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notesSlides/notesSlide2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9.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0.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1.xml" ContentType="application/vnd.openxmlformats-officedocument.drawingml.chart+xml"/>
  <Override PartName="/ppt/notesSlides/notesSlide38.xml" ContentType="application/vnd.openxmlformats-officedocument.presentationml.notesSl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3.xml" ContentType="application/vnd.openxmlformats-officedocument.drawingml.chart+xml"/>
  <Override PartName="/ppt/notesSlides/notesSlide41.xml" ContentType="application/vnd.openxmlformats-officedocument.presentationml.notesSlide+xml"/>
  <Override PartName="/ppt/charts/chart2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6.xml" ContentType="application/vnd.openxmlformats-officedocument.drawingml.chart+xml"/>
  <Override PartName="/ppt/notesSlides/notesSlide48.xml" ContentType="application/vnd.openxmlformats-officedocument.presentationml.notesSlide+xml"/>
  <Override PartName="/ppt/charts/chart27.xml" ContentType="application/vnd.openxmlformats-officedocument.drawingml.chart+xml"/>
  <Override PartName="/ppt/charts/style8.xml" ContentType="application/vnd.ms-office.chartstyle+xml"/>
  <Override PartName="/ppt/charts/colors8.xml" ContentType="application/vnd.ms-office.chartcolorstyle+xml"/>
  <Override PartName="/ppt/charts/chart28.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34.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3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3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3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3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4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4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84"/>
  </p:notesMasterIdLst>
  <p:handoutMasterIdLst>
    <p:handoutMasterId r:id="rId85"/>
  </p:handoutMasterIdLst>
  <p:sldIdLst>
    <p:sldId id="697" r:id="rId2"/>
    <p:sldId id="704" r:id="rId3"/>
    <p:sldId id="703" r:id="rId4"/>
    <p:sldId id="705" r:id="rId5"/>
    <p:sldId id="770" r:id="rId6"/>
    <p:sldId id="773" r:id="rId7"/>
    <p:sldId id="782" r:id="rId8"/>
    <p:sldId id="706" r:id="rId9"/>
    <p:sldId id="746" r:id="rId10"/>
    <p:sldId id="707" r:id="rId11"/>
    <p:sldId id="748" r:id="rId12"/>
    <p:sldId id="749" r:id="rId13"/>
    <p:sldId id="576" r:id="rId14"/>
    <p:sldId id="743" r:id="rId15"/>
    <p:sldId id="768" r:id="rId16"/>
    <p:sldId id="769" r:id="rId17"/>
    <p:sldId id="775" r:id="rId18"/>
    <p:sldId id="663" r:id="rId19"/>
    <p:sldId id="779" r:id="rId20"/>
    <p:sldId id="753" r:id="rId21"/>
    <p:sldId id="781" r:id="rId22"/>
    <p:sldId id="742" r:id="rId23"/>
    <p:sldId id="509" r:id="rId24"/>
    <p:sldId id="777" r:id="rId25"/>
    <p:sldId id="751" r:id="rId26"/>
    <p:sldId id="752" r:id="rId27"/>
    <p:sldId id="693" r:id="rId28"/>
    <p:sldId id="643" r:id="rId29"/>
    <p:sldId id="714" r:id="rId30"/>
    <p:sldId id="645" r:id="rId31"/>
    <p:sldId id="715" r:id="rId32"/>
    <p:sldId id="647" r:id="rId33"/>
    <p:sldId id="716" r:id="rId34"/>
    <p:sldId id="767" r:id="rId35"/>
    <p:sldId id="694" r:id="rId36"/>
    <p:sldId id="475" r:id="rId37"/>
    <p:sldId id="731" r:id="rId38"/>
    <p:sldId id="480" r:id="rId39"/>
    <p:sldId id="774" r:id="rId40"/>
    <p:sldId id="735" r:id="rId41"/>
    <p:sldId id="588" r:id="rId42"/>
    <p:sldId id="696" r:id="rId43"/>
    <p:sldId id="734" r:id="rId44"/>
    <p:sldId id="573" r:id="rId45"/>
    <p:sldId id="579" r:id="rId46"/>
    <p:sldId id="508" r:id="rId47"/>
    <p:sldId id="726" r:id="rId48"/>
    <p:sldId id="662" r:id="rId49"/>
    <p:sldId id="531" r:id="rId50"/>
    <p:sldId id="729" r:id="rId51"/>
    <p:sldId id="592" r:id="rId52"/>
    <p:sldId id="728" r:id="rId53"/>
    <p:sldId id="580" r:id="rId54"/>
    <p:sldId id="762" r:id="rId55"/>
    <p:sldId id="763" r:id="rId56"/>
    <p:sldId id="502" r:id="rId57"/>
    <p:sldId id="725" r:id="rId58"/>
    <p:sldId id="581" r:id="rId59"/>
    <p:sldId id="623" r:id="rId60"/>
    <p:sldId id="760" r:id="rId61"/>
    <p:sldId id="563" r:id="rId62"/>
    <p:sldId id="550" r:id="rId63"/>
    <p:sldId id="723" r:id="rId64"/>
    <p:sldId id="778" r:id="rId65"/>
    <p:sldId id="721" r:id="rId66"/>
    <p:sldId id="745" r:id="rId67"/>
    <p:sldId id="722" r:id="rId68"/>
    <p:sldId id="757" r:id="rId69"/>
    <p:sldId id="758" r:id="rId70"/>
    <p:sldId id="582" r:id="rId71"/>
    <p:sldId id="262" r:id="rId72"/>
    <p:sldId id="718" r:id="rId73"/>
    <p:sldId id="540" r:id="rId74"/>
    <p:sldId id="719" r:id="rId75"/>
    <p:sldId id="535" r:id="rId76"/>
    <p:sldId id="720" r:id="rId77"/>
    <p:sldId id="698" r:id="rId78"/>
    <p:sldId id="699" r:id="rId79"/>
    <p:sldId id="700" r:id="rId80"/>
    <p:sldId id="702" r:id="rId81"/>
    <p:sldId id="759" r:id="rId82"/>
    <p:sldId id="783" r:id="rId8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E35241E-C312-40E0-AEA2-8AFE6A276890}">
          <p14:sldIdLst>
            <p14:sldId id="697"/>
            <p14:sldId id="704"/>
            <p14:sldId id="703"/>
            <p14:sldId id="705"/>
            <p14:sldId id="770"/>
            <p14:sldId id="773"/>
            <p14:sldId id="782"/>
            <p14:sldId id="706"/>
            <p14:sldId id="746"/>
            <p14:sldId id="707"/>
            <p14:sldId id="748"/>
            <p14:sldId id="749"/>
            <p14:sldId id="576"/>
          </p14:sldIdLst>
        </p14:section>
        <p14:section name="Profil et pratique des médecins de soins primaires" id="{45E51EC8-0B7E-4F63-8376-7BBE3C2A6227}">
          <p14:sldIdLst>
            <p14:sldId id="743"/>
            <p14:sldId id="768"/>
            <p14:sldId id="769"/>
            <p14:sldId id="775"/>
            <p14:sldId id="663"/>
            <p14:sldId id="779"/>
            <p14:sldId id="753"/>
            <p14:sldId id="781"/>
            <p14:sldId id="742"/>
            <p14:sldId id="509"/>
            <p14:sldId id="777"/>
            <p14:sldId id="751"/>
            <p14:sldId id="752"/>
          </p14:sldIdLst>
        </p14:section>
        <p14:section name="Accès aux soins" id="{845FBF27-230E-4604-8A82-07A2E473F1B4}">
          <p14:sldIdLst>
            <p14:sldId id="693"/>
            <p14:sldId id="643"/>
            <p14:sldId id="714"/>
            <p14:sldId id="645"/>
            <p14:sldId id="715"/>
            <p14:sldId id="647"/>
            <p14:sldId id="716"/>
            <p14:sldId id="767"/>
          </p14:sldIdLst>
        </p14:section>
        <p14:section name="Soins axés sur le patient" id="{04BD6884-8E9A-4D43-A691-10123031A28F}">
          <p14:sldIdLst>
            <p14:sldId id="694"/>
            <p14:sldId id="475"/>
            <p14:sldId id="731"/>
            <p14:sldId id="480"/>
            <p14:sldId id="774"/>
            <p14:sldId id="735"/>
            <p14:sldId id="588"/>
            <p14:sldId id="696"/>
            <p14:sldId id="734"/>
            <p14:sldId id="573"/>
          </p14:sldIdLst>
        </p14:section>
        <p14:section name="Coordination dans le système de santé" id="{45ED779F-A957-4DCC-A619-AB7E0B8248CC}">
          <p14:sldIdLst>
            <p14:sldId id="579"/>
            <p14:sldId id="508"/>
            <p14:sldId id="726"/>
            <p14:sldId id="662"/>
            <p14:sldId id="531"/>
            <p14:sldId id="729"/>
            <p14:sldId id="592"/>
            <p14:sldId id="728"/>
          </p14:sldIdLst>
        </p14:section>
        <p14:section name="Coordination avec les services sociaux" id="{F1405FAA-75F2-45C8-AC0C-C9F95F8ED769}">
          <p14:sldIdLst>
            <p14:sldId id="580"/>
            <p14:sldId id="762"/>
            <p14:sldId id="763"/>
            <p14:sldId id="502"/>
            <p14:sldId id="725"/>
          </p14:sldIdLst>
        </p14:section>
        <p14:section name="Coordination au moyen" id="{B264D884-ABBE-49C3-AFFF-2F940EC57DD2}">
          <p14:sldIdLst>
            <p14:sldId id="581"/>
            <p14:sldId id="623"/>
            <p14:sldId id="760"/>
            <p14:sldId id="563"/>
            <p14:sldId id="550"/>
            <p14:sldId id="723"/>
            <p14:sldId id="778"/>
            <p14:sldId id="721"/>
            <p14:sldId id="745"/>
            <p14:sldId id="722"/>
            <p14:sldId id="757"/>
            <p14:sldId id="758"/>
          </p14:sldIdLst>
        </p14:section>
        <p14:section name="Perception de la performance du système de santé" id="{6B8C5C1F-6F83-4A29-B4F9-1D260529FDA9}">
          <p14:sldIdLst>
            <p14:sldId id="582"/>
            <p14:sldId id="262"/>
            <p14:sldId id="718"/>
            <p14:sldId id="540"/>
            <p14:sldId id="719"/>
            <p14:sldId id="535"/>
            <p14:sldId id="720"/>
          </p14:sldIdLst>
        </p14:section>
        <p14:section name="Méthodologie" id="{CB81563C-0C1D-46EB-9556-B2E3DFD5AEA9}">
          <p14:sldIdLst>
            <p14:sldId id="698"/>
            <p14:sldId id="699"/>
            <p14:sldId id="700"/>
          </p14:sldIdLst>
        </p14:section>
        <p14:section name="Caractéristiques démographiques des répondants" id="{58FC5B8F-4546-4AC8-96FD-EEE28C5870E0}">
          <p14:sldIdLst>
            <p14:sldId id="702"/>
          </p14:sldIdLst>
        </p14:section>
        <p14:section name="Bibliographie" id="{6AAC9108-6B5D-4C4B-812A-5DE33C15F59F}">
          <p14:sldIdLst>
            <p14:sldId id="759"/>
            <p14:sldId id="783"/>
          </p14:sldIdLst>
        </p14:section>
      </p14:sectionLst>
    </p:ext>
    <p:ext uri="{EFAFB233-063F-42B5-8137-9DF3F51BA10A}">
      <p15:sldGuideLst xmlns:p15="http://schemas.microsoft.com/office/powerpoint/2012/main">
        <p15:guide id="1" orient="horz" pos="4176"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Ytsma" initials="AY" lastIdx="20" clrIdx="0">
    <p:extLst>
      <p:ext uri="{19B8F6BF-5375-455C-9EA6-DF929625EA0E}">
        <p15:presenceInfo xmlns:p15="http://schemas.microsoft.com/office/powerpoint/2012/main" userId="S-1-5-21-69083081-1352353885-1600587428-24154" providerId="AD"/>
      </p:ext>
    </p:extLst>
  </p:cmAuthor>
  <p:cmAuthor id="2" name="Grace Cheung" initials="GC" lastIdx="58" clrIdx="1">
    <p:extLst>
      <p:ext uri="{19B8F6BF-5375-455C-9EA6-DF929625EA0E}">
        <p15:presenceInfo xmlns:p15="http://schemas.microsoft.com/office/powerpoint/2012/main" userId="S-1-5-21-69083081-1352353885-1600587428-33087" providerId="AD"/>
      </p:ext>
    </p:extLst>
  </p:cmAuthor>
  <p:cmAuthor id="3" name="Liudmila Husak" initials="LH" lastIdx="3" clrIdx="2">
    <p:extLst>
      <p:ext uri="{19B8F6BF-5375-455C-9EA6-DF929625EA0E}">
        <p15:presenceInfo xmlns:p15="http://schemas.microsoft.com/office/powerpoint/2012/main" userId="S-1-5-21-69083081-1352353885-1600587428-14576" providerId="AD"/>
      </p:ext>
    </p:extLst>
  </p:cmAuthor>
  <p:cmAuthor id="4" name="Kathleen Morris" initials="KM" lastIdx="16" clrIdx="3">
    <p:extLst>
      <p:ext uri="{19B8F6BF-5375-455C-9EA6-DF929625EA0E}">
        <p15:presenceInfo xmlns:p15="http://schemas.microsoft.com/office/powerpoint/2012/main" userId="S-1-5-21-69083081-1352353885-1600587428-5520" providerId="AD"/>
      </p:ext>
    </p:extLst>
  </p:cmAuthor>
  <p:cmAuthor id="5" name="Cynthia Cheponis Fleet" initials="CCF" lastIdx="15" clrIdx="4">
    <p:extLst>
      <p:ext uri="{19B8F6BF-5375-455C-9EA6-DF929625EA0E}">
        <p15:presenceInfo xmlns:p15="http://schemas.microsoft.com/office/powerpoint/2012/main" userId="S-1-5-21-69083081-1352353885-1600587428-18938" providerId="AD"/>
      </p:ext>
    </p:extLst>
  </p:cmAuthor>
  <p:cmAuthor id="6" name="Mary Jean Clairmont" initials="MJC" lastIdx="30" clrIdx="5">
    <p:extLst>
      <p:ext uri="{19B8F6BF-5375-455C-9EA6-DF929625EA0E}">
        <p15:presenceInfo xmlns:p15="http://schemas.microsoft.com/office/powerpoint/2012/main" userId="S-1-5-21-69083081-1352353885-1600587428-22691" providerId="AD"/>
      </p:ext>
    </p:extLst>
  </p:cmAuthor>
  <p:cmAuthor id="7" name="Kerry Holm" initials="KH" lastIdx="13" clrIdx="6">
    <p:extLst>
      <p:ext uri="{19B8F6BF-5375-455C-9EA6-DF929625EA0E}">
        <p15:presenceInfo xmlns:p15="http://schemas.microsoft.com/office/powerpoint/2012/main" userId="S-1-5-21-69083081-1352353885-1600587428-31185" providerId="AD"/>
      </p:ext>
    </p:extLst>
  </p:cmAuthor>
  <p:cmAuthor id="8" name="Patrick Caron" initials="PC" lastIdx="8" clrIdx="7">
    <p:extLst>
      <p:ext uri="{19B8F6BF-5375-455C-9EA6-DF929625EA0E}">
        <p15:presenceInfo xmlns:p15="http://schemas.microsoft.com/office/powerpoint/2012/main" userId="S-1-5-21-69083081-1352353885-1600587428-12907" providerId="AD"/>
      </p:ext>
    </p:extLst>
  </p:cmAuthor>
  <p:cmAuthor id="9" name="Marielle Charest" initials="MC" lastIdx="4" clrIdx="8">
    <p:extLst>
      <p:ext uri="{19B8F6BF-5375-455C-9EA6-DF929625EA0E}">
        <p15:presenceInfo xmlns:p15="http://schemas.microsoft.com/office/powerpoint/2012/main" userId="S-1-5-21-69083081-1352353885-1600587428-5589" providerId="AD"/>
      </p:ext>
    </p:extLst>
  </p:cmAuthor>
  <p:cmAuthor id="10" name="Hermantha Ladouceur" initials="HL" lastIdx="19" clrIdx="9">
    <p:extLst>
      <p:ext uri="{19B8F6BF-5375-455C-9EA6-DF929625EA0E}">
        <p15:presenceInfo xmlns:p15="http://schemas.microsoft.com/office/powerpoint/2012/main" userId="S-1-5-21-69083081-1352353885-1600587428-41208" providerId="AD"/>
      </p:ext>
    </p:extLst>
  </p:cmAuthor>
  <p:cmAuthor id="11" name="Brigitte Delisle" initials="BD" lastIdx="34" clrIdx="10">
    <p:extLst>
      <p:ext uri="{19B8F6BF-5375-455C-9EA6-DF929625EA0E}">
        <p15:presenceInfo xmlns:p15="http://schemas.microsoft.com/office/powerpoint/2012/main" userId="S-1-5-21-69083081-1352353885-1600587428-35936" providerId="AD"/>
      </p:ext>
    </p:extLst>
  </p:cmAuthor>
  <p:cmAuthor id="12" name="Rabab Wali" initials="RW" lastIdx="89" clrIdx="11">
    <p:extLst>
      <p:ext uri="{19B8F6BF-5375-455C-9EA6-DF929625EA0E}">
        <p15:presenceInfo xmlns:p15="http://schemas.microsoft.com/office/powerpoint/2012/main" userId="S-1-5-21-69083081-1352353885-1600587428-38844" providerId="AD"/>
      </p:ext>
    </p:extLst>
  </p:cmAuthor>
  <p:cmAuthor id="13" name="Roxane Deschênes" initials="RD" lastIdx="10" clrIdx="12">
    <p:extLst>
      <p:ext uri="{19B8F6BF-5375-455C-9EA6-DF929625EA0E}">
        <p15:presenceInfo xmlns:p15="http://schemas.microsoft.com/office/powerpoint/2012/main" userId="S-1-5-21-69083081-1352353885-1600587428-18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ED7024"/>
    <a:srgbClr val="00A199"/>
    <a:srgbClr val="365254"/>
    <a:srgbClr val="14838E"/>
    <a:srgbClr val="EBF5F3"/>
    <a:srgbClr val="CFE8E3"/>
    <a:srgbClr val="C8DA3F"/>
    <a:srgbClr val="852062"/>
    <a:srgbClr val="8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7" autoAdjust="0"/>
    <p:restoredTop sz="96265" autoAdjust="0"/>
  </p:normalViewPr>
  <p:slideViewPr>
    <p:cSldViewPr snapToGrid="0">
      <p:cViewPr varScale="1">
        <p:scale>
          <a:sx n="103" d="100"/>
          <a:sy n="103" d="100"/>
        </p:scale>
        <p:origin x="1008" y="114"/>
      </p:cViewPr>
      <p:guideLst>
        <p:guide orient="horz" pos="4176"/>
        <p:guide pos="5664"/>
      </p:guideLst>
    </p:cSldViewPr>
  </p:slideViewPr>
  <p:outlineViewPr>
    <p:cViewPr>
      <p:scale>
        <a:sx n="33" d="100"/>
        <a:sy n="33" d="100"/>
      </p:scale>
      <p:origin x="0" y="-35160"/>
    </p:cViewPr>
  </p:outlineViewPr>
  <p:notesTextViewPr>
    <p:cViewPr>
      <p:scale>
        <a:sx n="1" d="1"/>
        <a:sy n="1" d="1"/>
      </p:scale>
      <p:origin x="0" y="0"/>
    </p:cViewPr>
  </p:notesTextViewPr>
  <p:sorterViewPr>
    <p:cViewPr varScale="1">
      <p:scale>
        <a:sx n="100" d="100"/>
        <a:sy n="100" d="100"/>
      </p:scale>
      <p:origin x="0" y="-5592"/>
    </p:cViewPr>
  </p:sorterViewPr>
  <p:notesViewPr>
    <p:cSldViewPr snapToGrid="0">
      <p:cViewPr varScale="1">
        <p:scale>
          <a:sx n="51" d="100"/>
          <a:sy n="51" d="100"/>
        </p:scale>
        <p:origin x="266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7.xml"/><Relationship Id="rId1" Type="http://schemas.microsoft.com/office/2011/relationships/chartStyle" Target="style7.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8.xml"/><Relationship Id="rId1" Type="http://schemas.microsoft.com/office/2011/relationships/chartStyle" Target="style8.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9.xml"/><Relationship Id="rId1" Type="http://schemas.microsoft.com/office/2011/relationships/chartStyle" Target="style9.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0.xml"/><Relationship Id="rId1" Type="http://schemas.microsoft.com/office/2011/relationships/chartStyle" Target="style10.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1.xml"/><Relationship Id="rId1" Type="http://schemas.microsoft.com/office/2011/relationships/chartStyle" Target="style1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2.xml"/><Relationship Id="rId1" Type="http://schemas.microsoft.com/office/2011/relationships/chartStyle" Target="style12.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3.xml"/><Relationship Id="rId1" Type="http://schemas.microsoft.com/office/2011/relationships/chartStyle" Target="style13.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4.xml"/><Relationship Id="rId1" Type="http://schemas.microsoft.com/office/2011/relationships/chartStyle" Target="style14.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5.xml"/><Relationship Id="rId1" Type="http://schemas.microsoft.com/office/2011/relationships/chartStyle" Target="style15.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Cabinet individuel</c:v>
                </c:pt>
              </c:strCache>
            </c:strRef>
          </c:tx>
          <c:spPr>
            <a:solidFill>
              <a:srgbClr val="82BAB5"/>
            </a:solidFill>
            <a:ln w="6350">
              <a:solidFill>
                <a:schemeClr val="tx1"/>
              </a:solidFill>
            </a:ln>
            <a:effectLst/>
          </c:spPr>
          <c:invertIfNegative val="0"/>
          <c:dPt>
            <c:idx val="0"/>
            <c:invertIfNegative val="0"/>
            <c:bubble3D val="0"/>
            <c:spPr>
              <a:solidFill>
                <a:srgbClr val="82BAB5"/>
              </a:solidFill>
              <a:ln w="6350">
                <a:solidFill>
                  <a:schemeClr val="tx1"/>
                </a:solidFill>
              </a:ln>
              <a:effectLst/>
            </c:spPr>
            <c:extLst>
              <c:ext xmlns:c16="http://schemas.microsoft.com/office/drawing/2014/chart" uri="{C3380CC4-5D6E-409C-BE32-E72D297353CC}">
                <c16:uniqueId val="{00000001-BEF6-430C-A85A-979A1582845D}"/>
              </c:ext>
            </c:extLst>
          </c:dPt>
          <c:dPt>
            <c:idx val="1"/>
            <c:invertIfNegative val="0"/>
            <c:bubble3D val="0"/>
            <c:spPr>
              <a:solidFill>
                <a:srgbClr val="82BAB5"/>
              </a:solidFill>
              <a:ln w="6350">
                <a:solidFill>
                  <a:schemeClr val="tx1"/>
                </a:solidFill>
              </a:ln>
              <a:effectLst/>
            </c:spPr>
            <c:extLst>
              <c:ext xmlns:c16="http://schemas.microsoft.com/office/drawing/2014/chart" uri="{C3380CC4-5D6E-409C-BE32-E72D297353CC}">
                <c16:uniqueId val="{00000003-BEF6-430C-A85A-979A1582845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Sheet1!$B$2:$I$2</c:f>
              <c:numCache>
                <c:formatCode>0" "%</c:formatCode>
                <c:ptCount val="8"/>
                <c:pt idx="0">
                  <c:v>0.200398820093842</c:v>
                </c:pt>
                <c:pt idx="1">
                  <c:v>0.147724724166688</c:v>
                </c:pt>
              </c:numCache>
            </c:numRef>
          </c:val>
          <c:extLst>
            <c:ext xmlns:c16="http://schemas.microsoft.com/office/drawing/2014/chart" uri="{C3380CC4-5D6E-409C-BE32-E72D297353CC}">
              <c16:uniqueId val="{00000008-BEF6-430C-A85A-979A1582845D}"/>
            </c:ext>
          </c:extLst>
        </c:ser>
        <c:ser>
          <c:idx val="1"/>
          <c:order val="1"/>
          <c:tx>
            <c:strRef>
              <c:f>Sheet1!$A$3</c:f>
              <c:strCache>
                <c:ptCount val="1"/>
                <c:pt idx="0">
                  <c:v>Cabinet de groupe</c:v>
                </c:pt>
              </c:strCache>
            </c:strRef>
          </c:tx>
          <c:spPr>
            <a:pattFill prst="pct90">
              <a:fgClr>
                <a:srgbClr val="365254"/>
              </a:fgClr>
              <a:bgClr>
                <a:schemeClr val="bg1"/>
              </a:bgClr>
            </a:pattFill>
            <a:ln w="6350">
              <a:solidFill>
                <a:schemeClr val="tx1"/>
              </a:solidFill>
            </a:ln>
            <a:effectLst/>
          </c:spPr>
          <c:invertIfNegative val="0"/>
          <c:dPt>
            <c:idx val="0"/>
            <c:invertIfNegative val="0"/>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A-BEF6-430C-A85A-979A1582845D}"/>
              </c:ext>
            </c:extLst>
          </c:dPt>
          <c:dPt>
            <c:idx val="1"/>
            <c:invertIfNegative val="0"/>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C-BEF6-430C-A85A-979A1582845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Sheet1!$B$3:$I$3</c:f>
              <c:numCache>
                <c:formatCode>General</c:formatCode>
                <c:ptCount val="8"/>
                <c:pt idx="2" formatCode="0&quot; &quot;%">
                  <c:v>0.60023184717593803</c:v>
                </c:pt>
                <c:pt idx="3" formatCode="0&quot; &quot;%">
                  <c:v>0.64555424785828797</c:v>
                </c:pt>
              </c:numCache>
            </c:numRef>
          </c:val>
          <c:extLst>
            <c:ext xmlns:c16="http://schemas.microsoft.com/office/drawing/2014/chart" uri="{C3380CC4-5D6E-409C-BE32-E72D297353CC}">
              <c16:uniqueId val="{00000011-BEF6-430C-A85A-979A1582845D}"/>
            </c:ext>
          </c:extLst>
        </c:ser>
        <c:ser>
          <c:idx val="2"/>
          <c:order val="2"/>
          <c:tx>
            <c:strRef>
              <c:f>Sheet1!$A$4</c:f>
              <c:strCache>
                <c:ptCount val="1"/>
                <c:pt idx="0">
                  <c:v>Clinique communautaire ou CLSC</c:v>
                </c:pt>
              </c:strCache>
            </c:strRef>
          </c:tx>
          <c:spPr>
            <a:solidFill>
              <a:srgbClr val="852062"/>
            </a:solidFill>
            <a:ln w="6350">
              <a:solidFill>
                <a:schemeClr val="tx1"/>
              </a:solidFill>
            </a:ln>
            <a:effectLst/>
          </c:spPr>
          <c:invertIfNegative val="0"/>
          <c:dPt>
            <c:idx val="0"/>
            <c:invertIfNegative val="0"/>
            <c:bubble3D val="0"/>
            <c:spPr>
              <a:solidFill>
                <a:srgbClr val="852062"/>
              </a:solidFill>
              <a:ln w="6350">
                <a:solidFill>
                  <a:schemeClr val="tx1"/>
                </a:solidFill>
              </a:ln>
              <a:effectLst/>
            </c:spPr>
            <c:extLst>
              <c:ext xmlns:c16="http://schemas.microsoft.com/office/drawing/2014/chart" uri="{C3380CC4-5D6E-409C-BE32-E72D297353CC}">
                <c16:uniqueId val="{00000009-7694-4D99-A54A-476A3462EE47}"/>
              </c:ext>
            </c:extLst>
          </c:dPt>
          <c:dPt>
            <c:idx val="1"/>
            <c:invertIfNegative val="0"/>
            <c:bubble3D val="0"/>
            <c:spPr>
              <a:solidFill>
                <a:srgbClr val="852062"/>
              </a:solidFill>
              <a:ln w="6350">
                <a:solidFill>
                  <a:schemeClr val="tx1"/>
                </a:solidFill>
              </a:ln>
              <a:effectLst/>
            </c:spPr>
            <c:extLst>
              <c:ext xmlns:c16="http://schemas.microsoft.com/office/drawing/2014/chart" uri="{C3380CC4-5D6E-409C-BE32-E72D297353CC}">
                <c16:uniqueId val="{0000000B-7694-4D99-A54A-476A3462EE4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Sheet1!$B$4:$I$4</c:f>
              <c:numCache>
                <c:formatCode>General</c:formatCode>
                <c:ptCount val="8"/>
                <c:pt idx="4" formatCode="0&quot; &quot;%">
                  <c:v>0.12524042623729864</c:v>
                </c:pt>
                <c:pt idx="5" formatCode="0&quot; &quot;%">
                  <c:v>0.11945637418041265</c:v>
                </c:pt>
              </c:numCache>
            </c:numRef>
          </c:val>
          <c:extLst>
            <c:ext xmlns:c16="http://schemas.microsoft.com/office/drawing/2014/chart" uri="{C3380CC4-5D6E-409C-BE32-E72D297353CC}">
              <c16:uniqueId val="{00000010-F3E3-4ACA-90E8-D7B90A67B176}"/>
            </c:ext>
          </c:extLst>
        </c:ser>
        <c:ser>
          <c:idx val="3"/>
          <c:order val="3"/>
          <c:tx>
            <c:strRef>
              <c:f>Sheet1!$A$5</c:f>
              <c:strCache>
                <c:ptCount val="1"/>
                <c:pt idx="0">
                  <c:v>Milieu hospitalier</c:v>
                </c:pt>
              </c:strCache>
            </c:strRef>
          </c:tx>
          <c:spPr>
            <a:pattFill prst="pct90">
              <a:fgClr>
                <a:srgbClr val="C8DA3F"/>
              </a:fgClr>
              <a:bgClr>
                <a:schemeClr val="tx1"/>
              </a:bgClr>
            </a:pattFill>
            <a:ln w="6350">
              <a:solidFill>
                <a:schemeClr val="tx1"/>
              </a:solidFill>
            </a:ln>
            <a:effectLst/>
          </c:spPr>
          <c:invertIfNegative val="0"/>
          <c:dPt>
            <c:idx val="0"/>
            <c:invertIfNegative val="0"/>
            <c:bubble3D val="0"/>
            <c:spPr>
              <a:pattFill prst="pct90">
                <a:fgClr>
                  <a:srgbClr val="C8DA3F"/>
                </a:fgClr>
                <a:bgClr>
                  <a:schemeClr val="tx1"/>
                </a:bgClr>
              </a:pattFill>
              <a:ln w="6350">
                <a:solidFill>
                  <a:schemeClr val="tx1"/>
                </a:solidFill>
              </a:ln>
              <a:effectLst/>
            </c:spPr>
            <c:extLst>
              <c:ext xmlns:c16="http://schemas.microsoft.com/office/drawing/2014/chart" uri="{C3380CC4-5D6E-409C-BE32-E72D297353CC}">
                <c16:uniqueId val="{0000000D-7694-4D99-A54A-476A3462EE47}"/>
              </c:ext>
            </c:extLst>
          </c:dPt>
          <c:dPt>
            <c:idx val="1"/>
            <c:invertIfNegative val="0"/>
            <c:bubble3D val="0"/>
            <c:spPr>
              <a:pattFill prst="pct90">
                <a:fgClr>
                  <a:srgbClr val="C8DA3F"/>
                </a:fgClr>
                <a:bgClr>
                  <a:schemeClr val="tx1"/>
                </a:bgClr>
              </a:pattFill>
              <a:ln w="6350">
                <a:solidFill>
                  <a:schemeClr val="tx1"/>
                </a:solidFill>
              </a:ln>
              <a:effectLst/>
            </c:spPr>
            <c:extLst>
              <c:ext xmlns:c16="http://schemas.microsoft.com/office/drawing/2014/chart" uri="{C3380CC4-5D6E-409C-BE32-E72D297353CC}">
                <c16:uniqueId val="{0000000F-7694-4D99-A54A-476A3462EE4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Sheet1!$B$5:$I$5</c:f>
              <c:numCache>
                <c:formatCode>General</c:formatCode>
                <c:ptCount val="8"/>
                <c:pt idx="6" formatCode="0&quot; &quot;%">
                  <c:v>4.4149393336206148E-2</c:v>
                </c:pt>
                <c:pt idx="7" formatCode="0&quot; &quot;%">
                  <c:v>4.5906860459521227E-2</c:v>
                </c:pt>
              </c:numCache>
            </c:numRef>
          </c:val>
          <c:extLst>
            <c:ext xmlns:c16="http://schemas.microsoft.com/office/drawing/2014/chart" uri="{C3380CC4-5D6E-409C-BE32-E72D297353CC}">
              <c16:uniqueId val="{00000011-F3E3-4ACA-90E8-D7B90A67B176}"/>
            </c:ext>
          </c:extLst>
        </c:ser>
        <c:dLbls>
          <c:showLegendKey val="0"/>
          <c:showVal val="0"/>
          <c:showCatName val="0"/>
          <c:showSerName val="0"/>
          <c:showPercent val="0"/>
          <c:showBubbleSize val="0"/>
        </c:dLbls>
        <c:gapWidth val="30"/>
        <c:overlap val="100"/>
        <c:axId val="477996968"/>
        <c:axId val="477995984"/>
      </c:barChart>
      <c:catAx>
        <c:axId val="477996968"/>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477995984"/>
        <c:crosses val="autoZero"/>
        <c:auto val="1"/>
        <c:lblAlgn val="ctr"/>
        <c:lblOffset val="100"/>
        <c:tickMarkSkip val="2"/>
        <c:noMultiLvlLbl val="0"/>
      </c:catAx>
      <c:valAx>
        <c:axId val="477995984"/>
        <c:scaling>
          <c:orientation val="minMax"/>
        </c:scaling>
        <c:delete val="1"/>
        <c:axPos val="l"/>
        <c:numFmt formatCode="0&quot; &quot;%" sourceLinked="1"/>
        <c:majorTickMark val="none"/>
        <c:minorTickMark val="none"/>
        <c:tickLblPos val="nextTo"/>
        <c:crossAx val="477996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32548239645486"/>
          <c:y val="3.2038623736528549E-2"/>
          <c:w val="0.82663158253287006"/>
          <c:h val="0.72721759562276433"/>
        </c:manualLayout>
      </c:layout>
      <c:barChart>
        <c:barDir val="col"/>
        <c:grouping val="clustered"/>
        <c:varyColors val="0"/>
        <c:ser>
          <c:idx val="0"/>
          <c:order val="0"/>
          <c:tx>
            <c:strRef>
              <c:f>Sheet1!$B$1</c:f>
              <c:strCache>
                <c:ptCount val="1"/>
                <c:pt idx="0">
                  <c:v>%</c:v>
                </c:pt>
              </c:strCache>
            </c:strRef>
          </c:tx>
          <c:spPr>
            <a:pattFill prst="pct90">
              <a:fgClr>
                <a:schemeClr val="accent1"/>
              </a:fgClr>
              <a:bgClr>
                <a:schemeClr val="bg1"/>
              </a:bgClr>
            </a:pattFill>
            <a:ln w="6350">
              <a:solidFill>
                <a:schemeClr val="tx1"/>
              </a:solidFill>
            </a:ln>
            <a:effectLst/>
          </c:spPr>
          <c:invertIfNegative val="0"/>
          <c:dPt>
            <c:idx val="0"/>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6-4D91-44B9-83BB-0A57219AB0FB}"/>
              </c:ext>
            </c:extLst>
          </c:dPt>
          <c:dPt>
            <c:idx val="1"/>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2-FCC4-4E35-AD4D-A428843B47F6}"/>
              </c:ext>
            </c:extLst>
          </c:dPt>
          <c:dPt>
            <c:idx val="2"/>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8-EF39-4661-9B68-E9C280A8172E}"/>
              </c:ext>
            </c:extLst>
          </c:dPt>
          <c:dPt>
            <c:idx val="3"/>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3-FCC4-4E35-AD4D-A428843B47F6}"/>
              </c:ext>
            </c:extLst>
          </c:dPt>
          <c:dPt>
            <c:idx val="4"/>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9-EF39-4661-9B68-E9C280A8172E}"/>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4-FCC4-4E35-AD4D-A428843B47F6}"/>
              </c:ext>
            </c:extLst>
          </c:dPt>
          <c:dLbls>
            <c:numFmt formatCode="0\ %"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Canada</c:v>
                </c:pt>
                <c:pt idx="1">
                  <c:v>Moy. du FCMW</c:v>
                </c:pt>
                <c:pt idx="2">
                  <c:v>Canada</c:v>
                </c:pt>
                <c:pt idx="3">
                  <c:v>Moy. du FCMW</c:v>
                </c:pt>
                <c:pt idx="4">
                  <c:v>Canada</c:v>
                </c:pt>
                <c:pt idx="5">
                  <c:v>Moy. du FCMW</c:v>
                </c:pt>
              </c:strCache>
            </c:strRef>
          </c:cat>
          <c:val>
            <c:numRef>
              <c:f>Sheet1!$B$2:$B$7</c:f>
              <c:numCache>
                <c:formatCode>0" "%</c:formatCode>
                <c:ptCount val="6"/>
                <c:pt idx="0">
                  <c:v>0.76</c:v>
                </c:pt>
                <c:pt idx="1">
                  <c:v>0.8</c:v>
                </c:pt>
                <c:pt idx="2">
                  <c:v>0.69</c:v>
                </c:pt>
                <c:pt idx="3">
                  <c:v>0.62</c:v>
                </c:pt>
                <c:pt idx="4">
                  <c:v>0.56999999999999995</c:v>
                </c:pt>
                <c:pt idx="5">
                  <c:v>0.52</c:v>
                </c:pt>
              </c:numCache>
            </c:numRef>
          </c:val>
          <c:extLst>
            <c:ext xmlns:c16="http://schemas.microsoft.com/office/drawing/2014/chart" uri="{C3380CC4-5D6E-409C-BE32-E72D297353CC}">
              <c16:uniqueId val="{00000000-FCC4-4E35-AD4D-A428843B47F6}"/>
            </c:ext>
          </c:extLst>
        </c:ser>
        <c:dLbls>
          <c:showLegendKey val="0"/>
          <c:showVal val="0"/>
          <c:showCatName val="0"/>
          <c:showSerName val="0"/>
          <c:showPercent val="0"/>
          <c:showBubbleSize val="0"/>
        </c:dLbls>
        <c:gapWidth val="100"/>
        <c:axId val="143505280"/>
        <c:axId val="143506816"/>
      </c:barChart>
      <c:catAx>
        <c:axId val="143505280"/>
        <c:scaling>
          <c:orientation val="minMax"/>
        </c:scaling>
        <c:delete val="0"/>
        <c:axPos val="b"/>
        <c:majorGridlines>
          <c:spPr>
            <a:ln w="9525" cap="flat" cmpd="sng" algn="ctr">
              <a:solidFill>
                <a:schemeClr val="tx1"/>
              </a:solidFill>
              <a:round/>
            </a:ln>
            <a:effectLst/>
          </c:spPr>
        </c:majorGridlines>
        <c:numFmt formatCode="General" sourceLinked="1"/>
        <c:majorTickMark val="out"/>
        <c:minorTickMark val="out"/>
        <c:tickLblPos val="nextTo"/>
        <c:spPr>
          <a:noFill/>
          <a:ln w="6350" cap="flat" cmpd="sng" algn="ctr">
            <a:solidFill>
              <a:schemeClr val="tx1"/>
            </a:solidFill>
            <a:round/>
          </a:ln>
          <a:effectLst/>
        </c:spPr>
        <c:txPr>
          <a:bodyPr rot="0" vert="horz"/>
          <a:lstStyle/>
          <a:p>
            <a:pPr algn="just">
              <a:defRPr/>
            </a:pPr>
            <a:endParaRPr lang="en-US"/>
          </a:p>
        </c:txPr>
        <c:crossAx val="143506816"/>
        <c:crosses val="autoZero"/>
        <c:auto val="0"/>
        <c:lblAlgn val="ctr"/>
        <c:lblOffset val="0"/>
        <c:tickMarkSkip val="2"/>
        <c:noMultiLvlLbl val="0"/>
      </c:catAx>
      <c:valAx>
        <c:axId val="143506816"/>
        <c:scaling>
          <c:orientation val="minMax"/>
          <c:max val="1"/>
        </c:scaling>
        <c:delete val="0"/>
        <c:axPos val="l"/>
        <c:numFmt formatCode="0\ %" sourceLinked="0"/>
        <c:majorTickMark val="out"/>
        <c:minorTickMark val="none"/>
        <c:tickLblPos val="nextTo"/>
        <c:spPr>
          <a:noFill/>
          <a:ln w="6350">
            <a:solidFill>
              <a:schemeClr val="tx1"/>
            </a:solidFill>
          </a:ln>
          <a:effectLst/>
        </c:spPr>
        <c:txPr>
          <a:bodyPr rot="-60000000" vert="horz"/>
          <a:lstStyle/>
          <a:p>
            <a:pPr>
              <a:defRPr/>
            </a:pPr>
            <a:endParaRPr lang="en-US"/>
          </a:p>
        </c:txPr>
        <c:crossAx val="14350528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5093568594476"/>
          <c:y val="3.7653484443208193E-2"/>
          <c:w val="0.58947202968761703"/>
          <c:h val="0.91360650356918804"/>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810D-431B-BE04-EE41FE1A9EFE}"/>
              </c:ext>
            </c:extLst>
          </c:dPt>
          <c:dPt>
            <c:idx val="1"/>
            <c:invertIfNegative val="0"/>
            <c:bubble3D val="0"/>
            <c:extLst>
              <c:ext xmlns:c16="http://schemas.microsoft.com/office/drawing/2014/chart" uri="{C3380CC4-5D6E-409C-BE32-E72D297353CC}">
                <c16:uniqueId val="{00000001-810D-431B-BE04-EE41FE1A9EFE}"/>
              </c:ext>
            </c:extLst>
          </c:dPt>
          <c:dPt>
            <c:idx val="2"/>
            <c:invertIfNegative val="0"/>
            <c:bubble3D val="0"/>
            <c:extLst>
              <c:ext xmlns:c16="http://schemas.microsoft.com/office/drawing/2014/chart" uri="{C3380CC4-5D6E-409C-BE32-E72D297353CC}">
                <c16:uniqueId val="{00000002-810D-431B-BE04-EE41FE1A9EFE}"/>
              </c:ext>
            </c:extLst>
          </c:dPt>
          <c:dPt>
            <c:idx val="3"/>
            <c:invertIfNegative val="0"/>
            <c:bubble3D val="0"/>
            <c:extLst>
              <c:ext xmlns:c16="http://schemas.microsoft.com/office/drawing/2014/chart" uri="{C3380CC4-5D6E-409C-BE32-E72D297353CC}">
                <c16:uniqueId val="{00000003-810D-431B-BE04-EE41FE1A9EFE}"/>
              </c:ext>
            </c:extLst>
          </c:dPt>
          <c:dPt>
            <c:idx val="4"/>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5-810D-431B-BE04-EE41FE1A9EFE}"/>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810D-431B-BE04-EE41FE1A9EFE}"/>
              </c:ext>
            </c:extLst>
          </c:dPt>
          <c:dPt>
            <c:idx val="6"/>
            <c:invertIfNegative val="0"/>
            <c:bubble3D val="0"/>
            <c:extLst>
              <c:ext xmlns:c16="http://schemas.microsoft.com/office/drawing/2014/chart" uri="{C3380CC4-5D6E-409C-BE32-E72D297353CC}">
                <c16:uniqueId val="{00000008-810D-431B-BE04-EE41FE1A9EFE}"/>
              </c:ext>
            </c:extLst>
          </c:dPt>
          <c:dPt>
            <c:idx val="7"/>
            <c:invertIfNegative val="0"/>
            <c:bubble3D val="0"/>
            <c:extLst>
              <c:ext xmlns:c16="http://schemas.microsoft.com/office/drawing/2014/chart" uri="{C3380CC4-5D6E-409C-BE32-E72D297353CC}">
                <c16:uniqueId val="{00000009-810D-431B-BE04-EE41FE1A9EFE}"/>
              </c:ext>
            </c:extLst>
          </c:dPt>
          <c:dPt>
            <c:idx val="8"/>
            <c:invertIfNegative val="0"/>
            <c:bubble3D val="0"/>
            <c:extLst>
              <c:ext xmlns:c16="http://schemas.microsoft.com/office/drawing/2014/chart" uri="{C3380CC4-5D6E-409C-BE32-E72D297353CC}">
                <c16:uniqueId val="{0000000A-810D-431B-BE04-EE41FE1A9EFE}"/>
              </c:ext>
            </c:extLst>
          </c:dPt>
          <c:dPt>
            <c:idx val="9"/>
            <c:invertIfNegative val="0"/>
            <c:bubble3D val="0"/>
            <c:extLst>
              <c:ext xmlns:c16="http://schemas.microsoft.com/office/drawing/2014/chart" uri="{C3380CC4-5D6E-409C-BE32-E72D297353CC}">
                <c16:uniqueId val="{0000000B-810D-431B-BE04-EE41FE1A9EFE}"/>
              </c:ext>
            </c:extLst>
          </c:dPt>
          <c:dPt>
            <c:idx val="10"/>
            <c:invertIfNegative val="0"/>
            <c:bubble3D val="0"/>
            <c:extLst>
              <c:ext xmlns:c16="http://schemas.microsoft.com/office/drawing/2014/chart" uri="{C3380CC4-5D6E-409C-BE32-E72D297353CC}">
                <c16:uniqueId val="{0000000C-810D-431B-BE04-EE41FE1A9EFE}"/>
              </c:ext>
            </c:extLst>
          </c:dPt>
          <c:dPt>
            <c:idx val="11"/>
            <c:invertIfNegative val="0"/>
            <c:bubble3D val="0"/>
            <c:extLst>
              <c:ext xmlns:c16="http://schemas.microsoft.com/office/drawing/2014/chart" uri="{C3380CC4-5D6E-409C-BE32-E72D297353CC}">
                <c16:uniqueId val="{0000000D-810D-431B-BE04-EE41FE1A9EFE}"/>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Suède</c:v>
                </c:pt>
                <c:pt idx="1">
                  <c:v>Royaume-Uni</c:v>
                </c:pt>
                <c:pt idx="2">
                  <c:v>États-Unis</c:v>
                </c:pt>
                <c:pt idx="3">
                  <c:v>Allemagne</c:v>
                </c:pt>
                <c:pt idx="4">
                  <c:v>Canada</c:v>
                </c:pt>
                <c:pt idx="5">
                  <c:v>Moy. du FCMW</c:v>
                </c:pt>
                <c:pt idx="6">
                  <c:v>Norvège</c:v>
                </c:pt>
                <c:pt idx="7">
                  <c:v>Nouvelle-Zélande</c:v>
                </c:pt>
                <c:pt idx="8">
                  <c:v>France</c:v>
                </c:pt>
                <c:pt idx="9">
                  <c:v>Suisse</c:v>
                </c:pt>
                <c:pt idx="10">
                  <c:v>Pays-Bas</c:v>
                </c:pt>
                <c:pt idx="11">
                  <c:v>Australie</c:v>
                </c:pt>
              </c:strCache>
            </c:strRef>
          </c:cat>
          <c:val>
            <c:numRef>
              <c:f>Sheet1!$B$2:$B$13</c:f>
              <c:numCache>
                <c:formatCode>0" "%</c:formatCode>
                <c:ptCount val="12"/>
                <c:pt idx="0">
                  <c:v>0.65268709899999999</c:v>
                </c:pt>
                <c:pt idx="1">
                  <c:v>0.59627128200000001</c:v>
                </c:pt>
                <c:pt idx="2">
                  <c:v>0.530128406</c:v>
                </c:pt>
                <c:pt idx="3">
                  <c:v>0.52456365500000002</c:v>
                </c:pt>
                <c:pt idx="4">
                  <c:v>0.45796329299999999</c:v>
                </c:pt>
                <c:pt idx="5">
                  <c:v>0.45344749000000001</c:v>
                </c:pt>
                <c:pt idx="6">
                  <c:v>0.44160153600000002</c:v>
                </c:pt>
                <c:pt idx="7">
                  <c:v>0.41821974099999998</c:v>
                </c:pt>
                <c:pt idx="8">
                  <c:v>0.38346371800000001</c:v>
                </c:pt>
                <c:pt idx="9">
                  <c:v>0.37556413399999999</c:v>
                </c:pt>
                <c:pt idx="10">
                  <c:v>0.31353519800000001</c:v>
                </c:pt>
                <c:pt idx="11">
                  <c:v>0.29392432899999998</c:v>
                </c:pt>
              </c:numCache>
            </c:numRef>
          </c:val>
          <c:extLst>
            <c:ext xmlns:c16="http://schemas.microsoft.com/office/drawing/2014/chart" uri="{C3380CC4-5D6E-409C-BE32-E72D297353CC}">
              <c16:uniqueId val="{0000000E-810D-431B-BE04-EE41FE1A9EFE}"/>
            </c:ext>
          </c:extLst>
        </c:ser>
        <c:dLbls>
          <c:showLegendKey val="0"/>
          <c:showVal val="0"/>
          <c:showCatName val="0"/>
          <c:showSerName val="0"/>
          <c:showPercent val="0"/>
          <c:showBubbleSize val="0"/>
        </c:dLbls>
        <c:gapWidth val="25"/>
        <c:axId val="361730984"/>
        <c:axId val="361731376"/>
      </c:barChart>
      <c:catAx>
        <c:axId val="361730984"/>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361731376"/>
        <c:crosses val="autoZero"/>
        <c:auto val="1"/>
        <c:lblAlgn val="ctr"/>
        <c:lblOffset val="100"/>
        <c:noMultiLvlLbl val="0"/>
      </c:catAx>
      <c:valAx>
        <c:axId val="361731376"/>
        <c:scaling>
          <c:orientation val="minMax"/>
        </c:scaling>
        <c:delete val="1"/>
        <c:axPos val="b"/>
        <c:numFmt formatCode="0&quot; &quot;%" sourceLinked="1"/>
        <c:majorTickMark val="none"/>
        <c:minorTickMark val="none"/>
        <c:tickLblPos val="nextTo"/>
        <c:crossAx val="36173098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9847915829504"/>
          <c:y val="6.0786599174952251E-2"/>
          <c:w val="0.84752809090606962"/>
          <c:h val="0.74440286469309347"/>
        </c:manualLayout>
      </c:layout>
      <c:barChart>
        <c:barDir val="col"/>
        <c:grouping val="clustered"/>
        <c:varyColors val="0"/>
        <c:ser>
          <c:idx val="0"/>
          <c:order val="0"/>
          <c:tx>
            <c:strRef>
              <c:f>Sheet1!$A$2</c:f>
              <c:strCache>
                <c:ptCount val="1"/>
                <c:pt idx="0">
                  <c:v>2015</c:v>
                </c:pt>
              </c:strCache>
            </c:strRef>
          </c:tx>
          <c:spPr>
            <a:pattFill prst="zigZag">
              <a:fgClr>
                <a:schemeClr val="tx1"/>
              </a:fgClr>
              <a:bgClr>
                <a:schemeClr val="bg1"/>
              </a:bgClr>
            </a:pattFill>
            <a:ln>
              <a:solidFill>
                <a:schemeClr val="tx1"/>
              </a:solidFill>
              <a:prstDash val="solid"/>
            </a:ln>
            <a:effectLst/>
          </c:spPr>
          <c:invertIfNegative val="0"/>
          <c:dPt>
            <c:idx val="0"/>
            <c:invertIfNegative val="0"/>
            <c:bubble3D val="0"/>
            <c:extLst>
              <c:ext xmlns:c16="http://schemas.microsoft.com/office/drawing/2014/chart" uri="{C3380CC4-5D6E-409C-BE32-E72D297353CC}">
                <c16:uniqueId val="{00000000-09F1-42A9-B074-E0C71B39A35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Canada</c:v>
                </c:pt>
                <c:pt idx="1">
                  <c:v>Moyenne du FCMW</c:v>
                </c:pt>
              </c:strCache>
            </c:strRef>
          </c:cat>
          <c:val>
            <c:numRef>
              <c:f>Sheet1!$B$2:$C$2</c:f>
              <c:numCache>
                <c:formatCode>0" "%</c:formatCode>
                <c:ptCount val="2"/>
                <c:pt idx="0">
                  <c:v>0.274426</c:v>
                </c:pt>
                <c:pt idx="1">
                  <c:v>0.35286299999999998</c:v>
                </c:pt>
              </c:numCache>
            </c:numRef>
          </c:val>
          <c:extLst>
            <c:ext xmlns:c16="http://schemas.microsoft.com/office/drawing/2014/chart" uri="{C3380CC4-5D6E-409C-BE32-E72D297353CC}">
              <c16:uniqueId val="{00000000-F3C6-4EF0-89AD-10635AC2D509}"/>
            </c:ext>
          </c:extLst>
        </c:ser>
        <c:ser>
          <c:idx val="1"/>
          <c:order val="1"/>
          <c:tx>
            <c:strRef>
              <c:f>Sheet1!$A$3</c:f>
              <c:strCache>
                <c:ptCount val="1"/>
                <c:pt idx="0">
                  <c:v>2019</c:v>
                </c:pt>
              </c:strCache>
            </c:strRef>
          </c:tx>
          <c:spPr>
            <a:solidFill>
              <a:schemeClr val="tx1"/>
            </a:solidFill>
            <a:ln>
              <a:solidFill>
                <a:schemeClr val="tx1"/>
              </a:solidFill>
            </a:ln>
            <a:effectLst/>
          </c:spPr>
          <c:invertIfNegative val="0"/>
          <c:dPt>
            <c:idx val="0"/>
            <c:invertIfNegative val="0"/>
            <c:bubble3D val="0"/>
            <c:spPr>
              <a:solidFill>
                <a:srgbClr val="CFE8E3"/>
              </a:solidFill>
              <a:ln>
                <a:solidFill>
                  <a:schemeClr val="tx1"/>
                </a:solidFill>
              </a:ln>
              <a:effectLst/>
            </c:spPr>
            <c:extLst>
              <c:ext xmlns:c16="http://schemas.microsoft.com/office/drawing/2014/chart" uri="{C3380CC4-5D6E-409C-BE32-E72D297353CC}">
                <c16:uniqueId val="{00000001-0C1F-49FC-94FD-EAA9BDB431DE}"/>
              </c:ext>
            </c:extLst>
          </c:dPt>
          <c:dPt>
            <c:idx val="1"/>
            <c:invertIfNegative val="0"/>
            <c:bubble3D val="0"/>
            <c:spPr>
              <a:solidFill>
                <a:schemeClr val="tx1"/>
              </a:solidFill>
              <a:ln>
                <a:solidFill>
                  <a:schemeClr val="tx1"/>
                </a:solidFill>
              </a:ln>
              <a:effectLst/>
            </c:spPr>
            <c:extLst>
              <c:ext xmlns:c16="http://schemas.microsoft.com/office/drawing/2014/chart" uri="{C3380CC4-5D6E-409C-BE32-E72D297353CC}">
                <c16:uniqueId val="{00000001-09F1-42A9-B074-E0C71B39A35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Canada</c:v>
                </c:pt>
                <c:pt idx="1">
                  <c:v>Moyenne du FCMW</c:v>
                </c:pt>
              </c:strCache>
            </c:strRef>
          </c:cat>
          <c:val>
            <c:numRef>
              <c:f>Sheet1!$B$3:$C$3</c:f>
              <c:numCache>
                <c:formatCode>0" "%</c:formatCode>
                <c:ptCount val="2"/>
                <c:pt idx="0">
                  <c:v>0.45796300000000001</c:v>
                </c:pt>
                <c:pt idx="1">
                  <c:v>0.45344699999999999</c:v>
                </c:pt>
              </c:numCache>
            </c:numRef>
          </c:val>
          <c:extLst>
            <c:ext xmlns:c16="http://schemas.microsoft.com/office/drawing/2014/chart" uri="{C3380CC4-5D6E-409C-BE32-E72D297353CC}">
              <c16:uniqueId val="{00000001-F3C6-4EF0-89AD-10635AC2D509}"/>
            </c:ext>
          </c:extLst>
        </c:ser>
        <c:dLbls>
          <c:showLegendKey val="0"/>
          <c:showVal val="0"/>
          <c:showCatName val="0"/>
          <c:showSerName val="0"/>
          <c:showPercent val="0"/>
          <c:showBubbleSize val="0"/>
        </c:dLbls>
        <c:gapWidth val="150"/>
        <c:axId val="506885648"/>
        <c:axId val="506884992"/>
      </c:barChart>
      <c:catAx>
        <c:axId val="506885648"/>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06884992"/>
        <c:crosses val="autoZero"/>
        <c:auto val="1"/>
        <c:lblAlgn val="ctr"/>
        <c:lblOffset val="100"/>
        <c:noMultiLvlLbl val="1"/>
      </c:catAx>
      <c:valAx>
        <c:axId val="506884992"/>
        <c:scaling>
          <c:orientation val="minMax"/>
          <c:min val="0"/>
        </c:scaling>
        <c:delete val="0"/>
        <c:axPos val="l"/>
        <c:numFmt formatCode="0&quot; &quot;%"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068856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Arial" panose="020B0604020202020204" pitchFamily="34" charset="0"/>
              </a:defRPr>
            </a:pPr>
            <a:endParaRPr lang="en-US"/>
          </a:p>
        </c:txPr>
      </c:legendEntry>
      <c:layout>
        <c:manualLayout>
          <c:xMode val="edge"/>
          <c:yMode val="edge"/>
          <c:x val="0.34557001098760548"/>
          <c:y val="0.88502439878382277"/>
          <c:w val="0.30885997802478909"/>
          <c:h val="8.0960231723313097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2474071784109"/>
          <c:y val="3.7653484443208193E-2"/>
          <c:w val="0.5957766165931333"/>
          <c:h val="0.93399772723573549"/>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1B8A-4FC6-AB52-AE972897C4A9}"/>
              </c:ext>
            </c:extLst>
          </c:dPt>
          <c:dPt>
            <c:idx val="1"/>
            <c:invertIfNegative val="0"/>
            <c:bubble3D val="0"/>
            <c:extLst>
              <c:ext xmlns:c16="http://schemas.microsoft.com/office/drawing/2014/chart" uri="{C3380CC4-5D6E-409C-BE32-E72D297353CC}">
                <c16:uniqueId val="{00000002-1B8A-4FC6-AB52-AE972897C4A9}"/>
              </c:ext>
            </c:extLst>
          </c:dPt>
          <c:dPt>
            <c:idx val="2"/>
            <c:invertIfNegative val="0"/>
            <c:bubble3D val="0"/>
            <c:extLst>
              <c:ext xmlns:c16="http://schemas.microsoft.com/office/drawing/2014/chart" uri="{C3380CC4-5D6E-409C-BE32-E72D297353CC}">
                <c16:uniqueId val="{00000003-1B8A-4FC6-AB52-AE972897C4A9}"/>
              </c:ext>
            </c:extLst>
          </c:dPt>
          <c:dPt>
            <c:idx val="3"/>
            <c:invertIfNegative val="0"/>
            <c:bubble3D val="0"/>
            <c:extLst>
              <c:ext xmlns:c16="http://schemas.microsoft.com/office/drawing/2014/chart" uri="{C3380CC4-5D6E-409C-BE32-E72D297353CC}">
                <c16:uniqueId val="{00000004-1B8A-4FC6-AB52-AE972897C4A9}"/>
              </c:ext>
            </c:extLst>
          </c:dPt>
          <c:dPt>
            <c:idx val="4"/>
            <c:invertIfNegative val="0"/>
            <c:bubble3D val="0"/>
            <c:extLst>
              <c:ext xmlns:c16="http://schemas.microsoft.com/office/drawing/2014/chart" uri="{C3380CC4-5D6E-409C-BE32-E72D297353CC}">
                <c16:uniqueId val="{00000006-1B8A-4FC6-AB52-AE972897C4A9}"/>
              </c:ext>
            </c:extLst>
          </c:dPt>
          <c:dPt>
            <c:idx val="5"/>
            <c:invertIfNegative val="0"/>
            <c:bubble3D val="0"/>
            <c:extLst>
              <c:ext xmlns:c16="http://schemas.microsoft.com/office/drawing/2014/chart" uri="{C3380CC4-5D6E-409C-BE32-E72D297353CC}">
                <c16:uniqueId val="{00000007-1B8A-4FC6-AB52-AE972897C4A9}"/>
              </c:ext>
            </c:extLst>
          </c:dPt>
          <c:dPt>
            <c:idx val="6"/>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8-1B8A-4FC6-AB52-AE972897C4A9}"/>
              </c:ext>
            </c:extLst>
          </c:dPt>
          <c:dPt>
            <c:idx val="7"/>
            <c:invertIfNegative val="0"/>
            <c:bubble3D val="0"/>
            <c:extLst>
              <c:ext xmlns:c16="http://schemas.microsoft.com/office/drawing/2014/chart" uri="{C3380CC4-5D6E-409C-BE32-E72D297353CC}">
                <c16:uniqueId val="{00000009-1B8A-4FC6-AB52-AE972897C4A9}"/>
              </c:ext>
            </c:extLst>
          </c:dPt>
          <c:dPt>
            <c:idx val="8"/>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A-1B8A-4FC6-AB52-AE972897C4A9}"/>
              </c:ext>
            </c:extLst>
          </c:dPt>
          <c:dPt>
            <c:idx val="9"/>
            <c:invertIfNegative val="0"/>
            <c:bubble3D val="0"/>
            <c:extLst>
              <c:ext xmlns:c16="http://schemas.microsoft.com/office/drawing/2014/chart" uri="{C3380CC4-5D6E-409C-BE32-E72D297353CC}">
                <c16:uniqueId val="{0000000B-1B8A-4FC6-AB52-AE972897C4A9}"/>
              </c:ext>
            </c:extLst>
          </c:dPt>
          <c:dPt>
            <c:idx val="10"/>
            <c:invertIfNegative val="0"/>
            <c:bubble3D val="0"/>
            <c:extLst>
              <c:ext xmlns:c16="http://schemas.microsoft.com/office/drawing/2014/chart" uri="{C3380CC4-5D6E-409C-BE32-E72D297353CC}">
                <c16:uniqueId val="{0000000C-1B8A-4FC6-AB52-AE972897C4A9}"/>
              </c:ext>
            </c:extLst>
          </c:dPt>
          <c:dPt>
            <c:idx val="11"/>
            <c:invertIfNegative val="0"/>
            <c:bubble3D val="0"/>
            <c:extLst>
              <c:ext xmlns:c16="http://schemas.microsoft.com/office/drawing/2014/chart" uri="{C3380CC4-5D6E-409C-BE32-E72D297353CC}">
                <c16:uniqueId val="{0000000D-1B8A-4FC6-AB52-AE972897C4A9}"/>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Norvège</c:v>
                </c:pt>
                <c:pt idx="1">
                  <c:v>Suède</c:v>
                </c:pt>
                <c:pt idx="2">
                  <c:v>Pays-Bas</c:v>
                </c:pt>
                <c:pt idx="3">
                  <c:v>Nouvelle-Zélande</c:v>
                </c:pt>
                <c:pt idx="4">
                  <c:v>États-Unis</c:v>
                </c:pt>
                <c:pt idx="5">
                  <c:v>Suisse</c:v>
                </c:pt>
                <c:pt idx="6">
                  <c:v>Moy. du FCMW</c:v>
                </c:pt>
                <c:pt idx="7">
                  <c:v>Australie</c:v>
                </c:pt>
                <c:pt idx="8">
                  <c:v>Canada</c:v>
                </c:pt>
                <c:pt idx="9">
                  <c:v>Allemagne</c:v>
                </c:pt>
                <c:pt idx="10">
                  <c:v>Royaume-Uni</c:v>
                </c:pt>
                <c:pt idx="11">
                  <c:v>France</c:v>
                </c:pt>
              </c:strCache>
            </c:strRef>
          </c:cat>
          <c:val>
            <c:numRef>
              <c:f>Sheet1!$B$2:$B$13</c:f>
              <c:numCache>
                <c:formatCode>0" "%</c:formatCode>
                <c:ptCount val="12"/>
                <c:pt idx="0">
                  <c:v>6.0133833999999997E-2</c:v>
                </c:pt>
                <c:pt idx="1">
                  <c:v>0.120892522</c:v>
                </c:pt>
                <c:pt idx="2">
                  <c:v>0.192485297</c:v>
                </c:pt>
                <c:pt idx="3">
                  <c:v>0.34865642699999999</c:v>
                </c:pt>
                <c:pt idx="4">
                  <c:v>0.38280237099999997</c:v>
                </c:pt>
                <c:pt idx="5">
                  <c:v>0.41927680000000001</c:v>
                </c:pt>
                <c:pt idx="6">
                  <c:v>0.44383961999999999</c:v>
                </c:pt>
                <c:pt idx="7">
                  <c:v>0.50062630100000005</c:v>
                </c:pt>
                <c:pt idx="8">
                  <c:v>0.56583159999999999</c:v>
                </c:pt>
                <c:pt idx="9">
                  <c:v>0.63411189400000001</c:v>
                </c:pt>
                <c:pt idx="10">
                  <c:v>0.74862656599999999</c:v>
                </c:pt>
                <c:pt idx="11">
                  <c:v>0.90879220999999999</c:v>
                </c:pt>
              </c:numCache>
            </c:numRef>
          </c:val>
          <c:extLst>
            <c:ext xmlns:c16="http://schemas.microsoft.com/office/drawing/2014/chart" uri="{C3380CC4-5D6E-409C-BE32-E72D297353CC}">
              <c16:uniqueId val="{0000000E-1B8A-4FC6-AB52-AE972897C4A9}"/>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quot; &quot;%"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47777346317126"/>
          <c:y val="3.7653484443208193E-2"/>
          <c:w val="0.61563536389346685"/>
          <c:h val="0.93482079046622746"/>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5FD1-4703-A6B9-4A2DA6D4A117}"/>
              </c:ext>
            </c:extLst>
          </c:dPt>
          <c:dPt>
            <c:idx val="1"/>
            <c:invertIfNegative val="0"/>
            <c:bubble3D val="0"/>
            <c:extLst>
              <c:ext xmlns:c16="http://schemas.microsoft.com/office/drawing/2014/chart" uri="{C3380CC4-5D6E-409C-BE32-E72D297353CC}">
                <c16:uniqueId val="{00000001-5FD1-4703-A6B9-4A2DA6D4A117}"/>
              </c:ext>
            </c:extLst>
          </c:dPt>
          <c:dPt>
            <c:idx val="2"/>
            <c:invertIfNegative val="0"/>
            <c:bubble3D val="0"/>
            <c:extLst>
              <c:ext xmlns:c16="http://schemas.microsoft.com/office/drawing/2014/chart" uri="{C3380CC4-5D6E-409C-BE32-E72D297353CC}">
                <c16:uniqueId val="{00000002-5FD1-4703-A6B9-4A2DA6D4A117}"/>
              </c:ext>
            </c:extLst>
          </c:dPt>
          <c:dPt>
            <c:idx val="3"/>
            <c:invertIfNegative val="0"/>
            <c:bubble3D val="0"/>
            <c:extLst>
              <c:ext xmlns:c16="http://schemas.microsoft.com/office/drawing/2014/chart" uri="{C3380CC4-5D6E-409C-BE32-E72D297353CC}">
                <c16:uniqueId val="{00000003-5FD1-4703-A6B9-4A2DA6D4A117}"/>
              </c:ext>
            </c:extLst>
          </c:dPt>
          <c:dPt>
            <c:idx val="4"/>
            <c:invertIfNegative val="0"/>
            <c:bubble3D val="0"/>
            <c:extLst>
              <c:ext xmlns:c16="http://schemas.microsoft.com/office/drawing/2014/chart" uri="{C3380CC4-5D6E-409C-BE32-E72D297353CC}">
                <c16:uniqueId val="{00000004-5FD1-4703-A6B9-4A2DA6D4A117}"/>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5-5FD1-4703-A6B9-4A2DA6D4A117}"/>
              </c:ext>
            </c:extLst>
          </c:dPt>
          <c:dPt>
            <c:idx val="6"/>
            <c:invertIfNegative val="0"/>
            <c:bubble3D val="0"/>
            <c:extLst>
              <c:ext xmlns:c16="http://schemas.microsoft.com/office/drawing/2014/chart" uri="{C3380CC4-5D6E-409C-BE32-E72D297353CC}">
                <c16:uniqueId val="{00000007-5FD1-4703-A6B9-4A2DA6D4A117}"/>
              </c:ext>
            </c:extLst>
          </c:dPt>
          <c:dPt>
            <c:idx val="7"/>
            <c:invertIfNegative val="0"/>
            <c:bubble3D val="0"/>
            <c:extLst>
              <c:ext xmlns:c16="http://schemas.microsoft.com/office/drawing/2014/chart" uri="{C3380CC4-5D6E-409C-BE32-E72D297353CC}">
                <c16:uniqueId val="{00000008-5FD1-4703-A6B9-4A2DA6D4A117}"/>
              </c:ext>
            </c:extLst>
          </c:dPt>
          <c:dPt>
            <c:idx val="8"/>
            <c:invertIfNegative val="0"/>
            <c:bubble3D val="0"/>
            <c:extLst>
              <c:ext xmlns:c16="http://schemas.microsoft.com/office/drawing/2014/chart" uri="{C3380CC4-5D6E-409C-BE32-E72D297353CC}">
                <c16:uniqueId val="{0000000A-5FD1-4703-A6B9-4A2DA6D4A117}"/>
              </c:ext>
            </c:extLst>
          </c:dPt>
          <c:dPt>
            <c:idx val="9"/>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B-5FD1-4703-A6B9-4A2DA6D4A117}"/>
              </c:ext>
            </c:extLst>
          </c:dPt>
          <c:dPt>
            <c:idx val="10"/>
            <c:invertIfNegative val="0"/>
            <c:bubble3D val="0"/>
            <c:extLst>
              <c:ext xmlns:c16="http://schemas.microsoft.com/office/drawing/2014/chart" uri="{C3380CC4-5D6E-409C-BE32-E72D297353CC}">
                <c16:uniqueId val="{0000000C-5FD1-4703-A6B9-4A2DA6D4A117}"/>
              </c:ext>
            </c:extLst>
          </c:dPt>
          <c:dPt>
            <c:idx val="11"/>
            <c:invertIfNegative val="0"/>
            <c:bubble3D val="0"/>
            <c:extLst>
              <c:ext xmlns:c16="http://schemas.microsoft.com/office/drawing/2014/chart" uri="{C3380CC4-5D6E-409C-BE32-E72D297353CC}">
                <c16:uniqueId val="{0000000D-5FD1-4703-A6B9-4A2DA6D4A117}"/>
              </c:ext>
            </c:extLst>
          </c:dPt>
          <c:dLbls>
            <c:numFmt formatCode="0\ %"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Pays-Bas</c:v>
                </c:pt>
                <c:pt idx="1">
                  <c:v>Norvège</c:v>
                </c:pt>
                <c:pt idx="2">
                  <c:v>Suède</c:v>
                </c:pt>
                <c:pt idx="3">
                  <c:v>Allemagne</c:v>
                </c:pt>
                <c:pt idx="4">
                  <c:v>Nouvelle-Zélande</c:v>
                </c:pt>
                <c:pt idx="5">
                  <c:v>Moy. du FCMW</c:v>
                </c:pt>
                <c:pt idx="6">
                  <c:v>Suisse</c:v>
                </c:pt>
                <c:pt idx="7">
                  <c:v>États-Unis</c:v>
                </c:pt>
                <c:pt idx="8">
                  <c:v>Royaume-Uni</c:v>
                </c:pt>
                <c:pt idx="9">
                  <c:v>Canada</c:v>
                </c:pt>
                <c:pt idx="10">
                  <c:v>France</c:v>
                </c:pt>
                <c:pt idx="11">
                  <c:v>Australie</c:v>
                </c:pt>
              </c:strCache>
            </c:strRef>
          </c:cat>
          <c:val>
            <c:numRef>
              <c:f>Sheet1!$B$2:$B$13</c:f>
              <c:numCache>
                <c:formatCode>0%</c:formatCode>
                <c:ptCount val="12"/>
                <c:pt idx="0">
                  <c:v>0.02</c:v>
                </c:pt>
                <c:pt idx="1">
                  <c:v>0.02</c:v>
                </c:pt>
                <c:pt idx="2">
                  <c:v>0.11</c:v>
                </c:pt>
                <c:pt idx="3">
                  <c:v>0.13</c:v>
                </c:pt>
                <c:pt idx="4">
                  <c:v>0.34</c:v>
                </c:pt>
                <c:pt idx="5">
                  <c:v>0.36</c:v>
                </c:pt>
                <c:pt idx="6">
                  <c:v>0.4</c:v>
                </c:pt>
                <c:pt idx="7">
                  <c:v>0.41</c:v>
                </c:pt>
                <c:pt idx="8">
                  <c:v>0.48</c:v>
                </c:pt>
                <c:pt idx="9">
                  <c:v>0.5</c:v>
                </c:pt>
                <c:pt idx="10">
                  <c:v>0.7</c:v>
                </c:pt>
                <c:pt idx="11">
                  <c:v>0.83</c:v>
                </c:pt>
              </c:numCache>
            </c:numRef>
          </c:val>
          <c:extLst>
            <c:ext xmlns:c16="http://schemas.microsoft.com/office/drawing/2014/chart" uri="{C3380CC4-5D6E-409C-BE32-E72D297353CC}">
              <c16:uniqueId val="{0000000E-5FD1-4703-A6B9-4A2DA6D4A117}"/>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85649355178838"/>
          <c:y val="3.7653484443208193E-2"/>
          <c:w val="0.65417629997907378"/>
          <c:h val="0.91360650356918804"/>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1-3D84-44DE-8C48-A7DC26E86E20}"/>
              </c:ext>
            </c:extLst>
          </c:dPt>
          <c:dPt>
            <c:idx val="1"/>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3-3D84-44DE-8C48-A7DC26E86E20}"/>
              </c:ext>
            </c:extLst>
          </c:dPt>
          <c:dPt>
            <c:idx val="2"/>
            <c:invertIfNegative val="0"/>
            <c:bubble3D val="0"/>
            <c:extLst>
              <c:ext xmlns:c16="http://schemas.microsoft.com/office/drawing/2014/chart" uri="{C3380CC4-5D6E-409C-BE32-E72D297353CC}">
                <c16:uniqueId val="{00000005-3D84-44DE-8C48-A7DC26E86E20}"/>
              </c:ext>
            </c:extLst>
          </c:dPt>
          <c:dPt>
            <c:idx val="3"/>
            <c:invertIfNegative val="0"/>
            <c:bubble3D val="0"/>
            <c:extLst>
              <c:ext xmlns:c16="http://schemas.microsoft.com/office/drawing/2014/chart" uri="{C3380CC4-5D6E-409C-BE32-E72D297353CC}">
                <c16:uniqueId val="{00000007-3D84-44DE-8C48-A7DC26E86E20}"/>
              </c:ext>
            </c:extLst>
          </c:dPt>
          <c:dPt>
            <c:idx val="4"/>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9-3D84-44DE-8C48-A7DC26E86E20}"/>
              </c:ext>
            </c:extLst>
          </c:dPt>
          <c:dPt>
            <c:idx val="5"/>
            <c:invertIfNegative val="0"/>
            <c:bubble3D val="0"/>
            <c:extLst>
              <c:ext xmlns:c16="http://schemas.microsoft.com/office/drawing/2014/chart" uri="{C3380CC4-5D6E-409C-BE32-E72D297353CC}">
                <c16:uniqueId val="{0000000B-3D84-44DE-8C48-A7DC26E86E20}"/>
              </c:ext>
            </c:extLst>
          </c:dPt>
          <c:dPt>
            <c:idx val="6"/>
            <c:invertIfNegative val="0"/>
            <c:bubble3D val="0"/>
            <c:extLst>
              <c:ext xmlns:c16="http://schemas.microsoft.com/office/drawing/2014/chart" uri="{C3380CC4-5D6E-409C-BE32-E72D297353CC}">
                <c16:uniqueId val="{0000000D-3D84-44DE-8C48-A7DC26E86E20}"/>
              </c:ext>
            </c:extLst>
          </c:dPt>
          <c:dPt>
            <c:idx val="7"/>
            <c:invertIfNegative val="0"/>
            <c:bubble3D val="0"/>
            <c:extLst>
              <c:ext xmlns:c16="http://schemas.microsoft.com/office/drawing/2014/chart" uri="{C3380CC4-5D6E-409C-BE32-E72D297353CC}">
                <c16:uniqueId val="{0000000F-3D84-44DE-8C48-A7DC26E86E20}"/>
              </c:ext>
            </c:extLst>
          </c:dPt>
          <c:dPt>
            <c:idx val="8"/>
            <c:invertIfNegative val="0"/>
            <c:bubble3D val="0"/>
            <c:extLst>
              <c:ext xmlns:c16="http://schemas.microsoft.com/office/drawing/2014/chart" uri="{C3380CC4-5D6E-409C-BE32-E72D297353CC}">
                <c16:uniqueId val="{00000011-3D84-44DE-8C48-A7DC26E86E20}"/>
              </c:ext>
            </c:extLst>
          </c:dPt>
          <c:dPt>
            <c:idx val="9"/>
            <c:invertIfNegative val="0"/>
            <c:bubble3D val="0"/>
            <c:extLst>
              <c:ext xmlns:c16="http://schemas.microsoft.com/office/drawing/2014/chart" uri="{C3380CC4-5D6E-409C-BE32-E72D297353CC}">
                <c16:uniqueId val="{00000013-3D84-44DE-8C48-A7DC26E86E20}"/>
              </c:ext>
            </c:extLst>
          </c:dPt>
          <c:dPt>
            <c:idx val="10"/>
            <c:invertIfNegative val="0"/>
            <c:bubble3D val="0"/>
            <c:extLst>
              <c:ext xmlns:c16="http://schemas.microsoft.com/office/drawing/2014/chart" uri="{C3380CC4-5D6E-409C-BE32-E72D297353CC}">
                <c16:uniqueId val="{00000015-3D84-44DE-8C48-A7DC26E86E20}"/>
              </c:ext>
            </c:extLst>
          </c:dPt>
          <c:dPt>
            <c:idx val="11"/>
            <c:invertIfNegative val="0"/>
            <c:bubble3D val="0"/>
            <c:extLst>
              <c:ext xmlns:c16="http://schemas.microsoft.com/office/drawing/2014/chart" uri="{C3380CC4-5D6E-409C-BE32-E72D297353CC}">
                <c16:uniqueId val="{00000017-3D84-44DE-8C48-A7DC26E86E20}"/>
              </c:ext>
            </c:extLst>
          </c:dPt>
          <c:dLbls>
            <c:dLbl>
              <c:idx val="1"/>
              <c:spPr>
                <a:solidFill>
                  <a:schemeClr val="bg1"/>
                </a:solidFill>
                <a:ln w="6350">
                  <a:noFill/>
                </a:ln>
                <a:effectLst/>
              </c:spPr>
              <c:txPr>
                <a:bodyPr rot="0" vert="horz" lIns="27432" tIns="0" rIns="27432" bIns="0"/>
                <a:lstStyle/>
                <a:p>
                  <a:pPr>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D84-44DE-8C48-A7DC26E86E20}"/>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États-Unis</c:v>
                </c:pt>
                <c:pt idx="1">
                  <c:v>Canada</c:v>
                </c:pt>
                <c:pt idx="2">
                  <c:v>Suisse</c:v>
                </c:pt>
                <c:pt idx="3">
                  <c:v>Australie</c:v>
                </c:pt>
                <c:pt idx="4">
                  <c:v>Moy. du FCMW</c:v>
                </c:pt>
                <c:pt idx="5">
                  <c:v>France</c:v>
                </c:pt>
                <c:pt idx="6">
                  <c:v>Suède</c:v>
                </c:pt>
                <c:pt idx="7">
                  <c:v>Royaume-Uni</c:v>
                </c:pt>
                <c:pt idx="8">
                  <c:v>Pays-Bas</c:v>
                </c:pt>
                <c:pt idx="9">
                  <c:v>Norvège</c:v>
                </c:pt>
                <c:pt idx="10">
                  <c:v>Nouvelle-Zélande</c:v>
                </c:pt>
                <c:pt idx="11">
                  <c:v>Allemagne</c:v>
                </c:pt>
              </c:strCache>
            </c:strRef>
          </c:cat>
          <c:val>
            <c:numRef>
              <c:f>Sheet1!$B$2:$B$13</c:f>
              <c:numCache>
                <c:formatCode>0" "%</c:formatCode>
                <c:ptCount val="12"/>
                <c:pt idx="0">
                  <c:v>0.45040675899999999</c:v>
                </c:pt>
                <c:pt idx="1">
                  <c:v>0.48736145199999997</c:v>
                </c:pt>
                <c:pt idx="2">
                  <c:v>0.56363127300000004</c:v>
                </c:pt>
                <c:pt idx="3">
                  <c:v>0.69269535100000001</c:v>
                </c:pt>
                <c:pt idx="4">
                  <c:v>0.74986801599999997</c:v>
                </c:pt>
                <c:pt idx="5">
                  <c:v>0.75168281199999998</c:v>
                </c:pt>
                <c:pt idx="6">
                  <c:v>0.77404350200000005</c:v>
                </c:pt>
                <c:pt idx="7">
                  <c:v>0.839515962</c:v>
                </c:pt>
                <c:pt idx="8">
                  <c:v>0.90010600299999999</c:v>
                </c:pt>
                <c:pt idx="9">
                  <c:v>0.90801807899999998</c:v>
                </c:pt>
                <c:pt idx="10">
                  <c:v>0.91998077099999997</c:v>
                </c:pt>
                <c:pt idx="11">
                  <c:v>0.96110620700000005</c:v>
                </c:pt>
              </c:numCache>
            </c:numRef>
          </c:val>
          <c:extLst>
            <c:ext xmlns:c16="http://schemas.microsoft.com/office/drawing/2014/chart" uri="{C3380CC4-5D6E-409C-BE32-E72D297353CC}">
              <c16:uniqueId val="{00000018-3D84-44DE-8C48-A7DC26E86E20}"/>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quot; &quot;%"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40380865980696"/>
          <c:y val="3.7653484443208193E-2"/>
          <c:w val="0.66162877371128137"/>
          <c:h val="0.91360650356918804"/>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6F46-4E09-B16B-14864048AC8B}"/>
              </c:ext>
            </c:extLst>
          </c:dPt>
          <c:dPt>
            <c:idx val="1"/>
            <c:invertIfNegative val="0"/>
            <c:bubble3D val="0"/>
            <c:extLst>
              <c:ext xmlns:c16="http://schemas.microsoft.com/office/drawing/2014/chart" uri="{C3380CC4-5D6E-409C-BE32-E72D297353CC}">
                <c16:uniqueId val="{00000002-6F46-4E09-B16B-14864048AC8B}"/>
              </c:ext>
            </c:extLst>
          </c:dPt>
          <c:dPt>
            <c:idx val="2"/>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3-6F46-4E09-B16B-14864048AC8B}"/>
              </c:ext>
            </c:extLst>
          </c:dPt>
          <c:dPt>
            <c:idx val="3"/>
            <c:invertIfNegative val="0"/>
            <c:bubble3D val="0"/>
            <c:extLst>
              <c:ext xmlns:c16="http://schemas.microsoft.com/office/drawing/2014/chart" uri="{C3380CC4-5D6E-409C-BE32-E72D297353CC}">
                <c16:uniqueId val="{00000004-6F46-4E09-B16B-14864048AC8B}"/>
              </c:ext>
            </c:extLst>
          </c:dPt>
          <c:dPt>
            <c:idx val="4"/>
            <c:invertIfNegative val="0"/>
            <c:bubble3D val="0"/>
            <c:extLst>
              <c:ext xmlns:c16="http://schemas.microsoft.com/office/drawing/2014/chart" uri="{C3380CC4-5D6E-409C-BE32-E72D297353CC}">
                <c16:uniqueId val="{00000006-6F46-4E09-B16B-14864048AC8B}"/>
              </c:ext>
            </c:extLst>
          </c:dPt>
          <c:dPt>
            <c:idx val="5"/>
            <c:invertIfNegative val="0"/>
            <c:bubble3D val="0"/>
            <c:extLst>
              <c:ext xmlns:c16="http://schemas.microsoft.com/office/drawing/2014/chart" uri="{C3380CC4-5D6E-409C-BE32-E72D297353CC}">
                <c16:uniqueId val="{00000007-6F46-4E09-B16B-14864048AC8B}"/>
              </c:ext>
            </c:extLst>
          </c:dPt>
          <c:dPt>
            <c:idx val="6"/>
            <c:invertIfNegative val="0"/>
            <c:bubble3D val="0"/>
            <c:extLst>
              <c:ext xmlns:c16="http://schemas.microsoft.com/office/drawing/2014/chart" uri="{C3380CC4-5D6E-409C-BE32-E72D297353CC}">
                <c16:uniqueId val="{00000008-6F46-4E09-B16B-14864048AC8B}"/>
              </c:ext>
            </c:extLst>
          </c:dPt>
          <c:dPt>
            <c:idx val="7"/>
            <c:invertIfNegative val="0"/>
            <c:bubble3D val="0"/>
            <c:extLst>
              <c:ext xmlns:c16="http://schemas.microsoft.com/office/drawing/2014/chart" uri="{C3380CC4-5D6E-409C-BE32-E72D297353CC}">
                <c16:uniqueId val="{00000009-6F46-4E09-B16B-14864048AC8B}"/>
              </c:ext>
            </c:extLst>
          </c:dPt>
          <c:dPt>
            <c:idx val="8"/>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A-6F46-4E09-B16B-14864048AC8B}"/>
              </c:ext>
            </c:extLst>
          </c:dPt>
          <c:dPt>
            <c:idx val="9"/>
            <c:invertIfNegative val="0"/>
            <c:bubble3D val="0"/>
            <c:extLst>
              <c:ext xmlns:c16="http://schemas.microsoft.com/office/drawing/2014/chart" uri="{C3380CC4-5D6E-409C-BE32-E72D297353CC}">
                <c16:uniqueId val="{0000000B-6F46-4E09-B16B-14864048AC8B}"/>
              </c:ext>
            </c:extLst>
          </c:dPt>
          <c:dPt>
            <c:idx val="10"/>
            <c:invertIfNegative val="0"/>
            <c:bubble3D val="0"/>
            <c:extLst>
              <c:ext xmlns:c16="http://schemas.microsoft.com/office/drawing/2014/chart" uri="{C3380CC4-5D6E-409C-BE32-E72D297353CC}">
                <c16:uniqueId val="{0000000C-6F46-4E09-B16B-14864048AC8B}"/>
              </c:ext>
            </c:extLst>
          </c:dPt>
          <c:dPt>
            <c:idx val="11"/>
            <c:invertIfNegative val="0"/>
            <c:bubble3D val="0"/>
            <c:extLst>
              <c:ext xmlns:c16="http://schemas.microsoft.com/office/drawing/2014/chart" uri="{C3380CC4-5D6E-409C-BE32-E72D297353CC}">
                <c16:uniqueId val="{0000000D-6F46-4E09-B16B-14864048AC8B}"/>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Suède</c:v>
                </c:pt>
                <c:pt idx="2">
                  <c:v>Canada</c:v>
                </c:pt>
                <c:pt idx="3">
                  <c:v>Suisse</c:v>
                </c:pt>
                <c:pt idx="4">
                  <c:v>Allemagne</c:v>
                </c:pt>
                <c:pt idx="5">
                  <c:v>États-Unis</c:v>
                </c:pt>
                <c:pt idx="6">
                  <c:v>Norvège</c:v>
                </c:pt>
                <c:pt idx="7">
                  <c:v>Australie</c:v>
                </c:pt>
                <c:pt idx="8">
                  <c:v>Moy. du FCMW</c:v>
                </c:pt>
                <c:pt idx="9">
                  <c:v>Royaume-Uni</c:v>
                </c:pt>
                <c:pt idx="10">
                  <c:v>Nouvelle-Zélande</c:v>
                </c:pt>
                <c:pt idx="11">
                  <c:v>Pays-Bas</c:v>
                </c:pt>
              </c:strCache>
            </c:strRef>
          </c:cat>
          <c:val>
            <c:numRef>
              <c:f>Sheet1!$B$2:$B$13</c:f>
              <c:numCache>
                <c:formatCode>0" "%</c:formatCode>
                <c:ptCount val="12"/>
                <c:pt idx="0">
                  <c:v>8.0652451999999999E-2</c:v>
                </c:pt>
                <c:pt idx="1">
                  <c:v>0.109971151</c:v>
                </c:pt>
                <c:pt idx="2">
                  <c:v>0.275014857</c:v>
                </c:pt>
                <c:pt idx="3">
                  <c:v>0.29123963800000002</c:v>
                </c:pt>
                <c:pt idx="4">
                  <c:v>0.36641180400000001</c:v>
                </c:pt>
                <c:pt idx="5">
                  <c:v>0.36763088100000002</c:v>
                </c:pt>
                <c:pt idx="6">
                  <c:v>0.43227822300000002</c:v>
                </c:pt>
                <c:pt idx="7">
                  <c:v>0.43458665699999999</c:v>
                </c:pt>
                <c:pt idx="8">
                  <c:v>0.44503249700000003</c:v>
                </c:pt>
                <c:pt idx="9">
                  <c:v>0.76999003799999999</c:v>
                </c:pt>
                <c:pt idx="10">
                  <c:v>0.78838053600000002</c:v>
                </c:pt>
                <c:pt idx="11">
                  <c:v>0.97920123299999995</c:v>
                </c:pt>
              </c:numCache>
            </c:numRef>
          </c:val>
          <c:extLst>
            <c:ext xmlns:c16="http://schemas.microsoft.com/office/drawing/2014/chart" uri="{C3380CC4-5D6E-409C-BE32-E72D297353CC}">
              <c16:uniqueId val="{0000000E-6F46-4E09-B16B-14864048AC8B}"/>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quot; &quot;%"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60160243127503"/>
          <c:y val="2.8896894078460061E-2"/>
          <c:w val="0.55839722337339415"/>
          <c:h val="0.91360659270890732"/>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1-3D84-44DE-8C48-A7DC26E86E20}"/>
              </c:ext>
            </c:extLst>
          </c:dPt>
          <c:dPt>
            <c:idx val="1"/>
            <c:invertIfNegative val="0"/>
            <c:bubble3D val="0"/>
            <c:extLst>
              <c:ext xmlns:c16="http://schemas.microsoft.com/office/drawing/2014/chart" uri="{C3380CC4-5D6E-409C-BE32-E72D297353CC}">
                <c16:uniqueId val="{00000003-3D84-44DE-8C48-A7DC26E86E20}"/>
              </c:ext>
            </c:extLst>
          </c:dPt>
          <c:dPt>
            <c:idx val="2"/>
            <c:invertIfNegative val="0"/>
            <c:bubble3D val="0"/>
            <c:extLst>
              <c:ext xmlns:c16="http://schemas.microsoft.com/office/drawing/2014/chart" uri="{C3380CC4-5D6E-409C-BE32-E72D297353CC}">
                <c16:uniqueId val="{00000005-3D84-44DE-8C48-A7DC26E86E20}"/>
              </c:ext>
            </c:extLst>
          </c:dPt>
          <c:dPt>
            <c:idx val="3"/>
            <c:invertIfNegative val="0"/>
            <c:bubble3D val="0"/>
            <c:extLst>
              <c:ext xmlns:c16="http://schemas.microsoft.com/office/drawing/2014/chart" uri="{C3380CC4-5D6E-409C-BE32-E72D297353CC}">
                <c16:uniqueId val="{00000007-3D84-44DE-8C48-A7DC26E86E20}"/>
              </c:ext>
            </c:extLst>
          </c:dPt>
          <c:dPt>
            <c:idx val="4"/>
            <c:invertIfNegative val="0"/>
            <c:bubble3D val="0"/>
            <c:extLst>
              <c:ext xmlns:c16="http://schemas.microsoft.com/office/drawing/2014/chart" uri="{C3380CC4-5D6E-409C-BE32-E72D297353CC}">
                <c16:uniqueId val="{00000009-3D84-44DE-8C48-A7DC26E86E20}"/>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B-3D84-44DE-8C48-A7DC26E86E20}"/>
              </c:ext>
            </c:extLst>
          </c:dPt>
          <c:dPt>
            <c:idx val="6"/>
            <c:invertIfNegative val="0"/>
            <c:bubble3D val="0"/>
            <c:extLst>
              <c:ext xmlns:c16="http://schemas.microsoft.com/office/drawing/2014/chart" uri="{C3380CC4-5D6E-409C-BE32-E72D297353CC}">
                <c16:uniqueId val="{0000000D-3D84-44DE-8C48-A7DC26E86E20}"/>
              </c:ext>
            </c:extLst>
          </c:dPt>
          <c:dPt>
            <c:idx val="7"/>
            <c:invertIfNegative val="0"/>
            <c:bubble3D val="0"/>
            <c:extLst>
              <c:ext xmlns:c16="http://schemas.microsoft.com/office/drawing/2014/chart" uri="{C3380CC4-5D6E-409C-BE32-E72D297353CC}">
                <c16:uniqueId val="{0000000F-3D84-44DE-8C48-A7DC26E86E20}"/>
              </c:ext>
            </c:extLst>
          </c:dPt>
          <c:dPt>
            <c:idx val="8"/>
            <c:invertIfNegative val="0"/>
            <c:bubble3D val="0"/>
            <c:extLst>
              <c:ext xmlns:c16="http://schemas.microsoft.com/office/drawing/2014/chart" uri="{C3380CC4-5D6E-409C-BE32-E72D297353CC}">
                <c16:uniqueId val="{00000011-3D84-44DE-8C48-A7DC26E86E20}"/>
              </c:ext>
            </c:extLst>
          </c:dPt>
          <c:dPt>
            <c:idx val="9"/>
            <c:invertIfNegative val="0"/>
            <c:bubble3D val="0"/>
            <c:extLst>
              <c:ext xmlns:c16="http://schemas.microsoft.com/office/drawing/2014/chart" uri="{C3380CC4-5D6E-409C-BE32-E72D297353CC}">
                <c16:uniqueId val="{00000013-3D84-44DE-8C48-A7DC26E86E20}"/>
              </c:ext>
            </c:extLst>
          </c:dPt>
          <c:dPt>
            <c:idx val="10"/>
            <c:invertIfNegative val="0"/>
            <c:bubble3D val="0"/>
            <c:extLst>
              <c:ext xmlns:c16="http://schemas.microsoft.com/office/drawing/2014/chart" uri="{C3380CC4-5D6E-409C-BE32-E72D297353CC}">
                <c16:uniqueId val="{00000015-3D84-44DE-8C48-A7DC26E86E20}"/>
              </c:ext>
            </c:extLst>
          </c:dPt>
          <c:dPt>
            <c:idx val="11"/>
            <c:invertIfNegative val="0"/>
            <c:bubble3D val="0"/>
            <c:extLst>
              <c:ext xmlns:c16="http://schemas.microsoft.com/office/drawing/2014/chart" uri="{C3380CC4-5D6E-409C-BE32-E72D297353CC}">
                <c16:uniqueId val="{00000017-3D84-44DE-8C48-A7DC26E86E20}"/>
              </c:ext>
            </c:extLst>
          </c:dPt>
          <c:dLbls>
            <c:numFmt formatCode="0\ %"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Canada</c:v>
                </c:pt>
                <c:pt idx="1">
                  <c:v>Australie</c:v>
                </c:pt>
                <c:pt idx="2">
                  <c:v>France</c:v>
                </c:pt>
                <c:pt idx="3">
                  <c:v>Allemagne</c:v>
                </c:pt>
                <c:pt idx="4">
                  <c:v>Royaume-Uni</c:v>
                </c:pt>
                <c:pt idx="5">
                  <c:v>Moy. du FCMW</c:v>
                </c:pt>
                <c:pt idx="6">
                  <c:v>Nouvelle-Zélande</c:v>
                </c:pt>
                <c:pt idx="7">
                  <c:v>Norvège</c:v>
                </c:pt>
                <c:pt idx="8">
                  <c:v>Pays-Bas</c:v>
                </c:pt>
                <c:pt idx="9">
                  <c:v>États-Unis</c:v>
                </c:pt>
                <c:pt idx="10">
                  <c:v>Suisse</c:v>
                </c:pt>
                <c:pt idx="11">
                  <c:v>Suède</c:v>
                </c:pt>
              </c:strCache>
            </c:strRef>
          </c:cat>
          <c:val>
            <c:numRef>
              <c:f>Sheet1!$B$2:$B$13</c:f>
              <c:numCache>
                <c:formatCode>0%</c:formatCode>
                <c:ptCount val="12"/>
                <c:pt idx="0">
                  <c:v>0.23</c:v>
                </c:pt>
                <c:pt idx="1">
                  <c:v>0.34</c:v>
                </c:pt>
                <c:pt idx="2">
                  <c:v>0.55000000000000004</c:v>
                </c:pt>
                <c:pt idx="3">
                  <c:v>0.6</c:v>
                </c:pt>
                <c:pt idx="4">
                  <c:v>0.62</c:v>
                </c:pt>
                <c:pt idx="5">
                  <c:v>0.65</c:v>
                </c:pt>
                <c:pt idx="6">
                  <c:v>0.74</c:v>
                </c:pt>
                <c:pt idx="7">
                  <c:v>0.77</c:v>
                </c:pt>
                <c:pt idx="8">
                  <c:v>0.78</c:v>
                </c:pt>
                <c:pt idx="9">
                  <c:v>0.79</c:v>
                </c:pt>
                <c:pt idx="10">
                  <c:v>0.81</c:v>
                </c:pt>
                <c:pt idx="11">
                  <c:v>0.95</c:v>
                </c:pt>
              </c:numCache>
            </c:numRef>
          </c:val>
          <c:extLst>
            <c:ext xmlns:c16="http://schemas.microsoft.com/office/drawing/2014/chart" uri="{C3380CC4-5D6E-409C-BE32-E72D297353CC}">
              <c16:uniqueId val="{00000018-3D84-44DE-8C48-A7DC26E86E20}"/>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max val="1"/>
        </c:scaling>
        <c:delete val="1"/>
        <c:axPos val="b"/>
        <c:numFmt formatCode="0%" sourceLinked="1"/>
        <c:majorTickMark val="out"/>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6154510291476"/>
          <c:y val="3.7653484443208193E-2"/>
          <c:w val="0.5742243979370999"/>
          <c:h val="0.91810110674753964"/>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6F46-4E09-B16B-14864048AC8B}"/>
              </c:ext>
            </c:extLst>
          </c:dPt>
          <c:dPt>
            <c:idx val="1"/>
            <c:invertIfNegative val="0"/>
            <c:bubble3D val="0"/>
            <c:extLst>
              <c:ext xmlns:c16="http://schemas.microsoft.com/office/drawing/2014/chart" uri="{C3380CC4-5D6E-409C-BE32-E72D297353CC}">
                <c16:uniqueId val="{00000002-6F46-4E09-B16B-14864048AC8B}"/>
              </c:ext>
            </c:extLst>
          </c:dPt>
          <c:dPt>
            <c:idx val="2"/>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3-6F46-4E09-B16B-14864048AC8B}"/>
              </c:ext>
            </c:extLst>
          </c:dPt>
          <c:dPt>
            <c:idx val="3"/>
            <c:invertIfNegative val="0"/>
            <c:bubble3D val="0"/>
            <c:extLst>
              <c:ext xmlns:c16="http://schemas.microsoft.com/office/drawing/2014/chart" uri="{C3380CC4-5D6E-409C-BE32-E72D297353CC}">
                <c16:uniqueId val="{00000004-6F46-4E09-B16B-14864048AC8B}"/>
              </c:ext>
            </c:extLst>
          </c:dPt>
          <c:dPt>
            <c:idx val="4"/>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6-6F46-4E09-B16B-14864048AC8B}"/>
              </c:ext>
            </c:extLst>
          </c:dPt>
          <c:dPt>
            <c:idx val="5"/>
            <c:invertIfNegative val="0"/>
            <c:bubble3D val="0"/>
            <c:extLst>
              <c:ext xmlns:c16="http://schemas.microsoft.com/office/drawing/2014/chart" uri="{C3380CC4-5D6E-409C-BE32-E72D297353CC}">
                <c16:uniqueId val="{00000007-6F46-4E09-B16B-14864048AC8B}"/>
              </c:ext>
            </c:extLst>
          </c:dPt>
          <c:dPt>
            <c:idx val="6"/>
            <c:invertIfNegative val="0"/>
            <c:bubble3D val="0"/>
            <c:extLst>
              <c:ext xmlns:c16="http://schemas.microsoft.com/office/drawing/2014/chart" uri="{C3380CC4-5D6E-409C-BE32-E72D297353CC}">
                <c16:uniqueId val="{00000008-6F46-4E09-B16B-14864048AC8B}"/>
              </c:ext>
            </c:extLst>
          </c:dPt>
          <c:dPt>
            <c:idx val="7"/>
            <c:invertIfNegative val="0"/>
            <c:bubble3D val="0"/>
            <c:extLst>
              <c:ext xmlns:c16="http://schemas.microsoft.com/office/drawing/2014/chart" uri="{C3380CC4-5D6E-409C-BE32-E72D297353CC}">
                <c16:uniqueId val="{00000009-6F46-4E09-B16B-14864048AC8B}"/>
              </c:ext>
            </c:extLst>
          </c:dPt>
          <c:dPt>
            <c:idx val="8"/>
            <c:invertIfNegative val="0"/>
            <c:bubble3D val="0"/>
            <c:extLst>
              <c:ext xmlns:c16="http://schemas.microsoft.com/office/drawing/2014/chart" uri="{C3380CC4-5D6E-409C-BE32-E72D297353CC}">
                <c16:uniqueId val="{0000000A-6F46-4E09-B16B-14864048AC8B}"/>
              </c:ext>
            </c:extLst>
          </c:dPt>
          <c:dPt>
            <c:idx val="9"/>
            <c:invertIfNegative val="0"/>
            <c:bubble3D val="0"/>
            <c:extLst>
              <c:ext xmlns:c16="http://schemas.microsoft.com/office/drawing/2014/chart" uri="{C3380CC4-5D6E-409C-BE32-E72D297353CC}">
                <c16:uniqueId val="{0000000B-6F46-4E09-B16B-14864048AC8B}"/>
              </c:ext>
            </c:extLst>
          </c:dPt>
          <c:dPt>
            <c:idx val="10"/>
            <c:invertIfNegative val="0"/>
            <c:bubble3D val="0"/>
            <c:extLst>
              <c:ext xmlns:c16="http://schemas.microsoft.com/office/drawing/2014/chart" uri="{C3380CC4-5D6E-409C-BE32-E72D297353CC}">
                <c16:uniqueId val="{0000000C-6F46-4E09-B16B-14864048AC8B}"/>
              </c:ext>
            </c:extLst>
          </c:dPt>
          <c:dPt>
            <c:idx val="11"/>
            <c:invertIfNegative val="0"/>
            <c:bubble3D val="0"/>
            <c:extLst>
              <c:ext xmlns:c16="http://schemas.microsoft.com/office/drawing/2014/chart" uri="{C3380CC4-5D6E-409C-BE32-E72D297353CC}">
                <c16:uniqueId val="{0000000D-6F46-4E09-B16B-14864048AC8B}"/>
              </c:ext>
            </c:extLst>
          </c:dPt>
          <c:dLbls>
            <c:numFmt formatCode="0\ %"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Suisse</c:v>
                </c:pt>
                <c:pt idx="1">
                  <c:v>Allemagne</c:v>
                </c:pt>
                <c:pt idx="2">
                  <c:v>Canada</c:v>
                </c:pt>
                <c:pt idx="3">
                  <c:v>France</c:v>
                </c:pt>
                <c:pt idx="4">
                  <c:v>Moy. du FCMW</c:v>
                </c:pt>
                <c:pt idx="5">
                  <c:v>Pays-Bas</c:v>
                </c:pt>
                <c:pt idx="6">
                  <c:v>États-Unis</c:v>
                </c:pt>
                <c:pt idx="7">
                  <c:v>Australie</c:v>
                </c:pt>
                <c:pt idx="8">
                  <c:v>Nouvelle-Zélande</c:v>
                </c:pt>
                <c:pt idx="9">
                  <c:v>Norvège</c:v>
                </c:pt>
                <c:pt idx="10">
                  <c:v>Suède</c:v>
                </c:pt>
                <c:pt idx="11">
                  <c:v>Royaume-Uni</c:v>
                </c:pt>
              </c:strCache>
            </c:strRef>
          </c:cat>
          <c:val>
            <c:numRef>
              <c:f>Sheet1!$B$2:$B$13</c:f>
              <c:numCache>
                <c:formatCode>0%</c:formatCode>
                <c:ptCount val="12"/>
                <c:pt idx="0">
                  <c:v>0.1</c:v>
                </c:pt>
                <c:pt idx="1">
                  <c:v>0.15</c:v>
                </c:pt>
                <c:pt idx="2">
                  <c:v>0.22</c:v>
                </c:pt>
                <c:pt idx="3">
                  <c:v>0.3</c:v>
                </c:pt>
                <c:pt idx="4">
                  <c:v>0.56000000000000005</c:v>
                </c:pt>
                <c:pt idx="5">
                  <c:v>0.57999999999999996</c:v>
                </c:pt>
                <c:pt idx="6">
                  <c:v>0.64</c:v>
                </c:pt>
                <c:pt idx="7">
                  <c:v>0.73</c:v>
                </c:pt>
                <c:pt idx="8">
                  <c:v>0.77</c:v>
                </c:pt>
                <c:pt idx="9">
                  <c:v>0.83</c:v>
                </c:pt>
                <c:pt idx="10">
                  <c:v>0.87</c:v>
                </c:pt>
                <c:pt idx="11">
                  <c:v>0.91</c:v>
                </c:pt>
              </c:numCache>
            </c:numRef>
          </c:val>
          <c:extLst>
            <c:ext xmlns:c16="http://schemas.microsoft.com/office/drawing/2014/chart" uri="{C3380CC4-5D6E-409C-BE32-E72D297353CC}">
              <c16:uniqueId val="{0000000E-6F46-4E09-B16B-14864048AC8B}"/>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79909253065847"/>
          <c:y val="6.1686400890168962E-2"/>
          <c:w val="0.45647891011099251"/>
          <c:h val="0.83750190025086468"/>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3F83-46D0-8298-3CBB2F53AA0E}"/>
              </c:ext>
            </c:extLst>
          </c:dPt>
          <c:dPt>
            <c:idx val="1"/>
            <c:invertIfNegative val="0"/>
            <c:bubble3D val="0"/>
            <c:extLst>
              <c:ext xmlns:c16="http://schemas.microsoft.com/office/drawing/2014/chart" uri="{C3380CC4-5D6E-409C-BE32-E72D297353CC}">
                <c16:uniqueId val="{00000001-3F83-46D0-8298-3CBB2F53AA0E}"/>
              </c:ext>
            </c:extLst>
          </c:dPt>
          <c:dPt>
            <c:idx val="2"/>
            <c:invertIfNegative val="0"/>
            <c:bubble3D val="0"/>
            <c:extLst>
              <c:ext xmlns:c16="http://schemas.microsoft.com/office/drawing/2014/chart" uri="{C3380CC4-5D6E-409C-BE32-E72D297353CC}">
                <c16:uniqueId val="{00000002-3F83-46D0-8298-3CBB2F53AA0E}"/>
              </c:ext>
            </c:extLst>
          </c:dPt>
          <c:dPt>
            <c:idx val="3"/>
            <c:invertIfNegative val="0"/>
            <c:bubble3D val="0"/>
            <c:extLst>
              <c:ext xmlns:c16="http://schemas.microsoft.com/office/drawing/2014/chart" uri="{C3380CC4-5D6E-409C-BE32-E72D297353CC}">
                <c16:uniqueId val="{00000003-3F83-46D0-8298-3CBB2F53AA0E}"/>
              </c:ext>
            </c:extLst>
          </c:dPt>
          <c:dPt>
            <c:idx val="4"/>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4-3F83-46D0-8298-3CBB2F53AA0E}"/>
              </c:ext>
            </c:extLst>
          </c:dPt>
          <c:dPt>
            <c:idx val="5"/>
            <c:invertIfNegative val="0"/>
            <c:bubble3D val="0"/>
            <c:extLst>
              <c:ext xmlns:c16="http://schemas.microsoft.com/office/drawing/2014/chart" uri="{C3380CC4-5D6E-409C-BE32-E72D297353CC}">
                <c16:uniqueId val="{00000005-3F83-46D0-8298-3CBB2F53AA0E}"/>
              </c:ext>
            </c:extLst>
          </c:dPt>
          <c:dPt>
            <c:idx val="6"/>
            <c:invertIfNegative val="0"/>
            <c:bubble3D val="0"/>
            <c:extLst>
              <c:ext xmlns:c16="http://schemas.microsoft.com/office/drawing/2014/chart" uri="{C3380CC4-5D6E-409C-BE32-E72D297353CC}">
                <c16:uniqueId val="{00000007-3F83-46D0-8298-3CBB2F53AA0E}"/>
              </c:ext>
            </c:extLst>
          </c:dPt>
          <c:dPt>
            <c:idx val="7"/>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8-3F83-46D0-8298-3CBB2F53AA0E}"/>
              </c:ext>
            </c:extLst>
          </c:dPt>
          <c:dPt>
            <c:idx val="8"/>
            <c:invertIfNegative val="0"/>
            <c:bubble3D val="0"/>
            <c:extLst>
              <c:ext xmlns:c16="http://schemas.microsoft.com/office/drawing/2014/chart" uri="{C3380CC4-5D6E-409C-BE32-E72D297353CC}">
                <c16:uniqueId val="{0000000A-3F83-46D0-8298-3CBB2F53AA0E}"/>
              </c:ext>
            </c:extLst>
          </c:dPt>
          <c:dPt>
            <c:idx val="9"/>
            <c:invertIfNegative val="0"/>
            <c:bubble3D val="0"/>
            <c:extLst>
              <c:ext xmlns:c16="http://schemas.microsoft.com/office/drawing/2014/chart" uri="{C3380CC4-5D6E-409C-BE32-E72D297353CC}">
                <c16:uniqueId val="{0000000B-3F83-46D0-8298-3CBB2F53AA0E}"/>
              </c:ext>
            </c:extLst>
          </c:dPt>
          <c:dPt>
            <c:idx val="10"/>
            <c:invertIfNegative val="0"/>
            <c:bubble3D val="0"/>
            <c:extLst>
              <c:ext xmlns:c16="http://schemas.microsoft.com/office/drawing/2014/chart" uri="{C3380CC4-5D6E-409C-BE32-E72D297353CC}">
                <c16:uniqueId val="{0000000C-3F83-46D0-8298-3CBB2F53AA0E}"/>
              </c:ext>
            </c:extLst>
          </c:dPt>
          <c:dPt>
            <c:idx val="11"/>
            <c:invertIfNegative val="0"/>
            <c:bubble3D val="0"/>
            <c:extLst>
              <c:ext xmlns:c16="http://schemas.microsoft.com/office/drawing/2014/chart" uri="{C3380CC4-5D6E-409C-BE32-E72D297353CC}">
                <c16:uniqueId val="{0000000D-3F83-46D0-8298-3CBB2F53AA0E}"/>
              </c:ext>
            </c:extLst>
          </c:dPt>
          <c:dLbls>
            <c:numFmt formatCode="0\ %"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États-Unis</c:v>
                </c:pt>
                <c:pt idx="1">
                  <c:v>Australie</c:v>
                </c:pt>
                <c:pt idx="2">
                  <c:v>Norvège</c:v>
                </c:pt>
                <c:pt idx="3">
                  <c:v>Nouvelle-Zélande</c:v>
                </c:pt>
                <c:pt idx="4">
                  <c:v>Canada</c:v>
                </c:pt>
                <c:pt idx="5">
                  <c:v>Suisse</c:v>
                </c:pt>
                <c:pt idx="6">
                  <c:v>Suède</c:v>
                </c:pt>
                <c:pt idx="7">
                  <c:v>Moy. du FCMW</c:v>
                </c:pt>
                <c:pt idx="8">
                  <c:v>France</c:v>
                </c:pt>
                <c:pt idx="9">
                  <c:v>Allemagne</c:v>
                </c:pt>
                <c:pt idx="10">
                  <c:v>Royaume-Uni</c:v>
                </c:pt>
                <c:pt idx="11">
                  <c:v>Pays-Bas</c:v>
                </c:pt>
              </c:strCache>
            </c:strRef>
          </c:cat>
          <c:val>
            <c:numRef>
              <c:f>Sheet1!$B$2:$B$13</c:f>
              <c:numCache>
                <c:formatCode>0%</c:formatCode>
                <c:ptCount val="12"/>
                <c:pt idx="0">
                  <c:v>0.08</c:v>
                </c:pt>
                <c:pt idx="1">
                  <c:v>0.17</c:v>
                </c:pt>
                <c:pt idx="2">
                  <c:v>0.17</c:v>
                </c:pt>
                <c:pt idx="3">
                  <c:v>0.17</c:v>
                </c:pt>
                <c:pt idx="4">
                  <c:v>0.18</c:v>
                </c:pt>
                <c:pt idx="5">
                  <c:v>0.31</c:v>
                </c:pt>
                <c:pt idx="6">
                  <c:v>0.39</c:v>
                </c:pt>
                <c:pt idx="7">
                  <c:v>0.42</c:v>
                </c:pt>
                <c:pt idx="8">
                  <c:v>0.63</c:v>
                </c:pt>
                <c:pt idx="9">
                  <c:v>0.75</c:v>
                </c:pt>
                <c:pt idx="10">
                  <c:v>0.82</c:v>
                </c:pt>
                <c:pt idx="11">
                  <c:v>0.92</c:v>
                </c:pt>
              </c:numCache>
            </c:numRef>
          </c:val>
          <c:extLst>
            <c:ext xmlns:c16="http://schemas.microsoft.com/office/drawing/2014/chart" uri="{C3380CC4-5D6E-409C-BE32-E72D297353CC}">
              <c16:uniqueId val="{0000000E-3F83-46D0-8298-3CBB2F53AA0E}"/>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473218910190733"/>
          <c:y val="1.2860050079916661E-3"/>
          <c:w val="0.43306121440864936"/>
          <c:h val="0.83028358334511654"/>
        </c:manualLayout>
      </c:layout>
      <c:barChart>
        <c:barDir val="bar"/>
        <c:grouping val="clustered"/>
        <c:varyColors val="0"/>
        <c:ser>
          <c:idx val="0"/>
          <c:order val="0"/>
          <c:tx>
            <c:strRef>
              <c:f>Sheet1!$B$1</c:f>
              <c:strCache>
                <c:ptCount val="1"/>
                <c:pt idx="0">
                  <c:v>Cabinet individuel</c:v>
                </c:pt>
              </c:strCache>
            </c:strRef>
          </c:tx>
          <c:spPr>
            <a:solidFill>
              <a:srgbClr val="82BAB5"/>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Offrent des rendez-vous la fin de semaine (le samedi ou le dimanche)</c:v>
                </c:pt>
                <c:pt idx="1">
                  <c:v>Utilisent du personnel, comme des infirmières ou des gestionnaires de cas, pour surveiller et gérer les soins aux patients aux prises avec des maladies chroniques qui nécessitent un suivi régulier</c:v>
                </c:pt>
                <c:pt idx="2">
                  <c:v>Utilisent des dossiers médicaux électroniques (à l’exclusion d’un système de facturation)</c:v>
                </c:pt>
                <c:pt idx="3">
                  <c:v>Offrent aux patients la possibilité de prendre rendez-vous en ligne</c:v>
                </c:pt>
                <c:pt idx="4">
                  <c:v>Reçoivent et examinent des données issues de sondages sur la satisfaction et l’expérience des patients en matière de soins tous les trimestres ou tous les ans</c:v>
                </c:pt>
              </c:strCache>
            </c:strRef>
          </c:cat>
          <c:val>
            <c:numRef>
              <c:f>Sheet1!$B$2:$B$6</c:f>
              <c:numCache>
                <c:formatCode>0" "%</c:formatCode>
                <c:ptCount val="5"/>
                <c:pt idx="0">
                  <c:v>0.37782362301760403</c:v>
                </c:pt>
                <c:pt idx="1">
                  <c:v>0.43780806227288099</c:v>
                </c:pt>
                <c:pt idx="2">
                  <c:v>0.61739030705881803</c:v>
                </c:pt>
                <c:pt idx="3">
                  <c:v>9.4565532237937594E-2</c:v>
                </c:pt>
                <c:pt idx="4">
                  <c:v>8.9343801822532598E-2</c:v>
                </c:pt>
              </c:numCache>
            </c:numRef>
          </c:val>
          <c:extLst>
            <c:ext xmlns:c16="http://schemas.microsoft.com/office/drawing/2014/chart" uri="{C3380CC4-5D6E-409C-BE32-E72D297353CC}">
              <c16:uniqueId val="{00000000-6850-4C82-BFAF-C441256837ED}"/>
            </c:ext>
          </c:extLst>
        </c:ser>
        <c:ser>
          <c:idx val="1"/>
          <c:order val="1"/>
          <c:tx>
            <c:strRef>
              <c:f>Sheet1!$C$1</c:f>
              <c:strCache>
                <c:ptCount val="1"/>
                <c:pt idx="0">
                  <c:v>Cabinet de groupe</c:v>
                </c:pt>
              </c:strCache>
            </c:strRef>
          </c:tx>
          <c:spPr>
            <a:pattFill prst="pct90">
              <a:fgClr>
                <a:srgbClr val="365254"/>
              </a:fgClr>
              <a:bgClr>
                <a:schemeClr val="bg1"/>
              </a:bgClr>
            </a:patt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Offrent des rendez-vous la fin de semaine (le samedi ou le dimanche)</c:v>
                </c:pt>
                <c:pt idx="1">
                  <c:v>Utilisent du personnel, comme des infirmières ou des gestionnaires de cas, pour surveiller et gérer les soins aux patients aux prises avec des maladies chroniques qui nécessitent un suivi régulier</c:v>
                </c:pt>
                <c:pt idx="2">
                  <c:v>Utilisent des dossiers médicaux électroniques (à l’exclusion d’un système de facturation)</c:v>
                </c:pt>
                <c:pt idx="3">
                  <c:v>Offrent aux patients la possibilité de prendre rendez-vous en ligne</c:v>
                </c:pt>
                <c:pt idx="4">
                  <c:v>Reçoivent et examinent des données issues de sondages sur la satisfaction et l’expérience des patients en matière de soins tous les trimestres ou tous les ans</c:v>
                </c:pt>
              </c:strCache>
            </c:strRef>
          </c:cat>
          <c:val>
            <c:numRef>
              <c:f>Sheet1!$C$2:$C$6</c:f>
              <c:numCache>
                <c:formatCode>0" "%</c:formatCode>
                <c:ptCount val="5"/>
                <c:pt idx="0">
                  <c:v>0.560463573938218</c:v>
                </c:pt>
                <c:pt idx="1">
                  <c:v>0.62393304693087603</c:v>
                </c:pt>
                <c:pt idx="2">
                  <c:v>0.93488569041191505</c:v>
                </c:pt>
                <c:pt idx="3">
                  <c:v>0.27833763990224702</c:v>
                </c:pt>
                <c:pt idx="4">
                  <c:v>0.16464813353990199</c:v>
                </c:pt>
              </c:numCache>
            </c:numRef>
          </c:val>
          <c:extLst>
            <c:ext xmlns:c16="http://schemas.microsoft.com/office/drawing/2014/chart" uri="{C3380CC4-5D6E-409C-BE32-E72D297353CC}">
              <c16:uniqueId val="{00000001-6850-4C82-BFAF-C441256837ED}"/>
            </c:ext>
          </c:extLst>
        </c:ser>
        <c:dLbls>
          <c:showLegendKey val="0"/>
          <c:showVal val="0"/>
          <c:showCatName val="0"/>
          <c:showSerName val="0"/>
          <c:showPercent val="0"/>
          <c:showBubbleSize val="0"/>
        </c:dLbls>
        <c:gapWidth val="182"/>
        <c:axId val="973890288"/>
        <c:axId val="973895208"/>
      </c:barChart>
      <c:catAx>
        <c:axId val="973890288"/>
        <c:scaling>
          <c:orientation val="maxMin"/>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rial Narrow" panose="020B0606020202030204" pitchFamily="34" charset="0"/>
                <a:ea typeface="+mn-ea"/>
                <a:cs typeface="Arial" panose="020B0604020202020204" pitchFamily="34" charset="0"/>
              </a:defRPr>
            </a:pPr>
            <a:endParaRPr lang="en-US"/>
          </a:p>
        </c:txPr>
        <c:crossAx val="973895208"/>
        <c:crosses val="autoZero"/>
        <c:auto val="1"/>
        <c:lblAlgn val="ctr"/>
        <c:lblOffset val="100"/>
        <c:noMultiLvlLbl val="0"/>
      </c:catAx>
      <c:valAx>
        <c:axId val="973895208"/>
        <c:scaling>
          <c:orientation val="minMax"/>
        </c:scaling>
        <c:delete val="0"/>
        <c:axPos val="b"/>
        <c:numFmt formatCode="0&quot; &quot;%"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973890288"/>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83977623541951E-2"/>
          <c:y val="3.2038623736528549E-2"/>
          <c:w val="0.89894115458234924"/>
          <c:h val="0.79237614232678599"/>
        </c:manualLayout>
      </c:layout>
      <c:barChart>
        <c:barDir val="col"/>
        <c:grouping val="clustered"/>
        <c:varyColors val="0"/>
        <c:ser>
          <c:idx val="0"/>
          <c:order val="0"/>
          <c:tx>
            <c:strRef>
              <c:f>Sheet1!$B$1</c:f>
              <c:strCache>
                <c:ptCount val="1"/>
                <c:pt idx="0">
                  <c:v>%</c:v>
                </c:pt>
              </c:strCache>
            </c:strRef>
          </c:tx>
          <c:spPr>
            <a:solidFill>
              <a:srgbClr val="ED7024"/>
            </a:solidFill>
            <a:ln w="6350">
              <a:solidFill>
                <a:schemeClr val="tx1"/>
              </a:solidFill>
            </a:ln>
          </c:spPr>
          <c:invertIfNegative val="0"/>
          <c:dPt>
            <c:idx val="1"/>
            <c:invertIfNegative val="0"/>
            <c:bubble3D val="0"/>
            <c:spPr>
              <a:solidFill>
                <a:schemeClr val="tx1"/>
              </a:solidFill>
              <a:ln w="6350">
                <a:solidFill>
                  <a:schemeClr val="tx1"/>
                </a:solidFill>
              </a:ln>
            </c:spPr>
            <c:extLst>
              <c:ext xmlns:c16="http://schemas.microsoft.com/office/drawing/2014/chart" uri="{C3380CC4-5D6E-409C-BE32-E72D297353CC}">
                <c16:uniqueId val="{00000001-63A2-40AB-B04A-F3E1F28DB9B6}"/>
              </c:ext>
            </c:extLst>
          </c:dPt>
          <c:dPt>
            <c:idx val="2"/>
            <c:invertIfNegative val="0"/>
            <c:bubble3D val="0"/>
            <c:spPr>
              <a:solidFill>
                <a:srgbClr val="CFE8E3"/>
              </a:solidFill>
              <a:ln w="6350">
                <a:solidFill>
                  <a:schemeClr val="tx1"/>
                </a:solidFill>
              </a:ln>
            </c:spPr>
            <c:extLst>
              <c:ext xmlns:c16="http://schemas.microsoft.com/office/drawing/2014/chart" uri="{C3380CC4-5D6E-409C-BE32-E72D297353CC}">
                <c16:uniqueId val="{00000003-63A2-40AB-B04A-F3E1F28DB9B6}"/>
              </c:ext>
            </c:extLst>
          </c:dPt>
          <c:dPt>
            <c:idx val="3"/>
            <c:invertIfNegative val="0"/>
            <c:bubble3D val="0"/>
            <c:spPr>
              <a:solidFill>
                <a:schemeClr val="tx1"/>
              </a:solidFill>
              <a:ln w="6350">
                <a:solidFill>
                  <a:schemeClr val="tx1"/>
                </a:solidFill>
              </a:ln>
            </c:spPr>
            <c:extLst>
              <c:ext xmlns:c16="http://schemas.microsoft.com/office/drawing/2014/chart" uri="{C3380CC4-5D6E-409C-BE32-E72D297353CC}">
                <c16:uniqueId val="{00000005-63A2-40AB-B04A-F3E1F28DB9B6}"/>
              </c:ext>
            </c:extLst>
          </c:dPt>
          <c:dPt>
            <c:idx val="5"/>
            <c:invertIfNegative val="0"/>
            <c:bubble3D val="0"/>
            <c:spPr>
              <a:solidFill>
                <a:schemeClr val="tx1"/>
              </a:solidFill>
              <a:ln w="6350">
                <a:solidFill>
                  <a:schemeClr val="tx1"/>
                </a:solidFill>
              </a:ln>
            </c:spPr>
            <c:extLst>
              <c:ext xmlns:c16="http://schemas.microsoft.com/office/drawing/2014/chart" uri="{C3380CC4-5D6E-409C-BE32-E72D297353CC}">
                <c16:uniqueId val="{00000007-63A2-40AB-B04A-F3E1F28DB9B6}"/>
              </c:ext>
            </c:extLst>
          </c:dPt>
          <c:dPt>
            <c:idx val="7"/>
            <c:invertIfNegative val="0"/>
            <c:bubble3D val="0"/>
            <c:spPr>
              <a:solidFill>
                <a:schemeClr val="tx1"/>
              </a:solidFill>
              <a:ln w="6350">
                <a:solidFill>
                  <a:schemeClr val="tx1"/>
                </a:solidFill>
              </a:ln>
            </c:spPr>
            <c:extLst>
              <c:ext xmlns:c16="http://schemas.microsoft.com/office/drawing/2014/chart" uri="{C3380CC4-5D6E-409C-BE32-E72D297353CC}">
                <c16:uniqueId val="{00000009-63A2-40AB-B04A-F3E1F28DB9B6}"/>
              </c:ext>
            </c:extLst>
          </c:dPt>
          <c:dLbls>
            <c:numFmt formatCode="0\ %"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Sheet1!$A$2:$A$9</c:f>
              <c:strCache>
                <c:ptCount val="8"/>
                <c:pt idx="0">
                  <c:v>Canada</c:v>
                </c:pt>
                <c:pt idx="1">
                  <c:v>Moy. du FCMW</c:v>
                </c:pt>
                <c:pt idx="2">
                  <c:v>Canada</c:v>
                </c:pt>
                <c:pt idx="3">
                  <c:v>Moy. du FCMW</c:v>
                </c:pt>
                <c:pt idx="4">
                  <c:v>Canada</c:v>
                </c:pt>
                <c:pt idx="5">
                  <c:v>Moy. du FCMW</c:v>
                </c:pt>
                <c:pt idx="6">
                  <c:v>Canada</c:v>
                </c:pt>
                <c:pt idx="7">
                  <c:v>Moy. du FCMW</c:v>
                </c:pt>
              </c:strCache>
            </c:strRef>
          </c:cat>
          <c:val>
            <c:numRef>
              <c:f>Sheet1!$B$2:$B$9</c:f>
              <c:numCache>
                <c:formatCode>0%</c:formatCode>
                <c:ptCount val="8"/>
                <c:pt idx="0">
                  <c:v>0.82</c:v>
                </c:pt>
                <c:pt idx="1">
                  <c:v>0.84</c:v>
                </c:pt>
                <c:pt idx="2">
                  <c:v>0.61</c:v>
                </c:pt>
                <c:pt idx="3">
                  <c:v>0.62</c:v>
                </c:pt>
                <c:pt idx="4">
                  <c:v>0.4</c:v>
                </c:pt>
                <c:pt idx="5">
                  <c:v>0.46</c:v>
                </c:pt>
                <c:pt idx="6">
                  <c:v>0.19</c:v>
                </c:pt>
                <c:pt idx="7">
                  <c:v>0.22</c:v>
                </c:pt>
              </c:numCache>
            </c:numRef>
          </c:val>
          <c:extLst>
            <c:ext xmlns:c16="http://schemas.microsoft.com/office/drawing/2014/chart" uri="{C3380CC4-5D6E-409C-BE32-E72D297353CC}">
              <c16:uniqueId val="{0000000A-63A2-40AB-B04A-F3E1F28DB9B6}"/>
            </c:ext>
          </c:extLst>
        </c:ser>
        <c:dLbls>
          <c:showLegendKey val="0"/>
          <c:showVal val="0"/>
          <c:showCatName val="0"/>
          <c:showSerName val="0"/>
          <c:showPercent val="0"/>
          <c:showBubbleSize val="0"/>
        </c:dLbls>
        <c:gapWidth val="100"/>
        <c:axId val="143505280"/>
        <c:axId val="143506816"/>
      </c:barChart>
      <c:catAx>
        <c:axId val="143505280"/>
        <c:scaling>
          <c:orientation val="minMax"/>
        </c:scaling>
        <c:delete val="0"/>
        <c:axPos val="b"/>
        <c:majorGridlines>
          <c:spPr>
            <a:ln w="9525" cap="flat" cmpd="sng" algn="ctr">
              <a:solidFill>
                <a:schemeClr val="tx1"/>
              </a:solidFill>
              <a:round/>
            </a:ln>
            <a:effectLst/>
          </c:spPr>
        </c:majorGridlines>
        <c:numFmt formatCode="General" sourceLinked="1"/>
        <c:majorTickMark val="out"/>
        <c:minorTickMark val="out"/>
        <c:tickLblPos val="nextTo"/>
        <c:spPr>
          <a:noFill/>
          <a:ln w="6350" cap="flat" cmpd="sng" algn="ctr">
            <a:solidFill>
              <a:schemeClr val="tx1"/>
            </a:solidFill>
            <a:round/>
          </a:ln>
          <a:effectLst/>
        </c:spPr>
        <c:txPr>
          <a:bodyPr rot="-60000000" vert="horz"/>
          <a:lstStyle/>
          <a:p>
            <a:pPr>
              <a:defRPr/>
            </a:pPr>
            <a:endParaRPr lang="en-US"/>
          </a:p>
        </c:txPr>
        <c:crossAx val="143506816"/>
        <c:crosses val="autoZero"/>
        <c:auto val="1"/>
        <c:lblAlgn val="ctr"/>
        <c:lblOffset val="100"/>
        <c:tickMarkSkip val="2"/>
        <c:noMultiLvlLbl val="0"/>
      </c:catAx>
      <c:valAx>
        <c:axId val="143506816"/>
        <c:scaling>
          <c:orientation val="minMax"/>
          <c:max val="1"/>
        </c:scaling>
        <c:delete val="0"/>
        <c:axPos val="l"/>
        <c:numFmt formatCode="0\ %" sourceLinked="0"/>
        <c:majorTickMark val="out"/>
        <c:minorTickMark val="none"/>
        <c:tickLblPos val="nextTo"/>
        <c:spPr>
          <a:noFill/>
          <a:ln w="6350">
            <a:solidFill>
              <a:schemeClr val="tx1"/>
            </a:solidFill>
          </a:ln>
          <a:effectLst/>
        </c:spPr>
        <c:txPr>
          <a:bodyPr rot="-60000000" vert="horz"/>
          <a:lstStyle/>
          <a:p>
            <a:pPr>
              <a:defRPr/>
            </a:pPr>
            <a:endParaRPr lang="en-US"/>
          </a:p>
        </c:txPr>
        <c:crossAx val="14350528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14595892122042"/>
          <c:y val="6.2087368887713761E-2"/>
          <c:w val="0.35364406397310338"/>
          <c:h val="0.78794653347951527"/>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0422-4C09-B38E-C84629B66F0A}"/>
              </c:ext>
            </c:extLst>
          </c:dPt>
          <c:dPt>
            <c:idx val="1"/>
            <c:invertIfNegative val="0"/>
            <c:bubble3D val="0"/>
            <c:extLst>
              <c:ext xmlns:c16="http://schemas.microsoft.com/office/drawing/2014/chart" uri="{C3380CC4-5D6E-409C-BE32-E72D297353CC}">
                <c16:uniqueId val="{00000001-0422-4C09-B38E-C84629B66F0A}"/>
              </c:ext>
            </c:extLst>
          </c:dPt>
          <c:dPt>
            <c:idx val="2"/>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2-0422-4C09-B38E-C84629B66F0A}"/>
              </c:ext>
            </c:extLst>
          </c:dPt>
          <c:dPt>
            <c:idx val="3"/>
            <c:invertIfNegative val="0"/>
            <c:bubble3D val="0"/>
            <c:extLst>
              <c:ext xmlns:c16="http://schemas.microsoft.com/office/drawing/2014/chart" uri="{C3380CC4-5D6E-409C-BE32-E72D297353CC}">
                <c16:uniqueId val="{00000003-0422-4C09-B38E-C84629B66F0A}"/>
              </c:ext>
            </c:extLst>
          </c:dPt>
          <c:dPt>
            <c:idx val="4"/>
            <c:invertIfNegative val="0"/>
            <c:bubble3D val="0"/>
            <c:extLst>
              <c:ext xmlns:c16="http://schemas.microsoft.com/office/drawing/2014/chart" uri="{C3380CC4-5D6E-409C-BE32-E72D297353CC}">
                <c16:uniqueId val="{00000004-0422-4C09-B38E-C84629B66F0A}"/>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6-0422-4C09-B38E-C84629B66F0A}"/>
              </c:ext>
            </c:extLst>
          </c:dPt>
          <c:dPt>
            <c:idx val="6"/>
            <c:invertIfNegative val="0"/>
            <c:bubble3D val="0"/>
            <c:extLst>
              <c:ext xmlns:c16="http://schemas.microsoft.com/office/drawing/2014/chart" uri="{C3380CC4-5D6E-409C-BE32-E72D297353CC}">
                <c16:uniqueId val="{00000008-0422-4C09-B38E-C84629B66F0A}"/>
              </c:ext>
            </c:extLst>
          </c:dPt>
          <c:dPt>
            <c:idx val="7"/>
            <c:invertIfNegative val="0"/>
            <c:bubble3D val="0"/>
            <c:extLst>
              <c:ext xmlns:c16="http://schemas.microsoft.com/office/drawing/2014/chart" uri="{C3380CC4-5D6E-409C-BE32-E72D297353CC}">
                <c16:uniqueId val="{00000009-0422-4C09-B38E-C84629B66F0A}"/>
              </c:ext>
            </c:extLst>
          </c:dPt>
          <c:dPt>
            <c:idx val="8"/>
            <c:invertIfNegative val="0"/>
            <c:bubble3D val="0"/>
            <c:extLst>
              <c:ext xmlns:c16="http://schemas.microsoft.com/office/drawing/2014/chart" uri="{C3380CC4-5D6E-409C-BE32-E72D297353CC}">
                <c16:uniqueId val="{0000000A-0422-4C09-B38E-C84629B66F0A}"/>
              </c:ext>
            </c:extLst>
          </c:dPt>
          <c:dPt>
            <c:idx val="9"/>
            <c:invertIfNegative val="0"/>
            <c:bubble3D val="0"/>
            <c:extLst>
              <c:ext xmlns:c16="http://schemas.microsoft.com/office/drawing/2014/chart" uri="{C3380CC4-5D6E-409C-BE32-E72D297353CC}">
                <c16:uniqueId val="{0000000B-0422-4C09-B38E-C84629B66F0A}"/>
              </c:ext>
            </c:extLst>
          </c:dPt>
          <c:dPt>
            <c:idx val="10"/>
            <c:invertIfNegative val="0"/>
            <c:bubble3D val="0"/>
            <c:extLst>
              <c:ext xmlns:c16="http://schemas.microsoft.com/office/drawing/2014/chart" uri="{C3380CC4-5D6E-409C-BE32-E72D297353CC}">
                <c16:uniqueId val="{0000000C-0422-4C09-B38E-C84629B66F0A}"/>
              </c:ext>
            </c:extLst>
          </c:dPt>
          <c:dPt>
            <c:idx val="11"/>
            <c:invertIfNegative val="0"/>
            <c:bubble3D val="0"/>
            <c:extLst>
              <c:ext xmlns:c16="http://schemas.microsoft.com/office/drawing/2014/chart" uri="{C3380CC4-5D6E-409C-BE32-E72D297353CC}">
                <c16:uniqueId val="{0000000D-0422-4C09-B38E-C84629B66F0A}"/>
              </c:ext>
            </c:extLst>
          </c:dPt>
          <c:dLbls>
            <c:numFmt formatCode="0\ %"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Suisse</c:v>
                </c:pt>
                <c:pt idx="1">
                  <c:v>Allemagne</c:v>
                </c:pt>
                <c:pt idx="2">
                  <c:v>Canada</c:v>
                </c:pt>
                <c:pt idx="3">
                  <c:v>États-Unis</c:v>
                </c:pt>
                <c:pt idx="4">
                  <c:v>Norvège</c:v>
                </c:pt>
                <c:pt idx="5">
                  <c:v>Moy. du FCMW</c:v>
                </c:pt>
                <c:pt idx="6">
                  <c:v>Australie</c:v>
                </c:pt>
                <c:pt idx="7">
                  <c:v>France</c:v>
                </c:pt>
                <c:pt idx="8">
                  <c:v>Suède</c:v>
                </c:pt>
                <c:pt idx="9">
                  <c:v>Nouvelle-Zélande</c:v>
                </c:pt>
                <c:pt idx="10">
                  <c:v>Royaume-Uni</c:v>
                </c:pt>
                <c:pt idx="11">
                  <c:v>Pays-Bas</c:v>
                </c:pt>
              </c:strCache>
            </c:strRef>
          </c:cat>
          <c:val>
            <c:numRef>
              <c:f>Sheet1!$B$2:$B$13</c:f>
              <c:numCache>
                <c:formatCode>0%</c:formatCode>
                <c:ptCount val="12"/>
                <c:pt idx="0">
                  <c:v>0.48</c:v>
                </c:pt>
                <c:pt idx="1">
                  <c:v>0.56000000000000005</c:v>
                </c:pt>
                <c:pt idx="2">
                  <c:v>0.62</c:v>
                </c:pt>
                <c:pt idx="3">
                  <c:v>0.69</c:v>
                </c:pt>
                <c:pt idx="4">
                  <c:v>0.71</c:v>
                </c:pt>
                <c:pt idx="5">
                  <c:v>0.77</c:v>
                </c:pt>
                <c:pt idx="6">
                  <c:v>0.79</c:v>
                </c:pt>
                <c:pt idx="7">
                  <c:v>0.88</c:v>
                </c:pt>
                <c:pt idx="8">
                  <c:v>0.88</c:v>
                </c:pt>
                <c:pt idx="9">
                  <c:v>0.93</c:v>
                </c:pt>
                <c:pt idx="10">
                  <c:v>0.95</c:v>
                </c:pt>
                <c:pt idx="11">
                  <c:v>0.96</c:v>
                </c:pt>
              </c:numCache>
            </c:numRef>
          </c:val>
          <c:extLst>
            <c:ext xmlns:c16="http://schemas.microsoft.com/office/drawing/2014/chart" uri="{C3380CC4-5D6E-409C-BE32-E72D297353CC}">
              <c16:uniqueId val="{0000000E-0422-4C09-B38E-C84629B66F0A}"/>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max val="1"/>
        </c:scaling>
        <c:delete val="1"/>
        <c:axPos val="b"/>
        <c:numFmt formatCode="0%" sourceLinked="1"/>
        <c:majorTickMark val="out"/>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34647876664591E-2"/>
          <c:y val="0.10651305054565985"/>
          <c:w val="0.91484420674888611"/>
          <c:h val="0.80691892965051704"/>
        </c:manualLayout>
      </c:layout>
      <c:barChart>
        <c:barDir val="col"/>
        <c:grouping val="clustered"/>
        <c:varyColors val="0"/>
        <c:ser>
          <c:idx val="0"/>
          <c:order val="0"/>
          <c:tx>
            <c:strRef>
              <c:f>Sheet1!$B$1</c:f>
              <c:strCache>
                <c:ptCount val="1"/>
                <c:pt idx="0">
                  <c:v>%</c:v>
                </c:pt>
              </c:strCache>
            </c:strRef>
          </c:tx>
          <c:spPr>
            <a:pattFill prst="pct90">
              <a:fgClr>
                <a:schemeClr val="accent1"/>
              </a:fgClr>
              <a:bgClr>
                <a:schemeClr val="bg1"/>
              </a:bgClr>
            </a:pattFill>
            <a:ln>
              <a:solidFill>
                <a:schemeClr val="tx1"/>
              </a:solidFill>
            </a:ln>
            <a:effectLst/>
          </c:spPr>
          <c:invertIfNegative val="0"/>
          <c:dPt>
            <c:idx val="0"/>
            <c:invertIfNegative val="0"/>
            <c:bubble3D val="0"/>
            <c:spPr>
              <a:pattFill prst="pct90">
                <a:fgClr>
                  <a:srgbClr val="00A199"/>
                </a:fgClr>
                <a:bgClr>
                  <a:schemeClr val="bg1"/>
                </a:bgClr>
              </a:pattFill>
              <a:ln>
                <a:solidFill>
                  <a:schemeClr val="tx1"/>
                </a:solidFill>
              </a:ln>
              <a:effectLst/>
            </c:spPr>
            <c:extLst>
              <c:ext xmlns:c16="http://schemas.microsoft.com/office/drawing/2014/chart" uri="{C3380CC4-5D6E-409C-BE32-E72D297353CC}">
                <c16:uniqueId val="{0000000D-EBD2-4903-8B25-C689E1AB2D5A}"/>
              </c:ext>
            </c:extLst>
          </c:dPt>
          <c:dPt>
            <c:idx val="1"/>
            <c:invertIfNegative val="0"/>
            <c:bubble3D val="0"/>
            <c:spPr>
              <a:solidFill>
                <a:schemeClr val="tx1"/>
              </a:solidFill>
              <a:ln>
                <a:solidFill>
                  <a:schemeClr val="tx1"/>
                </a:solidFill>
              </a:ln>
              <a:effectLst/>
            </c:spPr>
            <c:extLst>
              <c:ext xmlns:c16="http://schemas.microsoft.com/office/drawing/2014/chart" uri="{C3380CC4-5D6E-409C-BE32-E72D297353CC}">
                <c16:uniqueId val="{00000001-EBD2-4903-8B25-C689E1AB2D5A}"/>
              </c:ext>
            </c:extLst>
          </c:dPt>
          <c:dPt>
            <c:idx val="2"/>
            <c:invertIfNegative val="0"/>
            <c:bubble3D val="0"/>
            <c:spPr>
              <a:solidFill>
                <a:srgbClr val="ED7024"/>
              </a:solidFill>
              <a:ln>
                <a:solidFill>
                  <a:schemeClr val="tx1"/>
                </a:solidFill>
              </a:ln>
              <a:effectLst/>
            </c:spPr>
            <c:extLst>
              <c:ext xmlns:c16="http://schemas.microsoft.com/office/drawing/2014/chart" uri="{C3380CC4-5D6E-409C-BE32-E72D297353CC}">
                <c16:uniqueId val="{00000003-EBD2-4903-8B25-C689E1AB2D5A}"/>
              </c:ext>
            </c:extLst>
          </c:dPt>
          <c:dPt>
            <c:idx val="3"/>
            <c:invertIfNegative val="0"/>
            <c:bubble3D val="0"/>
            <c:spPr>
              <a:solidFill>
                <a:schemeClr val="tx1"/>
              </a:solidFill>
              <a:ln>
                <a:solidFill>
                  <a:schemeClr val="tx1"/>
                </a:solidFill>
              </a:ln>
              <a:effectLst/>
            </c:spPr>
            <c:extLst>
              <c:ext xmlns:c16="http://schemas.microsoft.com/office/drawing/2014/chart" uri="{C3380CC4-5D6E-409C-BE32-E72D297353CC}">
                <c16:uniqueId val="{00000005-EBD2-4903-8B25-C689E1AB2D5A}"/>
              </c:ext>
            </c:extLst>
          </c:dPt>
          <c:dPt>
            <c:idx val="4"/>
            <c:invertIfNegative val="0"/>
            <c:bubble3D val="0"/>
            <c:spPr>
              <a:solidFill>
                <a:srgbClr val="CFE8E3"/>
              </a:solidFill>
              <a:ln>
                <a:solidFill>
                  <a:schemeClr val="tx1"/>
                </a:solidFill>
              </a:ln>
              <a:effectLst/>
            </c:spPr>
            <c:extLst>
              <c:ext xmlns:c16="http://schemas.microsoft.com/office/drawing/2014/chart" uri="{C3380CC4-5D6E-409C-BE32-E72D297353CC}">
                <c16:uniqueId val="{00000007-EBD2-4903-8B25-C689E1AB2D5A}"/>
              </c:ext>
            </c:extLst>
          </c:dPt>
          <c:dPt>
            <c:idx val="5"/>
            <c:invertIfNegative val="0"/>
            <c:bubble3D val="0"/>
            <c:spPr>
              <a:solidFill>
                <a:schemeClr val="tx1"/>
              </a:solidFill>
              <a:ln>
                <a:solidFill>
                  <a:schemeClr val="tx1"/>
                </a:solidFill>
              </a:ln>
              <a:effectLst/>
            </c:spPr>
            <c:extLst>
              <c:ext xmlns:c16="http://schemas.microsoft.com/office/drawing/2014/chart" uri="{C3380CC4-5D6E-409C-BE32-E72D297353CC}">
                <c16:uniqueId val="{00000009-EBD2-4903-8B25-C689E1AB2D5A}"/>
              </c:ext>
            </c:extLst>
          </c:dPt>
          <c:dPt>
            <c:idx val="6"/>
            <c:invertIfNegative val="0"/>
            <c:bubble3D val="0"/>
            <c:spPr>
              <a:pattFill prst="pct90">
                <a:fgClr>
                  <a:srgbClr val="00A199"/>
                </a:fgClr>
                <a:bgClr>
                  <a:schemeClr val="bg1"/>
                </a:bgClr>
              </a:pattFill>
              <a:ln>
                <a:solidFill>
                  <a:schemeClr val="tx1"/>
                </a:solidFill>
              </a:ln>
              <a:effectLst/>
            </c:spPr>
            <c:extLst>
              <c:ext xmlns:c16="http://schemas.microsoft.com/office/drawing/2014/chart" uri="{C3380CC4-5D6E-409C-BE32-E72D297353CC}">
                <c16:uniqueId val="{0000000E-EBD2-4903-8B25-C689E1AB2D5A}"/>
              </c:ext>
            </c:extLst>
          </c:dPt>
          <c:dPt>
            <c:idx val="7"/>
            <c:invertIfNegative val="0"/>
            <c:bubble3D val="0"/>
            <c:spPr>
              <a:solidFill>
                <a:schemeClr val="tx1"/>
              </a:solidFill>
              <a:ln>
                <a:solidFill>
                  <a:schemeClr val="tx1"/>
                </a:solidFill>
              </a:ln>
              <a:effectLst/>
            </c:spPr>
            <c:extLst>
              <c:ext xmlns:c16="http://schemas.microsoft.com/office/drawing/2014/chart" uri="{C3380CC4-5D6E-409C-BE32-E72D297353CC}">
                <c16:uniqueId val="{0000000B-EBD2-4903-8B25-C689E1AB2D5A}"/>
              </c:ext>
            </c:extLst>
          </c:dPt>
          <c:dLbls>
            <c:numFmt formatCode="0\ %"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Canada</c:v>
                </c:pt>
                <c:pt idx="1">
                  <c:v>Moy. du FCMW</c:v>
                </c:pt>
                <c:pt idx="2">
                  <c:v>Canada</c:v>
                </c:pt>
                <c:pt idx="3">
                  <c:v>Moy. du FCMW</c:v>
                </c:pt>
                <c:pt idx="4">
                  <c:v>Canada</c:v>
                </c:pt>
                <c:pt idx="5">
                  <c:v>Moy. du FCMW</c:v>
                </c:pt>
                <c:pt idx="6">
                  <c:v>Canada</c:v>
                </c:pt>
                <c:pt idx="7">
                  <c:v>Moy. du FCMW</c:v>
                </c:pt>
              </c:strCache>
            </c:strRef>
          </c:cat>
          <c:val>
            <c:numRef>
              <c:f>Sheet1!$B$2:$B$9</c:f>
              <c:numCache>
                <c:formatCode>0%</c:formatCode>
                <c:ptCount val="8"/>
                <c:pt idx="0">
                  <c:v>0.74</c:v>
                </c:pt>
                <c:pt idx="1">
                  <c:v>0.69</c:v>
                </c:pt>
                <c:pt idx="2">
                  <c:v>0.47</c:v>
                </c:pt>
                <c:pt idx="3">
                  <c:v>0.53</c:v>
                </c:pt>
                <c:pt idx="4">
                  <c:v>0.47</c:v>
                </c:pt>
                <c:pt idx="5">
                  <c:v>0.46</c:v>
                </c:pt>
                <c:pt idx="6">
                  <c:v>0.35</c:v>
                </c:pt>
                <c:pt idx="7">
                  <c:v>0.32</c:v>
                </c:pt>
              </c:numCache>
            </c:numRef>
          </c:val>
          <c:extLst>
            <c:ext xmlns:c16="http://schemas.microsoft.com/office/drawing/2014/chart" uri="{C3380CC4-5D6E-409C-BE32-E72D297353CC}">
              <c16:uniqueId val="{0000000C-EBD2-4903-8B25-C689E1AB2D5A}"/>
            </c:ext>
          </c:extLst>
        </c:ser>
        <c:dLbls>
          <c:showLegendKey val="0"/>
          <c:showVal val="0"/>
          <c:showCatName val="0"/>
          <c:showSerName val="0"/>
          <c:showPercent val="0"/>
          <c:showBubbleSize val="0"/>
        </c:dLbls>
        <c:gapWidth val="100"/>
        <c:axId val="581920312"/>
        <c:axId val="581925232"/>
      </c:barChart>
      <c:catAx>
        <c:axId val="581920312"/>
        <c:scaling>
          <c:orientation val="minMax"/>
        </c:scaling>
        <c:delete val="0"/>
        <c:axPos val="b"/>
        <c:majorGridlines>
          <c:spPr>
            <a:ln w="9525" cap="flat" cmpd="sng" algn="ctr">
              <a:solidFill>
                <a:schemeClr val="tx1"/>
              </a:solidFill>
              <a:round/>
            </a:ln>
            <a:effectLst/>
          </c:spPr>
        </c:majorGridlines>
        <c:numFmt formatCode="General" sourceLinked="1"/>
        <c:majorTickMark val="out"/>
        <c:minorTickMark val="out"/>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max val="1"/>
        </c:scaling>
        <c:delete val="0"/>
        <c:axPos val="l"/>
        <c:numFmt formatCode="0\ %"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05185958897997"/>
          <c:y val="3.7653484443208193E-2"/>
          <c:w val="0.52711728621131659"/>
          <c:h val="0.91360650356918804"/>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1-FA2E-4CCB-A990-5913D55C8F13}"/>
              </c:ext>
            </c:extLst>
          </c:dPt>
          <c:dPt>
            <c:idx val="1"/>
            <c:invertIfNegative val="0"/>
            <c:bubble3D val="0"/>
            <c:extLst>
              <c:ext xmlns:c16="http://schemas.microsoft.com/office/drawing/2014/chart" uri="{C3380CC4-5D6E-409C-BE32-E72D297353CC}">
                <c16:uniqueId val="{00000002-FA2E-4CCB-A990-5913D55C8F13}"/>
              </c:ext>
            </c:extLst>
          </c:dPt>
          <c:dPt>
            <c:idx val="2"/>
            <c:invertIfNegative val="0"/>
            <c:bubble3D val="0"/>
            <c:extLst>
              <c:ext xmlns:c16="http://schemas.microsoft.com/office/drawing/2014/chart" uri="{C3380CC4-5D6E-409C-BE32-E72D297353CC}">
                <c16:uniqueId val="{00000003-FA2E-4CCB-A990-5913D55C8F13}"/>
              </c:ext>
            </c:extLst>
          </c:dPt>
          <c:dPt>
            <c:idx val="3"/>
            <c:invertIfNegative val="0"/>
            <c:bubble3D val="0"/>
            <c:extLst>
              <c:ext xmlns:c16="http://schemas.microsoft.com/office/drawing/2014/chart" uri="{C3380CC4-5D6E-409C-BE32-E72D297353CC}">
                <c16:uniqueId val="{00000004-FA2E-4CCB-A990-5913D55C8F13}"/>
              </c:ext>
            </c:extLst>
          </c:dPt>
          <c:dPt>
            <c:idx val="4"/>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5-FA2E-4CCB-A990-5913D55C8F13}"/>
              </c:ext>
            </c:extLst>
          </c:dPt>
          <c:dPt>
            <c:idx val="5"/>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7-FA2E-4CCB-A990-5913D55C8F13}"/>
              </c:ext>
            </c:extLst>
          </c:dPt>
          <c:dPt>
            <c:idx val="6"/>
            <c:invertIfNegative val="0"/>
            <c:bubble3D val="0"/>
            <c:extLst>
              <c:ext xmlns:c16="http://schemas.microsoft.com/office/drawing/2014/chart" uri="{C3380CC4-5D6E-409C-BE32-E72D297353CC}">
                <c16:uniqueId val="{00000008-FA2E-4CCB-A990-5913D55C8F13}"/>
              </c:ext>
            </c:extLst>
          </c:dPt>
          <c:dPt>
            <c:idx val="7"/>
            <c:invertIfNegative val="0"/>
            <c:bubble3D val="0"/>
            <c:extLst>
              <c:ext xmlns:c16="http://schemas.microsoft.com/office/drawing/2014/chart" uri="{C3380CC4-5D6E-409C-BE32-E72D297353CC}">
                <c16:uniqueId val="{00000009-FA2E-4CCB-A990-5913D55C8F13}"/>
              </c:ext>
            </c:extLst>
          </c:dPt>
          <c:dPt>
            <c:idx val="8"/>
            <c:invertIfNegative val="0"/>
            <c:bubble3D val="0"/>
            <c:extLst>
              <c:ext xmlns:c16="http://schemas.microsoft.com/office/drawing/2014/chart" uri="{C3380CC4-5D6E-409C-BE32-E72D297353CC}">
                <c16:uniqueId val="{0000000A-FA2E-4CCB-A990-5913D55C8F13}"/>
              </c:ext>
            </c:extLst>
          </c:dPt>
          <c:dPt>
            <c:idx val="9"/>
            <c:invertIfNegative val="0"/>
            <c:bubble3D val="0"/>
            <c:extLst>
              <c:ext xmlns:c16="http://schemas.microsoft.com/office/drawing/2014/chart" uri="{C3380CC4-5D6E-409C-BE32-E72D297353CC}">
                <c16:uniqueId val="{0000000B-FA2E-4CCB-A990-5913D55C8F13}"/>
              </c:ext>
            </c:extLst>
          </c:dPt>
          <c:dPt>
            <c:idx val="10"/>
            <c:invertIfNegative val="0"/>
            <c:bubble3D val="0"/>
            <c:extLst>
              <c:ext xmlns:c16="http://schemas.microsoft.com/office/drawing/2014/chart" uri="{C3380CC4-5D6E-409C-BE32-E72D297353CC}">
                <c16:uniqueId val="{0000000C-FA2E-4CCB-A990-5913D55C8F13}"/>
              </c:ext>
            </c:extLst>
          </c:dPt>
          <c:dPt>
            <c:idx val="11"/>
            <c:invertIfNegative val="0"/>
            <c:bubble3D val="0"/>
            <c:extLst>
              <c:ext xmlns:c16="http://schemas.microsoft.com/office/drawing/2014/chart" uri="{C3380CC4-5D6E-409C-BE32-E72D297353CC}">
                <c16:uniqueId val="{0000000D-FA2E-4CCB-A990-5913D55C8F13}"/>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Suède</c:v>
                </c:pt>
                <c:pt idx="1">
                  <c:v>Norvège</c:v>
                </c:pt>
                <c:pt idx="2">
                  <c:v>France</c:v>
                </c:pt>
                <c:pt idx="3">
                  <c:v>États-Unis</c:v>
                </c:pt>
                <c:pt idx="4">
                  <c:v>Moy. du FCMW</c:v>
                </c:pt>
                <c:pt idx="5">
                  <c:v>Canada</c:v>
                </c:pt>
                <c:pt idx="6">
                  <c:v>Australie</c:v>
                </c:pt>
                <c:pt idx="7">
                  <c:v>Nouvelle-Zélande</c:v>
                </c:pt>
                <c:pt idx="8">
                  <c:v>Suisse</c:v>
                </c:pt>
                <c:pt idx="9">
                  <c:v>Allemagne</c:v>
                </c:pt>
                <c:pt idx="10">
                  <c:v>Royaume-Uni</c:v>
                </c:pt>
                <c:pt idx="11">
                  <c:v>Pays-Bas</c:v>
                </c:pt>
              </c:strCache>
            </c:strRef>
          </c:cat>
          <c:val>
            <c:numRef>
              <c:f>Sheet1!$B$2:$B$13</c:f>
              <c:numCache>
                <c:formatCode>0" "%</c:formatCode>
                <c:ptCount val="12"/>
                <c:pt idx="0">
                  <c:v>0.72492467999999999</c:v>
                </c:pt>
                <c:pt idx="1">
                  <c:v>0.83233160299999998</c:v>
                </c:pt>
                <c:pt idx="2">
                  <c:v>0.88421302599999996</c:v>
                </c:pt>
                <c:pt idx="3">
                  <c:v>0.91752551400000004</c:v>
                </c:pt>
                <c:pt idx="4">
                  <c:v>0.92015701999999999</c:v>
                </c:pt>
                <c:pt idx="5">
                  <c:v>0.94110311000000002</c:v>
                </c:pt>
                <c:pt idx="6">
                  <c:v>0.94352683100000001</c:v>
                </c:pt>
                <c:pt idx="7">
                  <c:v>0.95062104700000005</c:v>
                </c:pt>
                <c:pt idx="8">
                  <c:v>0.96674500100000005</c:v>
                </c:pt>
                <c:pt idx="9">
                  <c:v>0.97282486999999995</c:v>
                </c:pt>
                <c:pt idx="10">
                  <c:v>0.98896875900000003</c:v>
                </c:pt>
                <c:pt idx="11">
                  <c:v>0.99894278000000003</c:v>
                </c:pt>
              </c:numCache>
            </c:numRef>
          </c:val>
          <c:extLst>
            <c:ext xmlns:c16="http://schemas.microsoft.com/office/drawing/2014/chart" uri="{C3380CC4-5D6E-409C-BE32-E72D297353CC}">
              <c16:uniqueId val="{0000000E-FA2E-4CCB-A990-5913D55C8F13}"/>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max val="1"/>
        </c:scaling>
        <c:delete val="1"/>
        <c:axPos val="b"/>
        <c:numFmt formatCode="0&quot; &quot;%" sourceLinked="1"/>
        <c:majorTickMark val="out"/>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01722118807814"/>
          <c:y val="1.3573133468987773E-2"/>
          <c:w val="0.73298277881192186"/>
          <c:h val="0.93768670524359476"/>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2717-4932-9203-B0514FEAFFA3}"/>
              </c:ext>
            </c:extLst>
          </c:dPt>
          <c:dPt>
            <c:idx val="1"/>
            <c:invertIfNegative val="0"/>
            <c:bubble3D val="0"/>
            <c:extLst>
              <c:ext xmlns:c16="http://schemas.microsoft.com/office/drawing/2014/chart" uri="{C3380CC4-5D6E-409C-BE32-E72D297353CC}">
                <c16:uniqueId val="{00000001-2717-4932-9203-B0514FEAFFA3}"/>
              </c:ext>
            </c:extLst>
          </c:dPt>
          <c:dPt>
            <c:idx val="2"/>
            <c:invertIfNegative val="0"/>
            <c:bubble3D val="0"/>
            <c:extLst>
              <c:ext xmlns:c16="http://schemas.microsoft.com/office/drawing/2014/chart" uri="{C3380CC4-5D6E-409C-BE32-E72D297353CC}">
                <c16:uniqueId val="{00000002-2717-4932-9203-B0514FEAFFA3}"/>
              </c:ext>
            </c:extLst>
          </c:dPt>
          <c:dPt>
            <c:idx val="3"/>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3-2717-4932-9203-B0514FEAFFA3}"/>
              </c:ext>
            </c:extLst>
          </c:dPt>
          <c:dPt>
            <c:idx val="4"/>
            <c:invertIfNegative val="0"/>
            <c:bubble3D val="0"/>
            <c:extLst>
              <c:ext xmlns:c16="http://schemas.microsoft.com/office/drawing/2014/chart" uri="{C3380CC4-5D6E-409C-BE32-E72D297353CC}">
                <c16:uniqueId val="{00000005-2717-4932-9203-B0514FEAFFA3}"/>
              </c:ext>
            </c:extLst>
          </c:dPt>
          <c:dPt>
            <c:idx val="5"/>
            <c:invertIfNegative val="0"/>
            <c:bubble3D val="0"/>
            <c:extLst>
              <c:ext xmlns:c16="http://schemas.microsoft.com/office/drawing/2014/chart" uri="{C3380CC4-5D6E-409C-BE32-E72D297353CC}">
                <c16:uniqueId val="{00000006-2717-4932-9203-B0514FEAFFA3}"/>
              </c:ext>
            </c:extLst>
          </c:dPt>
          <c:dPt>
            <c:idx val="6"/>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2717-4932-9203-B0514FEAFFA3}"/>
              </c:ext>
            </c:extLst>
          </c:dPt>
          <c:dPt>
            <c:idx val="7"/>
            <c:invertIfNegative val="0"/>
            <c:bubble3D val="0"/>
            <c:extLst>
              <c:ext xmlns:c16="http://schemas.microsoft.com/office/drawing/2014/chart" uri="{C3380CC4-5D6E-409C-BE32-E72D297353CC}">
                <c16:uniqueId val="{00000009-2717-4932-9203-B0514FEAFFA3}"/>
              </c:ext>
            </c:extLst>
          </c:dPt>
          <c:dPt>
            <c:idx val="8"/>
            <c:invertIfNegative val="0"/>
            <c:bubble3D val="0"/>
            <c:extLst>
              <c:ext xmlns:c16="http://schemas.microsoft.com/office/drawing/2014/chart" uri="{C3380CC4-5D6E-409C-BE32-E72D297353CC}">
                <c16:uniqueId val="{0000000A-2717-4932-9203-B0514FEAFFA3}"/>
              </c:ext>
            </c:extLst>
          </c:dPt>
          <c:dPt>
            <c:idx val="9"/>
            <c:invertIfNegative val="0"/>
            <c:bubble3D val="0"/>
            <c:extLst>
              <c:ext xmlns:c16="http://schemas.microsoft.com/office/drawing/2014/chart" uri="{C3380CC4-5D6E-409C-BE32-E72D297353CC}">
                <c16:uniqueId val="{0000000B-2717-4932-9203-B0514FEAFFA3}"/>
              </c:ext>
            </c:extLst>
          </c:dPt>
          <c:dPt>
            <c:idx val="10"/>
            <c:invertIfNegative val="0"/>
            <c:bubble3D val="0"/>
            <c:extLst>
              <c:ext xmlns:c16="http://schemas.microsoft.com/office/drawing/2014/chart" uri="{C3380CC4-5D6E-409C-BE32-E72D297353CC}">
                <c16:uniqueId val="{0000000C-2717-4932-9203-B0514FEAFFA3}"/>
              </c:ext>
            </c:extLst>
          </c:dPt>
          <c:dPt>
            <c:idx val="11"/>
            <c:invertIfNegative val="0"/>
            <c:bubble3D val="0"/>
            <c:extLst>
              <c:ext xmlns:c16="http://schemas.microsoft.com/office/drawing/2014/chart" uri="{C3380CC4-5D6E-409C-BE32-E72D297353CC}">
                <c16:uniqueId val="{0000000D-2717-4932-9203-B0514FEAFFA3}"/>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États-Unis</c:v>
                </c:pt>
                <c:pt idx="2">
                  <c:v>Suède</c:v>
                </c:pt>
                <c:pt idx="3">
                  <c:v>Canada</c:v>
                </c:pt>
                <c:pt idx="4">
                  <c:v>Australie</c:v>
                </c:pt>
                <c:pt idx="5">
                  <c:v>Suisse</c:v>
                </c:pt>
                <c:pt idx="6">
                  <c:v>Moy. du FCMW</c:v>
                </c:pt>
                <c:pt idx="7">
                  <c:v>Norvège</c:v>
                </c:pt>
                <c:pt idx="8">
                  <c:v>Nouvelle-Zélande</c:v>
                </c:pt>
                <c:pt idx="9">
                  <c:v>Allemagne</c:v>
                </c:pt>
                <c:pt idx="10">
                  <c:v>Royaume-Uni</c:v>
                </c:pt>
                <c:pt idx="11">
                  <c:v>Pays-Bas</c:v>
                </c:pt>
              </c:strCache>
            </c:strRef>
          </c:cat>
          <c:val>
            <c:numRef>
              <c:f>Sheet1!$B$2:$B$13</c:f>
              <c:numCache>
                <c:formatCode>0" "%</c:formatCode>
                <c:ptCount val="12"/>
                <c:pt idx="0">
                  <c:v>0.24519993500000001</c:v>
                </c:pt>
                <c:pt idx="1">
                  <c:v>0.33455200200000001</c:v>
                </c:pt>
                <c:pt idx="2">
                  <c:v>0.344675695</c:v>
                </c:pt>
                <c:pt idx="3">
                  <c:v>0.36496526299999998</c:v>
                </c:pt>
                <c:pt idx="4">
                  <c:v>0.39985372000000002</c:v>
                </c:pt>
                <c:pt idx="5">
                  <c:v>0.44536920800000002</c:v>
                </c:pt>
                <c:pt idx="6">
                  <c:v>0.50867547700000004</c:v>
                </c:pt>
                <c:pt idx="7">
                  <c:v>0.51790689400000001</c:v>
                </c:pt>
                <c:pt idx="8">
                  <c:v>0.61227763599999996</c:v>
                </c:pt>
                <c:pt idx="9">
                  <c:v>0.63889605999999999</c:v>
                </c:pt>
                <c:pt idx="10">
                  <c:v>0.72427338799999996</c:v>
                </c:pt>
                <c:pt idx="11">
                  <c:v>0.967460443</c:v>
                </c:pt>
              </c:numCache>
            </c:numRef>
          </c:val>
          <c:extLst>
            <c:ext xmlns:c16="http://schemas.microsoft.com/office/drawing/2014/chart" uri="{C3380CC4-5D6E-409C-BE32-E72D297353CC}">
              <c16:uniqueId val="{0000000E-2717-4932-9203-B0514FEAFFA3}"/>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quot; &quot;%"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95079978637948E-2"/>
          <c:y val="0.27081867323130715"/>
          <c:w val="0.89694367098786276"/>
          <c:h val="0.6091423947777439"/>
        </c:manualLayout>
      </c:layout>
      <c:barChart>
        <c:barDir val="col"/>
        <c:grouping val="clustered"/>
        <c:varyColors val="0"/>
        <c:ser>
          <c:idx val="0"/>
          <c:order val="0"/>
          <c:tx>
            <c:strRef>
              <c:f>Sheet1!$B$1</c:f>
              <c:strCache>
                <c:ptCount val="1"/>
                <c:pt idx="0">
                  <c:v>%</c:v>
                </c:pt>
              </c:strCache>
            </c:strRef>
          </c:tx>
          <c:spPr>
            <a:pattFill prst="pct90">
              <a:fgClr>
                <a:schemeClr val="accent1"/>
              </a:fgClr>
              <a:bgClr>
                <a:schemeClr val="bg1"/>
              </a:bgClr>
            </a:pattFill>
            <a:ln w="6350">
              <a:solidFill>
                <a:schemeClr val="tx1"/>
              </a:solidFill>
            </a:ln>
            <a:effectLst/>
          </c:spPr>
          <c:invertIfNegative val="0"/>
          <c:dPt>
            <c:idx val="0"/>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B-D784-40F2-93C3-E731FC9F3F9B}"/>
              </c:ext>
            </c:extLst>
          </c:dPt>
          <c:dPt>
            <c:idx val="1"/>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1-D784-40F2-93C3-E731FC9F3F9B}"/>
              </c:ext>
            </c:extLst>
          </c:dPt>
          <c:dPt>
            <c:idx val="2"/>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3-D784-40F2-93C3-E731FC9F3F9B}"/>
              </c:ext>
            </c:extLst>
          </c:dPt>
          <c:dPt>
            <c:idx val="3"/>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5-D784-40F2-93C3-E731FC9F3F9B}"/>
              </c:ext>
            </c:extLst>
          </c:dPt>
          <c:dPt>
            <c:idx val="4"/>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7-D784-40F2-93C3-E731FC9F3F9B}"/>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9-D784-40F2-93C3-E731FC9F3F9B}"/>
              </c:ext>
            </c:extLst>
          </c:dPt>
          <c:dLbls>
            <c:numFmt formatCode="0\ %"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Canada</c:v>
                </c:pt>
                <c:pt idx="1">
                  <c:v>Moy. du FCMW</c:v>
                </c:pt>
                <c:pt idx="2">
                  <c:v>Canada</c:v>
                </c:pt>
                <c:pt idx="3">
                  <c:v>Moy. du FCMW</c:v>
                </c:pt>
                <c:pt idx="4">
                  <c:v>Canada</c:v>
                </c:pt>
                <c:pt idx="5">
                  <c:v>Moy. du FCMW</c:v>
                </c:pt>
              </c:strCache>
            </c:strRef>
          </c:cat>
          <c:val>
            <c:numRef>
              <c:f>Sheet1!$B$2:$B$7</c:f>
              <c:numCache>
                <c:formatCode>0%</c:formatCode>
                <c:ptCount val="6"/>
                <c:pt idx="0">
                  <c:v>0.9</c:v>
                </c:pt>
                <c:pt idx="1">
                  <c:v>0.85</c:v>
                </c:pt>
                <c:pt idx="2">
                  <c:v>0.59</c:v>
                </c:pt>
                <c:pt idx="3">
                  <c:v>0.57999999999999996</c:v>
                </c:pt>
                <c:pt idx="4">
                  <c:v>0.17</c:v>
                </c:pt>
                <c:pt idx="5">
                  <c:v>0.21</c:v>
                </c:pt>
              </c:numCache>
            </c:numRef>
          </c:val>
          <c:extLst>
            <c:ext xmlns:c16="http://schemas.microsoft.com/office/drawing/2014/chart" uri="{C3380CC4-5D6E-409C-BE32-E72D297353CC}">
              <c16:uniqueId val="{0000000A-D784-40F2-93C3-E731FC9F3F9B}"/>
            </c:ext>
          </c:extLst>
        </c:ser>
        <c:dLbls>
          <c:showLegendKey val="0"/>
          <c:showVal val="0"/>
          <c:showCatName val="0"/>
          <c:showSerName val="0"/>
          <c:showPercent val="0"/>
          <c:showBubbleSize val="0"/>
        </c:dLbls>
        <c:gapWidth val="100"/>
        <c:axId val="581920312"/>
        <c:axId val="581925232"/>
      </c:barChart>
      <c:catAx>
        <c:axId val="581920312"/>
        <c:scaling>
          <c:orientation val="minMax"/>
        </c:scaling>
        <c:delete val="0"/>
        <c:axPos val="b"/>
        <c:majorGridlines>
          <c:spPr>
            <a:ln w="6350" cap="flat" cmpd="sng" algn="ctr">
              <a:solidFill>
                <a:schemeClr val="tx1"/>
              </a:solidFill>
              <a:round/>
            </a:ln>
            <a:effectLst/>
          </c:spPr>
        </c:majorGridlines>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max val="1"/>
        </c:scaling>
        <c:delete val="0"/>
        <c:axPos val="l"/>
        <c:numFmt formatCode="0\ %"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33380343260194"/>
          <c:y val="4.1340843761795525E-2"/>
          <c:w val="0.51009354697280251"/>
          <c:h val="0.91360650356918804"/>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F3DA-4011-809F-FCF917200B42}"/>
              </c:ext>
            </c:extLst>
          </c:dPt>
          <c:dPt>
            <c:idx val="1"/>
            <c:invertIfNegative val="0"/>
            <c:bubble3D val="0"/>
            <c:extLst>
              <c:ext xmlns:c16="http://schemas.microsoft.com/office/drawing/2014/chart" uri="{C3380CC4-5D6E-409C-BE32-E72D297353CC}">
                <c16:uniqueId val="{00000001-F3DA-4011-809F-FCF917200B42}"/>
              </c:ext>
            </c:extLst>
          </c:dPt>
          <c:dPt>
            <c:idx val="2"/>
            <c:invertIfNegative val="0"/>
            <c:bubble3D val="0"/>
            <c:extLst>
              <c:ext xmlns:c16="http://schemas.microsoft.com/office/drawing/2014/chart" uri="{C3380CC4-5D6E-409C-BE32-E72D297353CC}">
                <c16:uniqueId val="{00000002-F3DA-4011-809F-FCF917200B42}"/>
              </c:ext>
            </c:extLst>
          </c:dPt>
          <c:dPt>
            <c:idx val="3"/>
            <c:invertIfNegative val="0"/>
            <c:bubble3D val="0"/>
            <c:extLst>
              <c:ext xmlns:c16="http://schemas.microsoft.com/office/drawing/2014/chart" uri="{C3380CC4-5D6E-409C-BE32-E72D297353CC}">
                <c16:uniqueId val="{00000003-F3DA-4011-809F-FCF917200B42}"/>
              </c:ext>
            </c:extLst>
          </c:dPt>
          <c:dPt>
            <c:idx val="4"/>
            <c:invertIfNegative val="0"/>
            <c:bubble3D val="0"/>
            <c:extLst>
              <c:ext xmlns:c16="http://schemas.microsoft.com/office/drawing/2014/chart" uri="{C3380CC4-5D6E-409C-BE32-E72D297353CC}">
                <c16:uniqueId val="{00000004-F3DA-4011-809F-FCF917200B42}"/>
              </c:ext>
            </c:extLst>
          </c:dPt>
          <c:dPt>
            <c:idx val="5"/>
            <c:invertIfNegative val="0"/>
            <c:bubble3D val="0"/>
            <c:extLst>
              <c:ext xmlns:c16="http://schemas.microsoft.com/office/drawing/2014/chart" uri="{C3380CC4-5D6E-409C-BE32-E72D297353CC}">
                <c16:uniqueId val="{00000006-F3DA-4011-809F-FCF917200B42}"/>
              </c:ext>
            </c:extLst>
          </c:dPt>
          <c:dPt>
            <c:idx val="6"/>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7-F3DA-4011-809F-FCF917200B42}"/>
              </c:ext>
            </c:extLst>
          </c:dPt>
          <c:dPt>
            <c:idx val="7"/>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9-F3DA-4011-809F-FCF917200B42}"/>
              </c:ext>
            </c:extLst>
          </c:dPt>
          <c:dPt>
            <c:idx val="8"/>
            <c:invertIfNegative val="0"/>
            <c:bubble3D val="0"/>
            <c:extLst>
              <c:ext xmlns:c16="http://schemas.microsoft.com/office/drawing/2014/chart" uri="{C3380CC4-5D6E-409C-BE32-E72D297353CC}">
                <c16:uniqueId val="{0000000A-F3DA-4011-809F-FCF917200B42}"/>
              </c:ext>
            </c:extLst>
          </c:dPt>
          <c:dPt>
            <c:idx val="9"/>
            <c:invertIfNegative val="0"/>
            <c:bubble3D val="0"/>
            <c:extLst>
              <c:ext xmlns:c16="http://schemas.microsoft.com/office/drawing/2014/chart" uri="{C3380CC4-5D6E-409C-BE32-E72D297353CC}">
                <c16:uniqueId val="{0000000B-F3DA-4011-809F-FCF917200B42}"/>
              </c:ext>
            </c:extLst>
          </c:dPt>
          <c:dPt>
            <c:idx val="10"/>
            <c:invertIfNegative val="0"/>
            <c:bubble3D val="0"/>
            <c:extLst>
              <c:ext xmlns:c16="http://schemas.microsoft.com/office/drawing/2014/chart" uri="{C3380CC4-5D6E-409C-BE32-E72D297353CC}">
                <c16:uniqueId val="{0000000C-F3DA-4011-809F-FCF917200B42}"/>
              </c:ext>
            </c:extLst>
          </c:dPt>
          <c:dPt>
            <c:idx val="11"/>
            <c:invertIfNegative val="0"/>
            <c:bubble3D val="0"/>
            <c:extLst>
              <c:ext xmlns:c16="http://schemas.microsoft.com/office/drawing/2014/chart" uri="{C3380CC4-5D6E-409C-BE32-E72D297353CC}">
                <c16:uniqueId val="{0000000D-F3DA-4011-809F-FCF917200B42}"/>
              </c:ext>
            </c:extLst>
          </c:dPt>
          <c:dLbls>
            <c:numFmt formatCode="0\ %"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Suède</c:v>
                </c:pt>
                <c:pt idx="1">
                  <c:v>France</c:v>
                </c:pt>
                <c:pt idx="2">
                  <c:v>Australie</c:v>
                </c:pt>
                <c:pt idx="3">
                  <c:v>Allemagne</c:v>
                </c:pt>
                <c:pt idx="4">
                  <c:v>Suisse</c:v>
                </c:pt>
                <c:pt idx="5">
                  <c:v>États-Unis</c:v>
                </c:pt>
                <c:pt idx="6">
                  <c:v>Canada</c:v>
                </c:pt>
                <c:pt idx="7">
                  <c:v>Moy. du FCMW</c:v>
                </c:pt>
                <c:pt idx="8">
                  <c:v>Norvège</c:v>
                </c:pt>
                <c:pt idx="9">
                  <c:v>Royaume-Uni</c:v>
                </c:pt>
                <c:pt idx="10">
                  <c:v>Pays-Bas</c:v>
                </c:pt>
                <c:pt idx="11">
                  <c:v>Nouvelle-Zélande</c:v>
                </c:pt>
              </c:strCache>
            </c:strRef>
          </c:cat>
          <c:val>
            <c:numRef>
              <c:f>Sheet1!$B$2:$B$13</c:f>
              <c:numCache>
                <c:formatCode>0%</c:formatCode>
                <c:ptCount val="12"/>
                <c:pt idx="0">
                  <c:v>0.15</c:v>
                </c:pt>
                <c:pt idx="1">
                  <c:v>0.24</c:v>
                </c:pt>
                <c:pt idx="2">
                  <c:v>0.4</c:v>
                </c:pt>
                <c:pt idx="3">
                  <c:v>0.4</c:v>
                </c:pt>
                <c:pt idx="4">
                  <c:v>0.46</c:v>
                </c:pt>
                <c:pt idx="5">
                  <c:v>0.49</c:v>
                </c:pt>
                <c:pt idx="6">
                  <c:v>0.49</c:v>
                </c:pt>
                <c:pt idx="7">
                  <c:v>0.51</c:v>
                </c:pt>
                <c:pt idx="8">
                  <c:v>0.59</c:v>
                </c:pt>
                <c:pt idx="9">
                  <c:v>0.66</c:v>
                </c:pt>
                <c:pt idx="10">
                  <c:v>0.84</c:v>
                </c:pt>
                <c:pt idx="11">
                  <c:v>0.85</c:v>
                </c:pt>
              </c:numCache>
            </c:numRef>
          </c:val>
          <c:extLst>
            <c:ext xmlns:c16="http://schemas.microsoft.com/office/drawing/2014/chart" uri="{C3380CC4-5D6E-409C-BE32-E72D297353CC}">
              <c16:uniqueId val="{0000000E-F3DA-4011-809F-FCF917200B42}"/>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69541875447388"/>
          <c:y val="5.4530756400532891E-2"/>
          <c:w val="0.38781143124154938"/>
          <c:h val="0.60905233976759832"/>
        </c:manualLayout>
      </c:layout>
      <c:pieChart>
        <c:varyColors val="1"/>
        <c:ser>
          <c:idx val="0"/>
          <c:order val="0"/>
          <c:tx>
            <c:strRef>
              <c:f>Sheet1!$B$1</c:f>
              <c:strCache>
                <c:ptCount val="1"/>
                <c:pt idx="0">
                  <c:v>%</c:v>
                </c:pt>
              </c:strCache>
            </c:strRef>
          </c:tx>
          <c:spPr>
            <a:ln w="6350">
              <a:solidFill>
                <a:schemeClr val="tx1"/>
              </a:solidFill>
            </a:ln>
          </c:spPr>
          <c:dPt>
            <c:idx val="0"/>
            <c:bubble3D val="0"/>
            <c:spPr>
              <a:solidFill>
                <a:srgbClr val="82BAB5"/>
              </a:solidFill>
              <a:ln w="6350">
                <a:solidFill>
                  <a:schemeClr val="tx1"/>
                </a:solidFill>
              </a:ln>
              <a:effectLst/>
            </c:spPr>
            <c:extLst>
              <c:ext xmlns:c16="http://schemas.microsoft.com/office/drawing/2014/chart" uri="{C3380CC4-5D6E-409C-BE32-E72D297353CC}">
                <c16:uniqueId val="{00000001-6DB6-4530-8367-72ECABE64C02}"/>
              </c:ext>
            </c:extLst>
          </c:dPt>
          <c:dPt>
            <c:idx val="1"/>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3-6DB6-4530-8367-72ECABE64C02}"/>
              </c:ext>
            </c:extLst>
          </c:dPt>
          <c:dPt>
            <c:idx val="2"/>
            <c:bubble3D val="0"/>
            <c:spPr>
              <a:solidFill>
                <a:srgbClr val="852062"/>
              </a:solidFill>
              <a:ln w="6350">
                <a:solidFill>
                  <a:schemeClr val="tx1"/>
                </a:solidFill>
              </a:ln>
              <a:effectLst/>
            </c:spPr>
            <c:extLst>
              <c:ext xmlns:c16="http://schemas.microsoft.com/office/drawing/2014/chart" uri="{C3380CC4-5D6E-409C-BE32-E72D297353CC}">
                <c16:uniqueId val="{00000005-6DB6-4530-8367-72ECABE64C02}"/>
              </c:ext>
            </c:extLst>
          </c:dPt>
          <c:dLbls>
            <c:dLbl>
              <c:idx val="1"/>
              <c:layout>
                <c:manualLayout>
                  <c:x val="0.1170133917919351"/>
                  <c:y val="-0.13916350522296911"/>
                </c:manualLayout>
              </c:layout>
              <c:spPr>
                <a:solidFill>
                  <a:srgbClr val="365254"/>
                </a:solidFill>
                <a:ln>
                  <a:noFill/>
                </a:ln>
                <a:effectLst/>
              </c:spPr>
              <c:txPr>
                <a:bodyPr rot="0" spcFirstLastPara="1" vertOverflow="ellipsis" vert="horz" wrap="square" anchor="ctr" anchorCtr="1"/>
                <a:lstStyle/>
                <a:p>
                  <a:pPr>
                    <a:defRPr sz="1200" b="0" i="0" u="none" strike="noStrike" kern="1200" baseline="0">
                      <a:solidFill>
                        <a:schemeClr val="bg1"/>
                      </a:solidFill>
                      <a:latin typeface="Arial Narrow" panose="020B060602020203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DB6-4530-8367-72ECABE64C02}"/>
                </c:ext>
              </c:extLst>
            </c:dLbl>
            <c:dLbl>
              <c:idx val="2"/>
              <c:layout>
                <c:manualLayout>
                  <c:x val="9.4289350194861954E-2"/>
                  <c:y val="0.16093052812861919"/>
                </c:manualLayout>
              </c:layout>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Narrow" panose="020B060602020203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DB6-4530-8367-72ECABE64C0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De 0 à 4 jours</c:v>
                </c:pt>
                <c:pt idx="1">
                  <c:v>De 5 à 14 jours</c:v>
                </c:pt>
                <c:pt idx="2">
                  <c:v>15 jours ou plus, ou jamais</c:v>
                </c:pt>
              </c:strCache>
            </c:strRef>
          </c:cat>
          <c:val>
            <c:numRef>
              <c:f>Sheet1!$B$2:$B$4</c:f>
              <c:numCache>
                <c:formatCode>0" "%</c:formatCode>
                <c:ptCount val="3"/>
                <c:pt idx="0">
                  <c:v>0.47707142871578623</c:v>
                </c:pt>
                <c:pt idx="1">
                  <c:v>0.30683545886882924</c:v>
                </c:pt>
                <c:pt idx="2">
                  <c:v>0.21609311241538698</c:v>
                </c:pt>
              </c:numCache>
            </c:numRef>
          </c:val>
          <c:extLst>
            <c:ext xmlns:c16="http://schemas.microsoft.com/office/drawing/2014/chart" uri="{C3380CC4-5D6E-409C-BE32-E72D297353CC}">
              <c16:uniqueId val="{0000000A-6DB6-4530-8367-72ECABE64C0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2293704764177235E-3"/>
          <c:y val="0.71811385256866411"/>
          <c:w val="0.99377062952358231"/>
          <c:h val="0.2521420984855907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94931897946937"/>
          <c:y val="3.7653484443208193E-2"/>
          <c:w val="0.65877343565310686"/>
          <c:h val="0.91360650356918804"/>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3870-4596-873F-FA4EEE822017}"/>
              </c:ext>
            </c:extLst>
          </c:dPt>
          <c:dPt>
            <c:idx val="1"/>
            <c:invertIfNegative val="0"/>
            <c:bubble3D val="0"/>
            <c:extLst>
              <c:ext xmlns:c16="http://schemas.microsoft.com/office/drawing/2014/chart" uri="{C3380CC4-5D6E-409C-BE32-E72D297353CC}">
                <c16:uniqueId val="{00000001-3870-4596-873F-FA4EEE822017}"/>
              </c:ext>
            </c:extLst>
          </c:dPt>
          <c:dPt>
            <c:idx val="2"/>
            <c:invertIfNegative val="0"/>
            <c:bubble3D val="0"/>
            <c:extLst>
              <c:ext xmlns:c16="http://schemas.microsoft.com/office/drawing/2014/chart" uri="{C3380CC4-5D6E-409C-BE32-E72D297353CC}">
                <c16:uniqueId val="{00000002-3870-4596-873F-FA4EEE822017}"/>
              </c:ext>
            </c:extLst>
          </c:dPt>
          <c:dPt>
            <c:idx val="3"/>
            <c:invertIfNegative val="0"/>
            <c:bubble3D val="0"/>
            <c:extLst>
              <c:ext xmlns:c16="http://schemas.microsoft.com/office/drawing/2014/chart" uri="{C3380CC4-5D6E-409C-BE32-E72D297353CC}">
                <c16:uniqueId val="{00000003-3870-4596-873F-FA4EEE822017}"/>
              </c:ext>
            </c:extLst>
          </c:dPt>
          <c:dPt>
            <c:idx val="4"/>
            <c:invertIfNegative val="0"/>
            <c:bubble3D val="0"/>
            <c:extLst>
              <c:ext xmlns:c16="http://schemas.microsoft.com/office/drawing/2014/chart" uri="{C3380CC4-5D6E-409C-BE32-E72D297353CC}">
                <c16:uniqueId val="{00000004-3870-4596-873F-FA4EEE822017}"/>
              </c:ext>
            </c:extLst>
          </c:dPt>
          <c:dPt>
            <c:idx val="5"/>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5-3870-4596-873F-FA4EEE822017}"/>
              </c:ext>
            </c:extLst>
          </c:dPt>
          <c:dPt>
            <c:idx val="6"/>
            <c:invertIfNegative val="0"/>
            <c:bubble3D val="0"/>
            <c:extLst>
              <c:ext xmlns:c16="http://schemas.microsoft.com/office/drawing/2014/chart" uri="{C3380CC4-5D6E-409C-BE32-E72D297353CC}">
                <c16:uniqueId val="{00000007-3870-4596-873F-FA4EEE822017}"/>
              </c:ext>
            </c:extLst>
          </c:dPt>
          <c:dPt>
            <c:idx val="7"/>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8-3870-4596-873F-FA4EEE822017}"/>
              </c:ext>
            </c:extLst>
          </c:dPt>
          <c:dPt>
            <c:idx val="8"/>
            <c:invertIfNegative val="0"/>
            <c:bubble3D val="0"/>
            <c:extLst>
              <c:ext xmlns:c16="http://schemas.microsoft.com/office/drawing/2014/chart" uri="{C3380CC4-5D6E-409C-BE32-E72D297353CC}">
                <c16:uniqueId val="{0000000A-3870-4596-873F-FA4EEE822017}"/>
              </c:ext>
            </c:extLst>
          </c:dPt>
          <c:dPt>
            <c:idx val="9"/>
            <c:invertIfNegative val="0"/>
            <c:bubble3D val="0"/>
            <c:extLst>
              <c:ext xmlns:c16="http://schemas.microsoft.com/office/drawing/2014/chart" uri="{C3380CC4-5D6E-409C-BE32-E72D297353CC}">
                <c16:uniqueId val="{0000000B-3870-4596-873F-FA4EEE822017}"/>
              </c:ext>
            </c:extLst>
          </c:dPt>
          <c:dPt>
            <c:idx val="10"/>
            <c:invertIfNegative val="0"/>
            <c:bubble3D val="0"/>
            <c:extLst>
              <c:ext xmlns:c16="http://schemas.microsoft.com/office/drawing/2014/chart" uri="{C3380CC4-5D6E-409C-BE32-E72D297353CC}">
                <c16:uniqueId val="{0000000C-3870-4596-873F-FA4EEE822017}"/>
              </c:ext>
            </c:extLst>
          </c:dPt>
          <c:dPt>
            <c:idx val="11"/>
            <c:invertIfNegative val="0"/>
            <c:bubble3D val="0"/>
            <c:extLst>
              <c:ext xmlns:c16="http://schemas.microsoft.com/office/drawing/2014/chart" uri="{C3380CC4-5D6E-409C-BE32-E72D297353CC}">
                <c16:uniqueId val="{0000000D-3870-4596-873F-FA4EEE822017}"/>
              </c:ext>
            </c:extLst>
          </c:dPt>
          <c:dLbls>
            <c:numFmt formatCode="0\ %"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Suède</c:v>
                </c:pt>
                <c:pt idx="1">
                  <c:v>Suisse</c:v>
                </c:pt>
                <c:pt idx="2">
                  <c:v>Australie</c:v>
                </c:pt>
                <c:pt idx="3">
                  <c:v>Allemagne</c:v>
                </c:pt>
                <c:pt idx="4">
                  <c:v>France</c:v>
                </c:pt>
                <c:pt idx="5">
                  <c:v>Canada</c:v>
                </c:pt>
                <c:pt idx="6">
                  <c:v>États-Unis</c:v>
                </c:pt>
                <c:pt idx="7">
                  <c:v>Moy. du FCMW</c:v>
                </c:pt>
                <c:pt idx="8">
                  <c:v>Royaume-Uni</c:v>
                </c:pt>
                <c:pt idx="9">
                  <c:v>Norvège</c:v>
                </c:pt>
                <c:pt idx="10">
                  <c:v>Nouvelle-Zélande</c:v>
                </c:pt>
                <c:pt idx="11">
                  <c:v>Pays-Bas</c:v>
                </c:pt>
              </c:strCache>
            </c:strRef>
          </c:cat>
          <c:val>
            <c:numRef>
              <c:f>Sheet1!$B$2:$B$13</c:f>
              <c:numCache>
                <c:formatCode>0%</c:formatCode>
                <c:ptCount val="12"/>
                <c:pt idx="0">
                  <c:v>0.27</c:v>
                </c:pt>
                <c:pt idx="1">
                  <c:v>0.41</c:v>
                </c:pt>
                <c:pt idx="2">
                  <c:v>0.41</c:v>
                </c:pt>
                <c:pt idx="3">
                  <c:v>0.46</c:v>
                </c:pt>
                <c:pt idx="4">
                  <c:v>0.48</c:v>
                </c:pt>
                <c:pt idx="5">
                  <c:v>0.54</c:v>
                </c:pt>
                <c:pt idx="6">
                  <c:v>0.54</c:v>
                </c:pt>
                <c:pt idx="7">
                  <c:v>0.55000000000000004</c:v>
                </c:pt>
                <c:pt idx="8">
                  <c:v>0.63</c:v>
                </c:pt>
                <c:pt idx="9">
                  <c:v>0.72</c:v>
                </c:pt>
                <c:pt idx="10">
                  <c:v>0.79</c:v>
                </c:pt>
                <c:pt idx="11">
                  <c:v>0.82</c:v>
                </c:pt>
              </c:numCache>
            </c:numRef>
          </c:val>
          <c:extLst>
            <c:ext xmlns:c16="http://schemas.microsoft.com/office/drawing/2014/chart" uri="{C3380CC4-5D6E-409C-BE32-E72D297353CC}">
              <c16:uniqueId val="{0000000E-3870-4596-873F-FA4EEE822017}"/>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36825234875502"/>
          <c:y val="3.7653484443208193E-2"/>
          <c:w val="0.6263544392382977"/>
          <c:h val="0.91360650356918804"/>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3870-4596-873F-FA4EEE822017}"/>
              </c:ext>
            </c:extLst>
          </c:dPt>
          <c:dPt>
            <c:idx val="1"/>
            <c:invertIfNegative val="0"/>
            <c:bubble3D val="0"/>
            <c:extLst>
              <c:ext xmlns:c16="http://schemas.microsoft.com/office/drawing/2014/chart" uri="{C3380CC4-5D6E-409C-BE32-E72D297353CC}">
                <c16:uniqueId val="{00000001-3870-4596-873F-FA4EEE822017}"/>
              </c:ext>
            </c:extLst>
          </c:dPt>
          <c:dPt>
            <c:idx val="2"/>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2-3870-4596-873F-FA4EEE822017}"/>
              </c:ext>
            </c:extLst>
          </c:dPt>
          <c:dPt>
            <c:idx val="3"/>
            <c:invertIfNegative val="0"/>
            <c:bubble3D val="0"/>
            <c:extLst>
              <c:ext xmlns:c16="http://schemas.microsoft.com/office/drawing/2014/chart" uri="{C3380CC4-5D6E-409C-BE32-E72D297353CC}">
                <c16:uniqueId val="{00000003-3870-4596-873F-FA4EEE822017}"/>
              </c:ext>
            </c:extLst>
          </c:dPt>
          <c:dPt>
            <c:idx val="4"/>
            <c:invertIfNegative val="0"/>
            <c:bubble3D val="0"/>
            <c:extLst>
              <c:ext xmlns:c16="http://schemas.microsoft.com/office/drawing/2014/chart" uri="{C3380CC4-5D6E-409C-BE32-E72D297353CC}">
                <c16:uniqueId val="{00000004-3870-4596-873F-FA4EEE822017}"/>
              </c:ext>
            </c:extLst>
          </c:dPt>
          <c:dPt>
            <c:idx val="5"/>
            <c:invertIfNegative val="0"/>
            <c:bubble3D val="0"/>
            <c:extLst>
              <c:ext xmlns:c16="http://schemas.microsoft.com/office/drawing/2014/chart" uri="{C3380CC4-5D6E-409C-BE32-E72D297353CC}">
                <c16:uniqueId val="{00000005-3870-4596-873F-FA4EEE822017}"/>
              </c:ext>
            </c:extLst>
          </c:dPt>
          <c:dPt>
            <c:idx val="6"/>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3870-4596-873F-FA4EEE822017}"/>
              </c:ext>
            </c:extLst>
          </c:dPt>
          <c:dPt>
            <c:idx val="7"/>
            <c:invertIfNegative val="0"/>
            <c:bubble3D val="0"/>
            <c:extLst>
              <c:ext xmlns:c16="http://schemas.microsoft.com/office/drawing/2014/chart" uri="{C3380CC4-5D6E-409C-BE32-E72D297353CC}">
                <c16:uniqueId val="{00000008-3870-4596-873F-FA4EEE822017}"/>
              </c:ext>
            </c:extLst>
          </c:dPt>
          <c:dPt>
            <c:idx val="8"/>
            <c:invertIfNegative val="0"/>
            <c:bubble3D val="0"/>
            <c:extLst>
              <c:ext xmlns:c16="http://schemas.microsoft.com/office/drawing/2014/chart" uri="{C3380CC4-5D6E-409C-BE32-E72D297353CC}">
                <c16:uniqueId val="{0000000A-3870-4596-873F-FA4EEE822017}"/>
              </c:ext>
            </c:extLst>
          </c:dPt>
          <c:dPt>
            <c:idx val="9"/>
            <c:invertIfNegative val="0"/>
            <c:bubble3D val="0"/>
            <c:extLst>
              <c:ext xmlns:c16="http://schemas.microsoft.com/office/drawing/2014/chart" uri="{C3380CC4-5D6E-409C-BE32-E72D297353CC}">
                <c16:uniqueId val="{0000000B-3870-4596-873F-FA4EEE822017}"/>
              </c:ext>
            </c:extLst>
          </c:dPt>
          <c:dPt>
            <c:idx val="10"/>
            <c:invertIfNegative val="0"/>
            <c:bubble3D val="0"/>
            <c:extLst>
              <c:ext xmlns:c16="http://schemas.microsoft.com/office/drawing/2014/chart" uri="{C3380CC4-5D6E-409C-BE32-E72D297353CC}">
                <c16:uniqueId val="{0000000C-3870-4596-873F-FA4EEE822017}"/>
              </c:ext>
            </c:extLst>
          </c:dPt>
          <c:dPt>
            <c:idx val="11"/>
            <c:invertIfNegative val="0"/>
            <c:bubble3D val="0"/>
            <c:extLst>
              <c:ext xmlns:c16="http://schemas.microsoft.com/office/drawing/2014/chart" uri="{C3380CC4-5D6E-409C-BE32-E72D297353CC}">
                <c16:uniqueId val="{0000000D-3870-4596-873F-FA4EEE822017}"/>
              </c:ext>
            </c:extLst>
          </c:dPt>
          <c:dLbls>
            <c:numFmt formatCode="0\ %"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Australie</c:v>
                </c:pt>
                <c:pt idx="1">
                  <c:v>Nouvelle-Zélande</c:v>
                </c:pt>
                <c:pt idx="2">
                  <c:v>Canada</c:v>
                </c:pt>
                <c:pt idx="3">
                  <c:v>Pays-Bas</c:v>
                </c:pt>
                <c:pt idx="4">
                  <c:v>Allemagne</c:v>
                </c:pt>
                <c:pt idx="5">
                  <c:v>Royaume-Uni</c:v>
                </c:pt>
                <c:pt idx="6">
                  <c:v>Moy. du FCMW</c:v>
                </c:pt>
                <c:pt idx="7">
                  <c:v>Suisse</c:v>
                </c:pt>
                <c:pt idx="8">
                  <c:v>États-Unis</c:v>
                </c:pt>
                <c:pt idx="9">
                  <c:v>France</c:v>
                </c:pt>
                <c:pt idx="10">
                  <c:v>Norvège</c:v>
                </c:pt>
                <c:pt idx="11">
                  <c:v>Suède</c:v>
                </c:pt>
              </c:strCache>
            </c:strRef>
          </c:cat>
          <c:val>
            <c:numRef>
              <c:f>Sheet1!$B$2:$B$13</c:f>
              <c:numCache>
                <c:formatCode>0" "%</c:formatCode>
                <c:ptCount val="12"/>
                <c:pt idx="0">
                  <c:v>0.142041952</c:v>
                </c:pt>
                <c:pt idx="1">
                  <c:v>0.181559094</c:v>
                </c:pt>
                <c:pt idx="2">
                  <c:v>0.24120383100000001</c:v>
                </c:pt>
                <c:pt idx="3">
                  <c:v>0.26831339599999998</c:v>
                </c:pt>
                <c:pt idx="4">
                  <c:v>0.29200287200000002</c:v>
                </c:pt>
                <c:pt idx="5">
                  <c:v>0.29834081800000001</c:v>
                </c:pt>
                <c:pt idx="6">
                  <c:v>0.30587156642379543</c:v>
                </c:pt>
                <c:pt idx="7">
                  <c:v>0.32729887699999999</c:v>
                </c:pt>
                <c:pt idx="8">
                  <c:v>0.33394964900000002</c:v>
                </c:pt>
                <c:pt idx="9">
                  <c:v>0.36095904000000001</c:v>
                </c:pt>
                <c:pt idx="10">
                  <c:v>0.453383865</c:v>
                </c:pt>
                <c:pt idx="11">
                  <c:v>0.46553383599999998</c:v>
                </c:pt>
              </c:numCache>
            </c:numRef>
          </c:val>
          <c:extLst>
            <c:ext xmlns:c16="http://schemas.microsoft.com/office/drawing/2014/chart" uri="{C3380CC4-5D6E-409C-BE32-E72D297353CC}">
              <c16:uniqueId val="{0000000E-3870-4596-873F-FA4EEE822017}"/>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quot; &quot;%"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28308828190461"/>
          <c:y val="3.7653484443208193E-2"/>
          <c:w val="0.584439589645948"/>
          <c:h val="0.91360650356918804"/>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F3DA-4011-809F-FCF917200B42}"/>
              </c:ext>
            </c:extLst>
          </c:dPt>
          <c:dPt>
            <c:idx val="1"/>
            <c:invertIfNegative val="0"/>
            <c:bubble3D val="0"/>
            <c:extLst>
              <c:ext xmlns:c16="http://schemas.microsoft.com/office/drawing/2014/chart" uri="{C3380CC4-5D6E-409C-BE32-E72D297353CC}">
                <c16:uniqueId val="{00000001-F3DA-4011-809F-FCF917200B42}"/>
              </c:ext>
            </c:extLst>
          </c:dPt>
          <c:dPt>
            <c:idx val="2"/>
            <c:invertIfNegative val="0"/>
            <c:bubble3D val="0"/>
            <c:extLst>
              <c:ext xmlns:c16="http://schemas.microsoft.com/office/drawing/2014/chart" uri="{C3380CC4-5D6E-409C-BE32-E72D297353CC}">
                <c16:uniqueId val="{00000002-F3DA-4011-809F-FCF917200B42}"/>
              </c:ext>
            </c:extLst>
          </c:dPt>
          <c:dPt>
            <c:idx val="3"/>
            <c:invertIfNegative val="0"/>
            <c:bubble3D val="0"/>
            <c:extLst>
              <c:ext xmlns:c16="http://schemas.microsoft.com/office/drawing/2014/chart" uri="{C3380CC4-5D6E-409C-BE32-E72D297353CC}">
                <c16:uniqueId val="{00000003-F3DA-4011-809F-FCF917200B42}"/>
              </c:ext>
            </c:extLst>
          </c:dPt>
          <c:dPt>
            <c:idx val="4"/>
            <c:invertIfNegative val="0"/>
            <c:bubble3D val="0"/>
            <c:extLst>
              <c:ext xmlns:c16="http://schemas.microsoft.com/office/drawing/2014/chart" uri="{C3380CC4-5D6E-409C-BE32-E72D297353CC}">
                <c16:uniqueId val="{00000004-F3DA-4011-809F-FCF917200B42}"/>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6-F3DA-4011-809F-FCF917200B42}"/>
              </c:ext>
            </c:extLst>
          </c:dPt>
          <c:dPt>
            <c:idx val="6"/>
            <c:invertIfNegative val="0"/>
            <c:bubble3D val="0"/>
            <c:spPr>
              <a:solidFill>
                <a:schemeClr val="bg1"/>
              </a:solidFill>
              <a:ln w="6350">
                <a:solidFill>
                  <a:schemeClr val="tx1"/>
                </a:solidFill>
              </a:ln>
              <a:effectLst/>
            </c:spPr>
            <c:extLst>
              <c:ext xmlns:c16="http://schemas.microsoft.com/office/drawing/2014/chart" uri="{C3380CC4-5D6E-409C-BE32-E72D297353CC}">
                <c16:uniqueId val="{00000007-F3DA-4011-809F-FCF917200B42}"/>
              </c:ext>
            </c:extLst>
          </c:dPt>
          <c:dPt>
            <c:idx val="7"/>
            <c:invertIfNegative val="0"/>
            <c:bubble3D val="0"/>
            <c:extLst>
              <c:ext xmlns:c16="http://schemas.microsoft.com/office/drawing/2014/chart" uri="{C3380CC4-5D6E-409C-BE32-E72D297353CC}">
                <c16:uniqueId val="{00000009-F3DA-4011-809F-FCF917200B42}"/>
              </c:ext>
            </c:extLst>
          </c:dPt>
          <c:dPt>
            <c:idx val="8"/>
            <c:invertIfNegative val="0"/>
            <c:bubble3D val="0"/>
            <c:extLst>
              <c:ext xmlns:c16="http://schemas.microsoft.com/office/drawing/2014/chart" uri="{C3380CC4-5D6E-409C-BE32-E72D297353CC}">
                <c16:uniqueId val="{0000000A-F3DA-4011-809F-FCF917200B42}"/>
              </c:ext>
            </c:extLst>
          </c:dPt>
          <c:dPt>
            <c:idx val="9"/>
            <c:invertIfNegative val="0"/>
            <c:bubble3D val="0"/>
            <c:extLst>
              <c:ext xmlns:c16="http://schemas.microsoft.com/office/drawing/2014/chart" uri="{C3380CC4-5D6E-409C-BE32-E72D297353CC}">
                <c16:uniqueId val="{0000000B-F3DA-4011-809F-FCF917200B42}"/>
              </c:ext>
            </c:extLst>
          </c:dPt>
          <c:dPt>
            <c:idx val="10"/>
            <c:invertIfNegative val="0"/>
            <c:bubble3D val="0"/>
            <c:extLst>
              <c:ext xmlns:c16="http://schemas.microsoft.com/office/drawing/2014/chart" uri="{C3380CC4-5D6E-409C-BE32-E72D297353CC}">
                <c16:uniqueId val="{0000000C-F3DA-4011-809F-FCF917200B42}"/>
              </c:ext>
            </c:extLst>
          </c:dPt>
          <c:dPt>
            <c:idx val="11"/>
            <c:invertIfNegative val="0"/>
            <c:bubble3D val="0"/>
            <c:extLst>
              <c:ext xmlns:c16="http://schemas.microsoft.com/office/drawing/2014/chart" uri="{C3380CC4-5D6E-409C-BE32-E72D297353CC}">
                <c16:uniqueId val="{0000000D-F3DA-4011-809F-FCF917200B42}"/>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Suède</c:v>
                </c:pt>
                <c:pt idx="1">
                  <c:v>Norvège</c:v>
                </c:pt>
                <c:pt idx="2">
                  <c:v>Suisse</c:v>
                </c:pt>
                <c:pt idx="3">
                  <c:v>États-Unis</c:v>
                </c:pt>
                <c:pt idx="4">
                  <c:v>Nouvelle-Zélande</c:v>
                </c:pt>
                <c:pt idx="5">
                  <c:v>Moy. du FCMW</c:v>
                </c:pt>
                <c:pt idx="6">
                  <c:v>Canada</c:v>
                </c:pt>
                <c:pt idx="7">
                  <c:v>Pays-Bas</c:v>
                </c:pt>
                <c:pt idx="8">
                  <c:v>Royaume-Uni</c:v>
                </c:pt>
                <c:pt idx="9">
                  <c:v>Australie</c:v>
                </c:pt>
                <c:pt idx="10">
                  <c:v>France</c:v>
                </c:pt>
                <c:pt idx="11">
                  <c:v>Allemagne</c:v>
                </c:pt>
              </c:strCache>
            </c:strRef>
          </c:cat>
          <c:val>
            <c:numRef>
              <c:f>Sheet1!$B$2:$B$13</c:f>
              <c:numCache>
                <c:formatCode>General</c:formatCode>
                <c:ptCount val="12"/>
                <c:pt idx="0">
                  <c:v>40</c:v>
                </c:pt>
                <c:pt idx="1">
                  <c:v>80</c:v>
                </c:pt>
                <c:pt idx="2">
                  <c:v>80</c:v>
                </c:pt>
                <c:pt idx="3">
                  <c:v>80</c:v>
                </c:pt>
                <c:pt idx="4">
                  <c:v>84</c:v>
                </c:pt>
                <c:pt idx="5" formatCode="0">
                  <c:v>99.454545454545453</c:v>
                </c:pt>
                <c:pt idx="6">
                  <c:v>100</c:v>
                </c:pt>
                <c:pt idx="7">
                  <c:v>100</c:v>
                </c:pt>
                <c:pt idx="8">
                  <c:v>100</c:v>
                </c:pt>
                <c:pt idx="9">
                  <c:v>110</c:v>
                </c:pt>
                <c:pt idx="10">
                  <c:v>120</c:v>
                </c:pt>
                <c:pt idx="11">
                  <c:v>200</c:v>
                </c:pt>
              </c:numCache>
            </c:numRef>
          </c:val>
          <c:extLst>
            <c:ext xmlns:c16="http://schemas.microsoft.com/office/drawing/2014/chart" uri="{C3380CC4-5D6E-409C-BE32-E72D297353CC}">
              <c16:uniqueId val="{0000000E-F3DA-4011-809F-FCF917200B42}"/>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General"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13794594982814"/>
          <c:y val="3.7653484443208193E-2"/>
          <c:w val="0.59658485308975884"/>
          <c:h val="0.91360650356918804"/>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96F4-4A01-ABF4-3C785CA0E141}"/>
              </c:ext>
            </c:extLst>
          </c:dPt>
          <c:dPt>
            <c:idx val="1"/>
            <c:invertIfNegative val="0"/>
            <c:bubble3D val="0"/>
            <c:extLst>
              <c:ext xmlns:c16="http://schemas.microsoft.com/office/drawing/2014/chart" uri="{C3380CC4-5D6E-409C-BE32-E72D297353CC}">
                <c16:uniqueId val="{00000001-96F4-4A01-ABF4-3C785CA0E141}"/>
              </c:ext>
            </c:extLst>
          </c:dPt>
          <c:dPt>
            <c:idx val="2"/>
            <c:invertIfNegative val="0"/>
            <c:bubble3D val="0"/>
            <c:extLst>
              <c:ext xmlns:c16="http://schemas.microsoft.com/office/drawing/2014/chart" uri="{C3380CC4-5D6E-409C-BE32-E72D297353CC}">
                <c16:uniqueId val="{00000003-96F4-4A01-ABF4-3C785CA0E141}"/>
              </c:ext>
            </c:extLst>
          </c:dPt>
          <c:dPt>
            <c:idx val="3"/>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4-96F4-4A01-ABF4-3C785CA0E141}"/>
              </c:ext>
            </c:extLst>
          </c:dPt>
          <c:dPt>
            <c:idx val="4"/>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6-96F4-4A01-ABF4-3C785CA0E141}"/>
              </c:ext>
            </c:extLst>
          </c:dPt>
          <c:dPt>
            <c:idx val="5"/>
            <c:invertIfNegative val="0"/>
            <c:bubble3D val="0"/>
            <c:extLst>
              <c:ext xmlns:c16="http://schemas.microsoft.com/office/drawing/2014/chart" uri="{C3380CC4-5D6E-409C-BE32-E72D297353CC}">
                <c16:uniqueId val="{00000007-96F4-4A01-ABF4-3C785CA0E141}"/>
              </c:ext>
            </c:extLst>
          </c:dPt>
          <c:dPt>
            <c:idx val="6"/>
            <c:invertIfNegative val="0"/>
            <c:bubble3D val="0"/>
            <c:extLst>
              <c:ext xmlns:c16="http://schemas.microsoft.com/office/drawing/2014/chart" uri="{C3380CC4-5D6E-409C-BE32-E72D297353CC}">
                <c16:uniqueId val="{00000008-96F4-4A01-ABF4-3C785CA0E141}"/>
              </c:ext>
            </c:extLst>
          </c:dPt>
          <c:dPt>
            <c:idx val="7"/>
            <c:invertIfNegative val="0"/>
            <c:bubble3D val="0"/>
            <c:extLst>
              <c:ext xmlns:c16="http://schemas.microsoft.com/office/drawing/2014/chart" uri="{C3380CC4-5D6E-409C-BE32-E72D297353CC}">
                <c16:uniqueId val="{00000009-96F4-4A01-ABF4-3C785CA0E141}"/>
              </c:ext>
            </c:extLst>
          </c:dPt>
          <c:dPt>
            <c:idx val="8"/>
            <c:invertIfNegative val="0"/>
            <c:bubble3D val="0"/>
            <c:extLst>
              <c:ext xmlns:c16="http://schemas.microsoft.com/office/drawing/2014/chart" uri="{C3380CC4-5D6E-409C-BE32-E72D297353CC}">
                <c16:uniqueId val="{0000000A-96F4-4A01-ABF4-3C785CA0E141}"/>
              </c:ext>
            </c:extLst>
          </c:dPt>
          <c:dPt>
            <c:idx val="9"/>
            <c:invertIfNegative val="0"/>
            <c:bubble3D val="0"/>
            <c:extLst>
              <c:ext xmlns:c16="http://schemas.microsoft.com/office/drawing/2014/chart" uri="{C3380CC4-5D6E-409C-BE32-E72D297353CC}">
                <c16:uniqueId val="{0000000B-96F4-4A01-ABF4-3C785CA0E141}"/>
              </c:ext>
            </c:extLst>
          </c:dPt>
          <c:dPt>
            <c:idx val="10"/>
            <c:invertIfNegative val="0"/>
            <c:bubble3D val="0"/>
            <c:extLst>
              <c:ext xmlns:c16="http://schemas.microsoft.com/office/drawing/2014/chart" uri="{C3380CC4-5D6E-409C-BE32-E72D297353CC}">
                <c16:uniqueId val="{0000000C-96F4-4A01-ABF4-3C785CA0E141}"/>
              </c:ext>
            </c:extLst>
          </c:dPt>
          <c:dPt>
            <c:idx val="11"/>
            <c:invertIfNegative val="0"/>
            <c:bubble3D val="0"/>
            <c:extLst>
              <c:ext xmlns:c16="http://schemas.microsoft.com/office/drawing/2014/chart" uri="{C3380CC4-5D6E-409C-BE32-E72D297353CC}">
                <c16:uniqueId val="{0000000D-96F4-4A01-ABF4-3C785CA0E141}"/>
              </c:ext>
            </c:extLst>
          </c:dPt>
          <c:dLbls>
            <c:numFmt formatCode="0\ %"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Australie</c:v>
                </c:pt>
                <c:pt idx="1">
                  <c:v>Nouvelle-Zélande</c:v>
                </c:pt>
                <c:pt idx="2">
                  <c:v>Pays-Bas</c:v>
                </c:pt>
                <c:pt idx="3">
                  <c:v>Canada</c:v>
                </c:pt>
                <c:pt idx="4">
                  <c:v>Moy. du FCMW</c:v>
                </c:pt>
                <c:pt idx="5">
                  <c:v>Allemagne</c:v>
                </c:pt>
                <c:pt idx="6">
                  <c:v>États-Unis</c:v>
                </c:pt>
                <c:pt idx="7">
                  <c:v>Royaume-Uni</c:v>
                </c:pt>
                <c:pt idx="8">
                  <c:v>Norvège</c:v>
                </c:pt>
                <c:pt idx="9">
                  <c:v>France</c:v>
                </c:pt>
                <c:pt idx="10">
                  <c:v>Suède</c:v>
                </c:pt>
                <c:pt idx="11">
                  <c:v>Suisse</c:v>
                </c:pt>
              </c:strCache>
            </c:strRef>
          </c:cat>
          <c:val>
            <c:numRef>
              <c:f>Sheet1!$B$2:$B$13</c:f>
              <c:numCache>
                <c:formatCode>0%</c:formatCode>
                <c:ptCount val="12"/>
                <c:pt idx="0">
                  <c:v>0.21</c:v>
                </c:pt>
                <c:pt idx="1">
                  <c:v>0.23</c:v>
                </c:pt>
                <c:pt idx="2">
                  <c:v>0.28000000000000003</c:v>
                </c:pt>
                <c:pt idx="3">
                  <c:v>0.36</c:v>
                </c:pt>
                <c:pt idx="4">
                  <c:v>0.37</c:v>
                </c:pt>
                <c:pt idx="5">
                  <c:v>0.38</c:v>
                </c:pt>
                <c:pt idx="6">
                  <c:v>0.42</c:v>
                </c:pt>
                <c:pt idx="7">
                  <c:v>0.43</c:v>
                </c:pt>
                <c:pt idx="8">
                  <c:v>0.43</c:v>
                </c:pt>
                <c:pt idx="9">
                  <c:v>0.45</c:v>
                </c:pt>
                <c:pt idx="10">
                  <c:v>0.46</c:v>
                </c:pt>
                <c:pt idx="11">
                  <c:v>0.47</c:v>
                </c:pt>
              </c:numCache>
            </c:numRef>
          </c:val>
          <c:extLst>
            <c:ext xmlns:c16="http://schemas.microsoft.com/office/drawing/2014/chart" uri="{C3380CC4-5D6E-409C-BE32-E72D297353CC}">
              <c16:uniqueId val="{0000000E-96F4-4A01-ABF4-3C785CA0E141}"/>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16758765090477"/>
          <c:y val="3.7653484443208193E-2"/>
          <c:w val="0.55251321931614472"/>
          <c:h val="0.91360650356918804"/>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B8D5-4130-B35E-9A0F12C5239A}"/>
              </c:ext>
            </c:extLst>
          </c:dPt>
          <c:dPt>
            <c:idx val="1"/>
            <c:invertIfNegative val="0"/>
            <c:bubble3D val="0"/>
            <c:extLst>
              <c:ext xmlns:c16="http://schemas.microsoft.com/office/drawing/2014/chart" uri="{C3380CC4-5D6E-409C-BE32-E72D297353CC}">
                <c16:uniqueId val="{00000001-B8D5-4130-B35E-9A0F12C5239A}"/>
              </c:ext>
            </c:extLst>
          </c:dPt>
          <c:dPt>
            <c:idx val="2"/>
            <c:invertIfNegative val="0"/>
            <c:bubble3D val="0"/>
            <c:extLst>
              <c:ext xmlns:c16="http://schemas.microsoft.com/office/drawing/2014/chart" uri="{C3380CC4-5D6E-409C-BE32-E72D297353CC}">
                <c16:uniqueId val="{00000002-B8D5-4130-B35E-9A0F12C5239A}"/>
              </c:ext>
            </c:extLst>
          </c:dPt>
          <c:dPt>
            <c:idx val="3"/>
            <c:invertIfNegative val="0"/>
            <c:bubble3D val="0"/>
            <c:extLst>
              <c:ext xmlns:c16="http://schemas.microsoft.com/office/drawing/2014/chart" uri="{C3380CC4-5D6E-409C-BE32-E72D297353CC}">
                <c16:uniqueId val="{00000003-B8D5-4130-B35E-9A0F12C5239A}"/>
              </c:ext>
            </c:extLst>
          </c:dPt>
          <c:dPt>
            <c:idx val="4"/>
            <c:invertIfNegative val="0"/>
            <c:bubble3D val="0"/>
            <c:extLst>
              <c:ext xmlns:c16="http://schemas.microsoft.com/office/drawing/2014/chart" uri="{C3380CC4-5D6E-409C-BE32-E72D297353CC}">
                <c16:uniqueId val="{00000004-B8D5-4130-B35E-9A0F12C5239A}"/>
              </c:ext>
            </c:extLst>
          </c:dPt>
          <c:dPt>
            <c:idx val="5"/>
            <c:invertIfNegative val="0"/>
            <c:bubble3D val="0"/>
            <c:extLst>
              <c:ext xmlns:c16="http://schemas.microsoft.com/office/drawing/2014/chart" uri="{C3380CC4-5D6E-409C-BE32-E72D297353CC}">
                <c16:uniqueId val="{00000005-B8D5-4130-B35E-9A0F12C5239A}"/>
              </c:ext>
            </c:extLst>
          </c:dPt>
          <c:dPt>
            <c:idx val="6"/>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B8D5-4130-B35E-9A0F12C5239A}"/>
              </c:ext>
            </c:extLst>
          </c:dPt>
          <c:dPt>
            <c:idx val="7"/>
            <c:invertIfNegative val="0"/>
            <c:bubble3D val="0"/>
            <c:extLst>
              <c:ext xmlns:c16="http://schemas.microsoft.com/office/drawing/2014/chart" uri="{C3380CC4-5D6E-409C-BE32-E72D297353CC}">
                <c16:uniqueId val="{00000008-B8D5-4130-B35E-9A0F12C5239A}"/>
              </c:ext>
            </c:extLst>
          </c:dPt>
          <c:dPt>
            <c:idx val="8"/>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A-B8D5-4130-B35E-9A0F12C5239A}"/>
              </c:ext>
            </c:extLst>
          </c:dPt>
          <c:dPt>
            <c:idx val="9"/>
            <c:invertIfNegative val="0"/>
            <c:bubble3D val="0"/>
            <c:extLst>
              <c:ext xmlns:c16="http://schemas.microsoft.com/office/drawing/2014/chart" uri="{C3380CC4-5D6E-409C-BE32-E72D297353CC}">
                <c16:uniqueId val="{0000000B-B8D5-4130-B35E-9A0F12C5239A}"/>
              </c:ext>
            </c:extLst>
          </c:dPt>
          <c:dPt>
            <c:idx val="10"/>
            <c:invertIfNegative val="0"/>
            <c:bubble3D val="0"/>
            <c:extLst>
              <c:ext xmlns:c16="http://schemas.microsoft.com/office/drawing/2014/chart" uri="{C3380CC4-5D6E-409C-BE32-E72D297353CC}">
                <c16:uniqueId val="{0000000C-B8D5-4130-B35E-9A0F12C5239A}"/>
              </c:ext>
            </c:extLst>
          </c:dPt>
          <c:dPt>
            <c:idx val="11"/>
            <c:invertIfNegative val="0"/>
            <c:bubble3D val="0"/>
            <c:extLst>
              <c:ext xmlns:c16="http://schemas.microsoft.com/office/drawing/2014/chart" uri="{C3380CC4-5D6E-409C-BE32-E72D297353CC}">
                <c16:uniqueId val="{0000000D-B8D5-4130-B35E-9A0F12C5239A}"/>
              </c:ext>
            </c:extLst>
          </c:dPt>
          <c:dLbls>
            <c:numFmt formatCode="0\ %"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Pays-Bas</c:v>
                </c:pt>
                <c:pt idx="1">
                  <c:v>Australie</c:v>
                </c:pt>
                <c:pt idx="2">
                  <c:v>Norvège</c:v>
                </c:pt>
                <c:pt idx="3">
                  <c:v>Suède</c:v>
                </c:pt>
                <c:pt idx="4">
                  <c:v>Nouvelle-Zélande</c:v>
                </c:pt>
                <c:pt idx="5">
                  <c:v>Suisse</c:v>
                </c:pt>
                <c:pt idx="6">
                  <c:v>Moy. du FCMW</c:v>
                </c:pt>
                <c:pt idx="7">
                  <c:v>États-Unis</c:v>
                </c:pt>
                <c:pt idx="8">
                  <c:v>Canada</c:v>
                </c:pt>
                <c:pt idx="9">
                  <c:v>Royaume-Uni</c:v>
                </c:pt>
                <c:pt idx="10">
                  <c:v>Allemagne</c:v>
                </c:pt>
                <c:pt idx="11">
                  <c:v>France</c:v>
                </c:pt>
              </c:strCache>
            </c:strRef>
          </c:cat>
          <c:val>
            <c:numRef>
              <c:f>Sheet1!$B$2:$B$13</c:f>
              <c:numCache>
                <c:formatCode>0%</c:formatCode>
                <c:ptCount val="12"/>
                <c:pt idx="0">
                  <c:v>0.49</c:v>
                </c:pt>
                <c:pt idx="1">
                  <c:v>0.54</c:v>
                </c:pt>
                <c:pt idx="2">
                  <c:v>0.54</c:v>
                </c:pt>
                <c:pt idx="3">
                  <c:v>0.56000000000000005</c:v>
                </c:pt>
                <c:pt idx="4">
                  <c:v>0.57999999999999996</c:v>
                </c:pt>
                <c:pt idx="5">
                  <c:v>0.6</c:v>
                </c:pt>
                <c:pt idx="6">
                  <c:v>0.6</c:v>
                </c:pt>
                <c:pt idx="7">
                  <c:v>0.6</c:v>
                </c:pt>
                <c:pt idx="8">
                  <c:v>0.6</c:v>
                </c:pt>
                <c:pt idx="9">
                  <c:v>0.64</c:v>
                </c:pt>
                <c:pt idx="10">
                  <c:v>0.69</c:v>
                </c:pt>
                <c:pt idx="11">
                  <c:v>0.73</c:v>
                </c:pt>
              </c:numCache>
            </c:numRef>
          </c:val>
          <c:extLst>
            <c:ext xmlns:c16="http://schemas.microsoft.com/office/drawing/2014/chart" uri="{C3380CC4-5D6E-409C-BE32-E72D297353CC}">
              <c16:uniqueId val="{0000000E-B8D5-4130-B35E-9A0F12C5239A}"/>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16758765090477"/>
          <c:y val="3.7653484443208193E-2"/>
          <c:w val="0.53313606557448401"/>
          <c:h val="0.91360650356918804"/>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945C-4BF4-A929-6EBBB2A0DA2C}"/>
              </c:ext>
            </c:extLst>
          </c:dPt>
          <c:dPt>
            <c:idx val="1"/>
            <c:invertIfNegative val="0"/>
            <c:bubble3D val="0"/>
            <c:extLst>
              <c:ext xmlns:c16="http://schemas.microsoft.com/office/drawing/2014/chart" uri="{C3380CC4-5D6E-409C-BE32-E72D297353CC}">
                <c16:uniqueId val="{00000001-945C-4BF4-A929-6EBBB2A0DA2C}"/>
              </c:ext>
            </c:extLst>
          </c:dPt>
          <c:dPt>
            <c:idx val="2"/>
            <c:invertIfNegative val="0"/>
            <c:bubble3D val="0"/>
            <c:extLst>
              <c:ext xmlns:c16="http://schemas.microsoft.com/office/drawing/2014/chart" uri="{C3380CC4-5D6E-409C-BE32-E72D297353CC}">
                <c16:uniqueId val="{00000002-945C-4BF4-A929-6EBBB2A0DA2C}"/>
              </c:ext>
            </c:extLst>
          </c:dPt>
          <c:dPt>
            <c:idx val="3"/>
            <c:invertIfNegative val="0"/>
            <c:bubble3D val="0"/>
            <c:extLst>
              <c:ext xmlns:c16="http://schemas.microsoft.com/office/drawing/2014/chart" uri="{C3380CC4-5D6E-409C-BE32-E72D297353CC}">
                <c16:uniqueId val="{00000003-945C-4BF4-A929-6EBBB2A0DA2C}"/>
              </c:ext>
            </c:extLst>
          </c:dPt>
          <c:dPt>
            <c:idx val="4"/>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5-945C-4BF4-A929-6EBBB2A0DA2C}"/>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945C-4BF4-A929-6EBBB2A0DA2C}"/>
              </c:ext>
            </c:extLst>
          </c:dPt>
          <c:dPt>
            <c:idx val="6"/>
            <c:invertIfNegative val="0"/>
            <c:bubble3D val="0"/>
            <c:extLst>
              <c:ext xmlns:c16="http://schemas.microsoft.com/office/drawing/2014/chart" uri="{C3380CC4-5D6E-409C-BE32-E72D297353CC}">
                <c16:uniqueId val="{00000008-945C-4BF4-A929-6EBBB2A0DA2C}"/>
              </c:ext>
            </c:extLst>
          </c:dPt>
          <c:dPt>
            <c:idx val="7"/>
            <c:invertIfNegative val="0"/>
            <c:bubble3D val="0"/>
            <c:extLst>
              <c:ext xmlns:c16="http://schemas.microsoft.com/office/drawing/2014/chart" uri="{C3380CC4-5D6E-409C-BE32-E72D297353CC}">
                <c16:uniqueId val="{00000009-945C-4BF4-A929-6EBBB2A0DA2C}"/>
              </c:ext>
            </c:extLst>
          </c:dPt>
          <c:dPt>
            <c:idx val="8"/>
            <c:invertIfNegative val="0"/>
            <c:bubble3D val="0"/>
            <c:extLst>
              <c:ext xmlns:c16="http://schemas.microsoft.com/office/drawing/2014/chart" uri="{C3380CC4-5D6E-409C-BE32-E72D297353CC}">
                <c16:uniqueId val="{0000000A-945C-4BF4-A929-6EBBB2A0DA2C}"/>
              </c:ext>
            </c:extLst>
          </c:dPt>
          <c:dPt>
            <c:idx val="9"/>
            <c:invertIfNegative val="0"/>
            <c:bubble3D val="0"/>
            <c:extLst>
              <c:ext xmlns:c16="http://schemas.microsoft.com/office/drawing/2014/chart" uri="{C3380CC4-5D6E-409C-BE32-E72D297353CC}">
                <c16:uniqueId val="{0000000B-945C-4BF4-A929-6EBBB2A0DA2C}"/>
              </c:ext>
            </c:extLst>
          </c:dPt>
          <c:dPt>
            <c:idx val="10"/>
            <c:invertIfNegative val="0"/>
            <c:bubble3D val="0"/>
            <c:extLst>
              <c:ext xmlns:c16="http://schemas.microsoft.com/office/drawing/2014/chart" uri="{C3380CC4-5D6E-409C-BE32-E72D297353CC}">
                <c16:uniqueId val="{0000000C-945C-4BF4-A929-6EBBB2A0DA2C}"/>
              </c:ext>
            </c:extLst>
          </c:dPt>
          <c:dPt>
            <c:idx val="11"/>
            <c:invertIfNegative val="0"/>
            <c:bubble3D val="0"/>
            <c:extLst>
              <c:ext xmlns:c16="http://schemas.microsoft.com/office/drawing/2014/chart" uri="{C3380CC4-5D6E-409C-BE32-E72D297353CC}">
                <c16:uniqueId val="{0000000D-945C-4BF4-A929-6EBBB2A0DA2C}"/>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Suède</c:v>
                </c:pt>
                <c:pt idx="1">
                  <c:v>France</c:v>
                </c:pt>
                <c:pt idx="2">
                  <c:v>Australie</c:v>
                </c:pt>
                <c:pt idx="3">
                  <c:v>États-Unis</c:v>
                </c:pt>
                <c:pt idx="4">
                  <c:v>Canada</c:v>
                </c:pt>
                <c:pt idx="5">
                  <c:v>Moy. du FCMW</c:v>
                </c:pt>
                <c:pt idx="6">
                  <c:v>Pays-Bas</c:v>
                </c:pt>
                <c:pt idx="7">
                  <c:v>Suisse</c:v>
                </c:pt>
                <c:pt idx="8">
                  <c:v>Nouvelle-Zélande</c:v>
                </c:pt>
                <c:pt idx="9">
                  <c:v>Norvège</c:v>
                </c:pt>
                <c:pt idx="10">
                  <c:v>Royaume-Uni</c:v>
                </c:pt>
                <c:pt idx="11">
                  <c:v>Allemagne</c:v>
                </c:pt>
              </c:strCache>
            </c:strRef>
          </c:cat>
          <c:val>
            <c:numRef>
              <c:f>Sheet1!$B$2:$B$13</c:f>
              <c:numCache>
                <c:formatCode>0" "%</c:formatCode>
                <c:ptCount val="12"/>
                <c:pt idx="0">
                  <c:v>0.121533875</c:v>
                </c:pt>
                <c:pt idx="1">
                  <c:v>0.206715819</c:v>
                </c:pt>
                <c:pt idx="2">
                  <c:v>0.38017888999999999</c:v>
                </c:pt>
                <c:pt idx="3">
                  <c:v>0.40366953799999999</c:v>
                </c:pt>
                <c:pt idx="4">
                  <c:v>0.42837093500000001</c:v>
                </c:pt>
                <c:pt idx="5">
                  <c:v>0.45575980199999999</c:v>
                </c:pt>
                <c:pt idx="6">
                  <c:v>0.47071247300000002</c:v>
                </c:pt>
                <c:pt idx="7">
                  <c:v>0.51748739799999999</c:v>
                </c:pt>
                <c:pt idx="8">
                  <c:v>0.51806370000000002</c:v>
                </c:pt>
                <c:pt idx="9">
                  <c:v>0.57052555599999999</c:v>
                </c:pt>
                <c:pt idx="10">
                  <c:v>0.64748588299999998</c:v>
                </c:pt>
                <c:pt idx="11">
                  <c:v>0.74861375399999996</c:v>
                </c:pt>
              </c:numCache>
            </c:numRef>
          </c:val>
          <c:extLst>
            <c:ext xmlns:c16="http://schemas.microsoft.com/office/drawing/2014/chart" uri="{C3380CC4-5D6E-409C-BE32-E72D297353CC}">
              <c16:uniqueId val="{0000000E-945C-4BF4-A929-6EBBB2A0DA2C}"/>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quot; &quot;%"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90782731746624E-2"/>
          <c:y val="3.0466356444082035E-2"/>
          <c:w val="0.68432942096263372"/>
          <c:h val="0.88692963146169845"/>
        </c:manualLayout>
      </c:layout>
      <c:barChart>
        <c:barDir val="bar"/>
        <c:grouping val="clustered"/>
        <c:varyColors val="0"/>
        <c:ser>
          <c:idx val="0"/>
          <c:order val="0"/>
          <c:tx>
            <c:strRef>
              <c:f>Sheet1!$B$1</c:f>
              <c:strCache>
                <c:ptCount val="1"/>
                <c:pt idx="0">
                  <c:v>%</c:v>
                </c:pt>
              </c:strCache>
            </c:strRef>
          </c:tx>
          <c:spPr>
            <a:solidFill>
              <a:srgbClr val="ED7024"/>
            </a:solidFill>
            <a:ln w="6350">
              <a:solidFill>
                <a:schemeClr val="tx1"/>
              </a:solidFill>
            </a:ln>
            <a:effectLst/>
          </c:spPr>
          <c:invertIfNegative val="0"/>
          <c:dPt>
            <c:idx val="0"/>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1-C20F-4AB1-B761-F489A358877B}"/>
              </c:ext>
            </c:extLst>
          </c:dPt>
          <c:dPt>
            <c:idx val="1"/>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3-C20F-4AB1-B761-F489A358877B}"/>
              </c:ext>
            </c:extLst>
          </c:dPt>
          <c:dPt>
            <c:idx val="2"/>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5-C20F-4AB1-B761-F489A358877B}"/>
              </c:ext>
            </c:extLst>
          </c:dPt>
          <c:dPt>
            <c:idx val="3"/>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C20F-4AB1-B761-F489A358877B}"/>
              </c:ext>
            </c:extLst>
          </c:dPt>
          <c:dPt>
            <c:idx val="4"/>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9-C20F-4AB1-B761-F489A358877B}"/>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B-C20F-4AB1-B761-F489A358877B}"/>
              </c:ext>
            </c:extLst>
          </c:dPt>
          <c:dPt>
            <c:idx val="6"/>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D-C20F-4AB1-B761-F489A358877B}"/>
              </c:ext>
            </c:extLst>
          </c:dPt>
          <c:dPt>
            <c:idx val="7"/>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F-C20F-4AB1-B761-F489A358877B}"/>
              </c:ext>
            </c:extLst>
          </c:dPt>
          <c:dPt>
            <c:idx val="8"/>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11-C20F-4AB1-B761-F489A358877B}"/>
              </c:ext>
            </c:extLst>
          </c:dPt>
          <c:dPt>
            <c:idx val="9"/>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13-C20F-4AB1-B761-F489A358877B}"/>
              </c:ext>
            </c:extLst>
          </c:dPt>
          <c:dLbls>
            <c:numFmt formatCode="0\ %"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Canada</c:v>
                </c:pt>
                <c:pt idx="1">
                  <c:v>Moy. du FCMW</c:v>
                </c:pt>
                <c:pt idx="2">
                  <c:v>Canada</c:v>
                </c:pt>
                <c:pt idx="3">
                  <c:v>Moy. du FCMW</c:v>
                </c:pt>
                <c:pt idx="4">
                  <c:v>Canada</c:v>
                </c:pt>
                <c:pt idx="5">
                  <c:v>Moy. du FCMW</c:v>
                </c:pt>
                <c:pt idx="6">
                  <c:v>Canada</c:v>
                </c:pt>
                <c:pt idx="7">
                  <c:v>Moy. du FCMW</c:v>
                </c:pt>
                <c:pt idx="8">
                  <c:v>Canada</c:v>
                </c:pt>
                <c:pt idx="9">
                  <c:v>Moy. du FCMW</c:v>
                </c:pt>
              </c:strCache>
            </c:strRef>
          </c:cat>
          <c:val>
            <c:numRef>
              <c:f>Sheet1!$B$2:$B$11</c:f>
              <c:numCache>
                <c:formatCode>0%</c:formatCode>
                <c:ptCount val="10"/>
                <c:pt idx="0">
                  <c:v>0.43</c:v>
                </c:pt>
                <c:pt idx="1">
                  <c:v>0.36</c:v>
                </c:pt>
                <c:pt idx="2">
                  <c:v>0.43</c:v>
                </c:pt>
                <c:pt idx="3">
                  <c:v>0.4</c:v>
                </c:pt>
                <c:pt idx="4">
                  <c:v>0.4</c:v>
                </c:pt>
                <c:pt idx="5">
                  <c:v>0.44</c:v>
                </c:pt>
                <c:pt idx="6">
                  <c:v>0.36</c:v>
                </c:pt>
                <c:pt idx="7">
                  <c:v>0.28999999999999998</c:v>
                </c:pt>
                <c:pt idx="8">
                  <c:v>0.35</c:v>
                </c:pt>
                <c:pt idx="9">
                  <c:v>0.3</c:v>
                </c:pt>
              </c:numCache>
            </c:numRef>
          </c:val>
          <c:extLst>
            <c:ext xmlns:c16="http://schemas.microsoft.com/office/drawing/2014/chart" uri="{C3380CC4-5D6E-409C-BE32-E72D297353CC}">
              <c16:uniqueId val="{00000014-C20F-4AB1-B761-F489A358877B}"/>
            </c:ext>
          </c:extLst>
        </c:ser>
        <c:dLbls>
          <c:showLegendKey val="0"/>
          <c:showVal val="0"/>
          <c:showCatName val="0"/>
          <c:showSerName val="0"/>
          <c:showPercent val="0"/>
          <c:showBubbleSize val="0"/>
        </c:dLbls>
        <c:gapWidth val="100"/>
        <c:axId val="581920312"/>
        <c:axId val="581925232"/>
      </c:barChart>
      <c:catAx>
        <c:axId val="581920312"/>
        <c:scaling>
          <c:orientation val="maxMin"/>
        </c:scaling>
        <c:delete val="0"/>
        <c:axPos val="l"/>
        <c:majorGridlines>
          <c:spPr>
            <a:ln w="6350" cap="flat" cmpd="sng" algn="ctr">
              <a:solidFill>
                <a:schemeClr val="tx1"/>
              </a:solidFill>
              <a:round/>
            </a:ln>
            <a:effectLst/>
          </c:spPr>
        </c:majorGridlines>
        <c:numFmt formatCode="General" sourceLinked="1"/>
        <c:majorTickMark val="out"/>
        <c:minorTickMark val="out"/>
        <c:tickLblPos val="high"/>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scaling>
        <c:delete val="0"/>
        <c:axPos val="b"/>
        <c:numFmt formatCode="0\ %"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max"/>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92588597398351"/>
          <c:y val="3.7653484443208193E-2"/>
          <c:w val="0.6980741140260166"/>
          <c:h val="0.91360650356918804"/>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DD86-4D13-B954-2656123F1AAF}"/>
              </c:ext>
            </c:extLst>
          </c:dPt>
          <c:dPt>
            <c:idx val="1"/>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1-DD86-4D13-B954-2656123F1AAF}"/>
              </c:ext>
            </c:extLst>
          </c:dPt>
          <c:dPt>
            <c:idx val="2"/>
            <c:invertIfNegative val="0"/>
            <c:bubble3D val="0"/>
            <c:extLst>
              <c:ext xmlns:c16="http://schemas.microsoft.com/office/drawing/2014/chart" uri="{C3380CC4-5D6E-409C-BE32-E72D297353CC}">
                <c16:uniqueId val="{00000002-DD86-4D13-B954-2656123F1AAF}"/>
              </c:ext>
            </c:extLst>
          </c:dPt>
          <c:dPt>
            <c:idx val="3"/>
            <c:invertIfNegative val="0"/>
            <c:bubble3D val="0"/>
            <c:extLst>
              <c:ext xmlns:c16="http://schemas.microsoft.com/office/drawing/2014/chart" uri="{C3380CC4-5D6E-409C-BE32-E72D297353CC}">
                <c16:uniqueId val="{00000003-DD86-4D13-B954-2656123F1AAF}"/>
              </c:ext>
            </c:extLst>
          </c:dPt>
          <c:dPt>
            <c:idx val="4"/>
            <c:invertIfNegative val="0"/>
            <c:bubble3D val="0"/>
            <c:extLst>
              <c:ext xmlns:c16="http://schemas.microsoft.com/office/drawing/2014/chart" uri="{C3380CC4-5D6E-409C-BE32-E72D297353CC}">
                <c16:uniqueId val="{00000005-DD86-4D13-B954-2656123F1AAF}"/>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DD86-4D13-B954-2656123F1AAF}"/>
              </c:ext>
            </c:extLst>
          </c:dPt>
          <c:dPt>
            <c:idx val="6"/>
            <c:invertIfNegative val="0"/>
            <c:bubble3D val="0"/>
            <c:extLst>
              <c:ext xmlns:c16="http://schemas.microsoft.com/office/drawing/2014/chart" uri="{C3380CC4-5D6E-409C-BE32-E72D297353CC}">
                <c16:uniqueId val="{00000008-DD86-4D13-B954-2656123F1AAF}"/>
              </c:ext>
            </c:extLst>
          </c:dPt>
          <c:dPt>
            <c:idx val="7"/>
            <c:invertIfNegative val="0"/>
            <c:bubble3D val="0"/>
            <c:extLst>
              <c:ext xmlns:c16="http://schemas.microsoft.com/office/drawing/2014/chart" uri="{C3380CC4-5D6E-409C-BE32-E72D297353CC}">
                <c16:uniqueId val="{00000009-DD86-4D13-B954-2656123F1AAF}"/>
              </c:ext>
            </c:extLst>
          </c:dPt>
          <c:dPt>
            <c:idx val="8"/>
            <c:invertIfNegative val="0"/>
            <c:bubble3D val="0"/>
            <c:extLst>
              <c:ext xmlns:c16="http://schemas.microsoft.com/office/drawing/2014/chart" uri="{C3380CC4-5D6E-409C-BE32-E72D297353CC}">
                <c16:uniqueId val="{0000000A-DD86-4D13-B954-2656123F1AAF}"/>
              </c:ext>
            </c:extLst>
          </c:dPt>
          <c:dPt>
            <c:idx val="9"/>
            <c:invertIfNegative val="0"/>
            <c:bubble3D val="0"/>
            <c:extLst>
              <c:ext xmlns:c16="http://schemas.microsoft.com/office/drawing/2014/chart" uri="{C3380CC4-5D6E-409C-BE32-E72D297353CC}">
                <c16:uniqueId val="{0000000B-DD86-4D13-B954-2656123F1AAF}"/>
              </c:ext>
            </c:extLst>
          </c:dPt>
          <c:dPt>
            <c:idx val="10"/>
            <c:invertIfNegative val="0"/>
            <c:bubble3D val="0"/>
            <c:extLst>
              <c:ext xmlns:c16="http://schemas.microsoft.com/office/drawing/2014/chart" uri="{C3380CC4-5D6E-409C-BE32-E72D297353CC}">
                <c16:uniqueId val="{0000000C-DD86-4D13-B954-2656123F1AAF}"/>
              </c:ext>
            </c:extLst>
          </c:dPt>
          <c:dPt>
            <c:idx val="11"/>
            <c:invertIfNegative val="0"/>
            <c:bubble3D val="0"/>
            <c:extLst>
              <c:ext xmlns:c16="http://schemas.microsoft.com/office/drawing/2014/chart" uri="{C3380CC4-5D6E-409C-BE32-E72D297353CC}">
                <c16:uniqueId val="{0000000D-DD86-4D13-B954-2656123F1AAF}"/>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Suisse</c:v>
                </c:pt>
                <c:pt idx="1">
                  <c:v>Canada</c:v>
                </c:pt>
                <c:pt idx="2">
                  <c:v>France</c:v>
                </c:pt>
                <c:pt idx="3">
                  <c:v>Allemagne</c:v>
                </c:pt>
                <c:pt idx="4">
                  <c:v>États-Unis</c:v>
                </c:pt>
                <c:pt idx="5">
                  <c:v>Moy. du FCMW</c:v>
                </c:pt>
                <c:pt idx="6">
                  <c:v>Australie</c:v>
                </c:pt>
                <c:pt idx="7">
                  <c:v>Suède</c:v>
                </c:pt>
                <c:pt idx="8">
                  <c:v>Pays-Bas</c:v>
                </c:pt>
                <c:pt idx="9">
                  <c:v>Royaume-Uni</c:v>
                </c:pt>
                <c:pt idx="10">
                  <c:v>Norvège</c:v>
                </c:pt>
                <c:pt idx="11">
                  <c:v>Nouvelle-Zélande</c:v>
                </c:pt>
              </c:strCache>
            </c:strRef>
          </c:cat>
          <c:val>
            <c:numRef>
              <c:f>Sheet1!$B$2:$B$13</c:f>
              <c:numCache>
                <c:formatCode>0" "%</c:formatCode>
                <c:ptCount val="12"/>
                <c:pt idx="0">
                  <c:v>0.70693351800000004</c:v>
                </c:pt>
                <c:pt idx="1">
                  <c:v>0.86372758500000002</c:v>
                </c:pt>
                <c:pt idx="2">
                  <c:v>0.88353505099999996</c:v>
                </c:pt>
                <c:pt idx="3">
                  <c:v>0.89496725499999996</c:v>
                </c:pt>
                <c:pt idx="4">
                  <c:v>0.91657219899999998</c:v>
                </c:pt>
                <c:pt idx="5">
                  <c:v>0.92901214200000004</c:v>
                </c:pt>
                <c:pt idx="6">
                  <c:v>0.96972238399999999</c:v>
                </c:pt>
                <c:pt idx="7">
                  <c:v>0.99348111299999997</c:v>
                </c:pt>
                <c:pt idx="8">
                  <c:v>0.99406420200000001</c:v>
                </c:pt>
                <c:pt idx="9">
                  <c:v>0.99756347300000003</c:v>
                </c:pt>
                <c:pt idx="10">
                  <c:v>0.99856677999999999</c:v>
                </c:pt>
                <c:pt idx="11">
                  <c:v>1</c:v>
                </c:pt>
              </c:numCache>
            </c:numRef>
          </c:val>
          <c:extLst>
            <c:ext xmlns:c16="http://schemas.microsoft.com/office/drawing/2014/chart" uri="{C3380CC4-5D6E-409C-BE32-E72D297353CC}">
              <c16:uniqueId val="{0000000E-DD86-4D13-B954-2656123F1AAF}"/>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quot; &quot;%"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34647876664591E-2"/>
          <c:y val="0.10651305054565985"/>
          <c:w val="0.91484420674888611"/>
          <c:h val="0.66095355997270211"/>
        </c:manualLayout>
      </c:layout>
      <c:barChart>
        <c:barDir val="col"/>
        <c:grouping val="clustered"/>
        <c:varyColors val="0"/>
        <c:ser>
          <c:idx val="0"/>
          <c:order val="0"/>
          <c:tx>
            <c:strRef>
              <c:f>Sheet1!$B$1</c:f>
              <c:strCache>
                <c:ptCount val="1"/>
                <c:pt idx="0">
                  <c:v>2015</c:v>
                </c:pt>
              </c:strCache>
            </c:strRef>
          </c:tx>
          <c:spPr>
            <a:pattFill prst="zigZag">
              <a:fgClr>
                <a:schemeClr val="tx1"/>
              </a:fgClr>
              <a:bgClr>
                <a:schemeClr val="bg1"/>
              </a:bgClr>
            </a:pattFill>
            <a:ln>
              <a:solidFill>
                <a:schemeClr val="tx1"/>
              </a:solidFill>
            </a:ln>
            <a:effectLst/>
          </c:spPr>
          <c:invertIfNegative val="0"/>
          <c:dPt>
            <c:idx val="0"/>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1-E3C0-42FB-AE32-BC5368F02ABE}"/>
              </c:ext>
            </c:extLst>
          </c:dPt>
          <c:dPt>
            <c:idx val="1"/>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3-E3C0-42FB-AE32-BC5368F02ABE}"/>
              </c:ext>
            </c:extLst>
          </c:dPt>
          <c:dPt>
            <c:idx val="2"/>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5-E3C0-42FB-AE32-BC5368F02ABE}"/>
              </c:ext>
            </c:extLst>
          </c:dPt>
          <c:dPt>
            <c:idx val="3"/>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7-E3C0-42FB-AE32-BC5368F02ABE}"/>
              </c:ext>
            </c:extLst>
          </c:dPt>
          <c:dPt>
            <c:idx val="4"/>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9-E3C0-42FB-AE32-BC5368F02ABE}"/>
              </c:ext>
            </c:extLst>
          </c:dPt>
          <c:dPt>
            <c:idx val="5"/>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B-E3C0-42FB-AE32-BC5368F02ABE}"/>
              </c:ext>
            </c:extLst>
          </c:dPt>
          <c:dPt>
            <c:idx val="6"/>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D-E3C0-42FB-AE32-BC5368F02ABE}"/>
              </c:ext>
            </c:extLst>
          </c:dPt>
          <c:dPt>
            <c:idx val="7"/>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F-E3C0-42FB-AE32-BC5368F02ABE}"/>
              </c:ext>
            </c:extLst>
          </c:dPt>
          <c:dLbls>
            <c:numFmt formatCode="0\ %"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Canada</c:v>
                </c:pt>
                <c:pt idx="1">
                  <c:v>Moyenne du FCMW</c:v>
                </c:pt>
                <c:pt idx="2">
                  <c:v>Canada</c:v>
                </c:pt>
                <c:pt idx="3">
                  <c:v>Moyenne du FCMW</c:v>
                </c:pt>
                <c:pt idx="4">
                  <c:v>Canada</c:v>
                </c:pt>
                <c:pt idx="5">
                  <c:v>Moyenne du FCMW</c:v>
                </c:pt>
                <c:pt idx="6">
                  <c:v>Canada</c:v>
                </c:pt>
                <c:pt idx="7">
                  <c:v>Moyenne du FCMW</c:v>
                </c:pt>
              </c:strCache>
            </c:strRef>
          </c:cat>
          <c:val>
            <c:numRef>
              <c:f>Sheet1!$B$2:$B$9</c:f>
              <c:numCache>
                <c:formatCode>0%</c:formatCode>
                <c:ptCount val="8"/>
                <c:pt idx="0">
                  <c:v>0.18</c:v>
                </c:pt>
                <c:pt idx="1">
                  <c:v>0.45</c:v>
                </c:pt>
                <c:pt idx="2">
                  <c:v>0.27</c:v>
                </c:pt>
                <c:pt idx="3">
                  <c:v>0.33</c:v>
                </c:pt>
                <c:pt idx="4">
                  <c:v>0.28000000000000003</c:v>
                </c:pt>
                <c:pt idx="5">
                  <c:v>0.47</c:v>
                </c:pt>
                <c:pt idx="6">
                  <c:v>0.25</c:v>
                </c:pt>
                <c:pt idx="7">
                  <c:v>0.33</c:v>
                </c:pt>
              </c:numCache>
            </c:numRef>
          </c:val>
          <c:extLst>
            <c:ext xmlns:c16="http://schemas.microsoft.com/office/drawing/2014/chart" uri="{C3380CC4-5D6E-409C-BE32-E72D297353CC}">
              <c16:uniqueId val="{00000010-E3C0-42FB-AE32-BC5368F02ABE}"/>
            </c:ext>
          </c:extLst>
        </c:ser>
        <c:ser>
          <c:idx val="1"/>
          <c:order val="1"/>
          <c:tx>
            <c:strRef>
              <c:f>Sheet1!$C$1</c:f>
              <c:strCache>
                <c:ptCount val="1"/>
                <c:pt idx="0">
                  <c:v>2019</c:v>
                </c:pt>
              </c:strCache>
            </c:strRef>
          </c:tx>
          <c:spPr>
            <a:solidFill>
              <a:schemeClr val="tx1"/>
            </a:solidFill>
            <a:ln w="6350">
              <a:solidFill>
                <a:schemeClr val="tx1"/>
              </a:solidFill>
            </a:ln>
            <a:effectLst/>
          </c:spPr>
          <c:invertIfNegative val="0"/>
          <c:dPt>
            <c:idx val="0"/>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12-E3C0-42FB-AE32-BC5368F02ABE}"/>
              </c:ext>
            </c:extLst>
          </c:dPt>
          <c:dPt>
            <c:idx val="2"/>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14-E3C0-42FB-AE32-BC5368F02ABE}"/>
              </c:ext>
            </c:extLst>
          </c:dPt>
          <c:dPt>
            <c:idx val="4"/>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16-E3C0-42FB-AE32-BC5368F02ABE}"/>
              </c:ext>
            </c:extLst>
          </c:dPt>
          <c:dPt>
            <c:idx val="6"/>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18-E3C0-42FB-AE32-BC5368F02ABE}"/>
              </c:ext>
            </c:extLst>
          </c:dPt>
          <c:dLbls>
            <c:numFmt formatCode="0\ %"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Canada</c:v>
                </c:pt>
                <c:pt idx="1">
                  <c:v>Moyenne du FCMW</c:v>
                </c:pt>
                <c:pt idx="2">
                  <c:v>Canada</c:v>
                </c:pt>
                <c:pt idx="3">
                  <c:v>Moyenne du FCMW</c:v>
                </c:pt>
                <c:pt idx="4">
                  <c:v>Canada</c:v>
                </c:pt>
                <c:pt idx="5">
                  <c:v>Moyenne du FCMW</c:v>
                </c:pt>
                <c:pt idx="6">
                  <c:v>Canada</c:v>
                </c:pt>
                <c:pt idx="7">
                  <c:v>Moyenne du FCMW</c:v>
                </c:pt>
              </c:strCache>
            </c:strRef>
          </c:cat>
          <c:val>
            <c:numRef>
              <c:f>Sheet1!$C$2:$C$9</c:f>
              <c:numCache>
                <c:formatCode>0%</c:formatCode>
                <c:ptCount val="8"/>
                <c:pt idx="0">
                  <c:v>0.26</c:v>
                </c:pt>
                <c:pt idx="1">
                  <c:v>0.51</c:v>
                </c:pt>
                <c:pt idx="2">
                  <c:v>0.38</c:v>
                </c:pt>
                <c:pt idx="3">
                  <c:v>0.4</c:v>
                </c:pt>
                <c:pt idx="4">
                  <c:v>0.49</c:v>
                </c:pt>
                <c:pt idx="5">
                  <c:v>0.67</c:v>
                </c:pt>
                <c:pt idx="6">
                  <c:v>0.41</c:v>
                </c:pt>
                <c:pt idx="7">
                  <c:v>0.4</c:v>
                </c:pt>
              </c:numCache>
            </c:numRef>
          </c:val>
          <c:extLst>
            <c:ext xmlns:c16="http://schemas.microsoft.com/office/drawing/2014/chart" uri="{C3380CC4-5D6E-409C-BE32-E72D297353CC}">
              <c16:uniqueId val="{00000011-E3C0-42FB-AE32-BC5368F02ABE}"/>
            </c:ext>
          </c:extLst>
        </c:ser>
        <c:dLbls>
          <c:dLblPos val="outEnd"/>
          <c:showLegendKey val="0"/>
          <c:showVal val="1"/>
          <c:showCatName val="0"/>
          <c:showSerName val="0"/>
          <c:showPercent val="0"/>
          <c:showBubbleSize val="0"/>
        </c:dLbls>
        <c:gapWidth val="100"/>
        <c:axId val="581920312"/>
        <c:axId val="581925232"/>
      </c:barChart>
      <c:catAx>
        <c:axId val="581920312"/>
        <c:scaling>
          <c:orientation val="minMax"/>
        </c:scaling>
        <c:delete val="0"/>
        <c:axPos val="b"/>
        <c:majorGridlines>
          <c:spPr>
            <a:ln w="9525" cap="flat" cmpd="sng" algn="ctr">
              <a:solidFill>
                <a:schemeClr val="tx1"/>
              </a:solidFill>
              <a:round/>
            </a:ln>
            <a:effectLst/>
          </c:spPr>
        </c:majorGridlines>
        <c:numFmt formatCode="General" sourceLinked="1"/>
        <c:majorTickMark val="out"/>
        <c:minorTickMark val="out"/>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max val="1"/>
        </c:scaling>
        <c:delete val="0"/>
        <c:axPos val="l"/>
        <c:numFmt formatCode="0\ %"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8000">
              <a:solidFill>
                <a:schemeClr val="tx1"/>
              </a:solidFill>
              <a:latin typeface="Arial Narrow" panose="020B060602020203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34647876664591E-2"/>
          <c:y val="0.10651305054565985"/>
          <c:w val="0.91484420674888611"/>
          <c:h val="0.64685886817651295"/>
        </c:manualLayout>
      </c:layout>
      <c:barChart>
        <c:barDir val="col"/>
        <c:grouping val="clustered"/>
        <c:varyColors val="0"/>
        <c:ser>
          <c:idx val="0"/>
          <c:order val="0"/>
          <c:tx>
            <c:strRef>
              <c:f>Sheet1!$B$1</c:f>
              <c:strCache>
                <c:ptCount val="1"/>
                <c:pt idx="0">
                  <c:v>2015</c:v>
                </c:pt>
              </c:strCache>
            </c:strRef>
          </c:tx>
          <c:spPr>
            <a:pattFill prst="zigZag">
              <a:fgClr>
                <a:schemeClr val="tx1"/>
              </a:fgClr>
              <a:bgClr>
                <a:schemeClr val="bg1"/>
              </a:bgClr>
            </a:pattFill>
            <a:ln>
              <a:solidFill>
                <a:schemeClr val="tx1"/>
              </a:solidFill>
            </a:ln>
            <a:effectLst/>
          </c:spPr>
          <c:invertIfNegative val="0"/>
          <c:dPt>
            <c:idx val="0"/>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1-C743-49CC-A59A-8BDCCF934EDF}"/>
              </c:ext>
            </c:extLst>
          </c:dPt>
          <c:dPt>
            <c:idx val="1"/>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3-C743-49CC-A59A-8BDCCF934EDF}"/>
              </c:ext>
            </c:extLst>
          </c:dPt>
          <c:dPt>
            <c:idx val="2"/>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5-C743-49CC-A59A-8BDCCF934EDF}"/>
              </c:ext>
            </c:extLst>
          </c:dPt>
          <c:dPt>
            <c:idx val="3"/>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7-C743-49CC-A59A-8BDCCF934EDF}"/>
              </c:ext>
            </c:extLst>
          </c:dPt>
          <c:dPt>
            <c:idx val="4"/>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9-C743-49CC-A59A-8BDCCF934EDF}"/>
              </c:ext>
            </c:extLst>
          </c:dPt>
          <c:dPt>
            <c:idx val="5"/>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B-C743-49CC-A59A-8BDCCF934EDF}"/>
              </c:ext>
            </c:extLst>
          </c:dPt>
          <c:dLbls>
            <c:dLbl>
              <c:idx val="1"/>
              <c:layout/>
              <c:tx>
                <c:rich>
                  <a:bodyPr/>
                  <a:lstStyle/>
                  <a:p>
                    <a:r>
                      <a:rPr lang="en-US" sz="1200" b="0" i="0" u="none" strike="noStrike" kern="1200" baseline="0" dirty="0" err="1" smtClean="0">
                        <a:solidFill>
                          <a:srgbClr val="000000"/>
                        </a:solidFill>
                        <a:latin typeface="Arial Narrow" panose="020B0606020202030204" pitchFamily="34" charset="0"/>
                        <a:cs typeface="Arial" panose="020B0604020202020204" pitchFamily="34" charset="0"/>
                      </a:rPr>
                      <a:t>n.d.</a:t>
                    </a:r>
                    <a:r>
                      <a:rPr lang="en-US" sz="1200" b="0" i="0" u="none" strike="noStrike" kern="1200" baseline="30000" dirty="0" smtClean="0">
                        <a:solidFill>
                          <a:srgbClr val="000000"/>
                        </a:solidFill>
                        <a:latin typeface="Arial Narrow" panose="020B0606020202030204" pitchFamily="34" charset="0"/>
                        <a:cs typeface="Arial" panose="020B0604020202020204" pitchFamily="34" charset="0"/>
                      </a:rPr>
                      <a:t>‡</a:t>
                    </a:r>
                    <a:endParaRPr lang="en-US" sz="1200" b="0" i="0" u="none" strike="noStrike" kern="1200" baseline="30000" dirty="0">
                      <a:solidFill>
                        <a:srgbClr val="000000"/>
                      </a:solidFill>
                      <a:latin typeface="Arial Narrow" panose="020B0606020202030204" pitchFamily="34" charset="0"/>
                      <a:cs typeface="Arial" panose="020B0604020202020204" pitchFamily="34" charset="0"/>
                    </a:endParaRP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743-49CC-A59A-8BDCCF934EDF}"/>
                </c:ext>
              </c:extLst>
            </c:dLbl>
            <c:dLbl>
              <c:idx val="2"/>
              <c:layout/>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Narrow" panose="020B0606020202030204" pitchFamily="34" charset="0"/>
                        <a:ea typeface="+mn-ea"/>
                        <a:cs typeface="Arial" panose="020B0604020202020204" pitchFamily="34" charset="0"/>
                      </a:defRPr>
                    </a:pPr>
                    <a:r>
                      <a:rPr lang="en-US" sz="1200" b="0" i="0" u="none" strike="noStrike" kern="1200" baseline="0" dirty="0" err="1" smtClean="0">
                        <a:solidFill>
                          <a:srgbClr val="000000"/>
                        </a:solidFill>
                        <a:latin typeface="Arial Narrow" panose="020B0606020202030204" pitchFamily="34" charset="0"/>
                        <a:cs typeface="Arial" panose="020B0604020202020204" pitchFamily="34" charset="0"/>
                      </a:rPr>
                      <a:t>n.d.</a:t>
                    </a:r>
                    <a:r>
                      <a:rPr lang="en-US" sz="1200" b="0" i="0" u="none" strike="noStrike" kern="1200" baseline="30000" dirty="0" smtClean="0">
                        <a:solidFill>
                          <a:srgbClr val="000000"/>
                        </a:solidFill>
                        <a:latin typeface="Arial Narrow" panose="020B0606020202030204" pitchFamily="34" charset="0"/>
                        <a:cs typeface="Arial" panose="020B0604020202020204" pitchFamily="34" charset="0"/>
                      </a:rPr>
                      <a:t>§</a:t>
                    </a:r>
                  </a:p>
                </c:rich>
              </c:tx>
              <c:numFmt formatCode="0\ %" sourceLinked="0"/>
              <c:spPr>
                <a:noFill/>
                <a:ln>
                  <a:noFill/>
                </a:ln>
                <a:effectLst/>
              </c:spPr>
              <c:txPr>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743-49CC-A59A-8BDCCF934EDF}"/>
                </c:ext>
              </c:extLst>
            </c:dLbl>
            <c:dLbl>
              <c:idx val="3"/>
              <c:layout/>
              <c:tx>
                <c:rich>
                  <a:bodyPr/>
                  <a:lstStyle/>
                  <a:p>
                    <a:r>
                      <a:rPr lang="en-US" sz="1200" b="0" i="0" u="none" strike="noStrike" kern="1200" baseline="0" dirty="0" err="1" smtClean="0">
                        <a:solidFill>
                          <a:srgbClr val="000000"/>
                        </a:solidFill>
                        <a:latin typeface="Arial Narrow" panose="020B0606020202030204" pitchFamily="34" charset="0"/>
                        <a:cs typeface="Arial" panose="020B0604020202020204" pitchFamily="34" charset="0"/>
                      </a:rPr>
                      <a:t>n.d.</a:t>
                    </a:r>
                    <a:r>
                      <a:rPr lang="en-US" sz="1200" b="0" i="0" u="none" strike="noStrike" kern="1200" baseline="30000" dirty="0" smtClean="0">
                        <a:solidFill>
                          <a:srgbClr val="000000"/>
                        </a:solidFill>
                        <a:latin typeface="Arial Narrow" panose="020B0606020202030204" pitchFamily="34" charset="0"/>
                        <a:cs typeface="Arial" panose="020B0604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743-49CC-A59A-8BDCCF934EDF}"/>
                </c:ext>
              </c:extLst>
            </c:dLbl>
            <c:dLbl>
              <c:idx val="5"/>
              <c:layout/>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Narrow" panose="020B0606020202030204" pitchFamily="34" charset="0"/>
                        <a:ea typeface="+mn-ea"/>
                        <a:cs typeface="Arial" panose="020B0604020202020204" pitchFamily="34" charset="0"/>
                      </a:defRPr>
                    </a:pPr>
                    <a:r>
                      <a:rPr lang="en-US" sz="1200" b="0" i="0" u="none" strike="noStrike" kern="1200" baseline="0" dirty="0" err="1" smtClean="0">
                        <a:solidFill>
                          <a:srgbClr val="000000"/>
                        </a:solidFill>
                        <a:latin typeface="Arial Narrow" panose="020B0606020202030204" pitchFamily="34" charset="0"/>
                        <a:cs typeface="Arial" panose="020B0604020202020204" pitchFamily="34" charset="0"/>
                      </a:rPr>
                      <a:t>n.d.</a:t>
                    </a:r>
                    <a:r>
                      <a:rPr lang="en-US" sz="1200" b="0" i="0" u="none" strike="noStrike" kern="1200" baseline="30000" dirty="0" smtClean="0">
                        <a:solidFill>
                          <a:srgbClr val="000000"/>
                        </a:solidFill>
                        <a:latin typeface="Arial Narrow" panose="020B0606020202030204" pitchFamily="34" charset="0"/>
                        <a:cs typeface="Arial" panose="020B0604020202020204" pitchFamily="34" charset="0"/>
                      </a:rPr>
                      <a:t>‡</a:t>
                    </a:r>
                  </a:p>
                </c:rich>
              </c:tx>
              <c:numFmt formatCode="0\ %" sourceLinked="0"/>
              <c:spPr>
                <a:noFill/>
                <a:ln>
                  <a:noFill/>
                </a:ln>
                <a:effectLst/>
              </c:spPr>
              <c:txPr>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743-49CC-A59A-8BDCCF934EDF}"/>
                </c:ext>
              </c:extLst>
            </c:dLbl>
            <c:numFmt formatCode="0\ %"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Canada</c:v>
                </c:pt>
                <c:pt idx="1">
                  <c:v>Moyenne du FCMW</c:v>
                </c:pt>
                <c:pt idx="2">
                  <c:v>Canada</c:v>
                </c:pt>
                <c:pt idx="3">
                  <c:v>Moyenne du FCMW</c:v>
                </c:pt>
                <c:pt idx="4">
                  <c:v>Canada</c:v>
                </c:pt>
                <c:pt idx="5">
                  <c:v>Moyenne du FCMW</c:v>
                </c:pt>
              </c:strCache>
            </c:strRef>
          </c:cat>
          <c:val>
            <c:numRef>
              <c:f>Sheet1!$B$2:$B$7</c:f>
              <c:numCache>
                <c:formatCode>0%</c:formatCode>
                <c:ptCount val="6"/>
                <c:pt idx="0">
                  <c:v>0.18</c:v>
                </c:pt>
                <c:pt idx="1">
                  <c:v>0</c:v>
                </c:pt>
                <c:pt idx="2">
                  <c:v>0</c:v>
                </c:pt>
                <c:pt idx="3">
                  <c:v>0</c:v>
                </c:pt>
                <c:pt idx="4">
                  <c:v>0.08</c:v>
                </c:pt>
                <c:pt idx="5">
                  <c:v>0</c:v>
                </c:pt>
              </c:numCache>
            </c:numRef>
          </c:val>
          <c:extLst>
            <c:ext xmlns:c16="http://schemas.microsoft.com/office/drawing/2014/chart" uri="{C3380CC4-5D6E-409C-BE32-E72D297353CC}">
              <c16:uniqueId val="{00000010-C743-49CC-A59A-8BDCCF934EDF}"/>
            </c:ext>
          </c:extLst>
        </c:ser>
        <c:ser>
          <c:idx val="1"/>
          <c:order val="1"/>
          <c:tx>
            <c:strRef>
              <c:f>Sheet1!$C$1</c:f>
              <c:strCache>
                <c:ptCount val="1"/>
                <c:pt idx="0">
                  <c:v>2019</c:v>
                </c:pt>
              </c:strCache>
            </c:strRef>
          </c:tx>
          <c:spPr>
            <a:solidFill>
              <a:schemeClr val="tx1"/>
            </a:solidFill>
            <a:ln w="6350">
              <a:solidFill>
                <a:schemeClr val="tx1"/>
              </a:solidFill>
            </a:ln>
            <a:effectLst/>
          </c:spPr>
          <c:invertIfNegative val="0"/>
          <c:dPt>
            <c:idx val="0"/>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12-C743-49CC-A59A-8BDCCF934EDF}"/>
              </c:ext>
            </c:extLst>
          </c:dPt>
          <c:dPt>
            <c:idx val="2"/>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14-C743-49CC-A59A-8BDCCF934EDF}"/>
              </c:ext>
            </c:extLst>
          </c:dPt>
          <c:dPt>
            <c:idx val="4"/>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16-C743-49CC-A59A-8BDCCF934EDF}"/>
              </c:ext>
            </c:extLst>
          </c:dPt>
          <c:dLbls>
            <c:numFmt formatCode="0\ %"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Canada</c:v>
                </c:pt>
                <c:pt idx="1">
                  <c:v>Moyenne du FCMW</c:v>
                </c:pt>
                <c:pt idx="2">
                  <c:v>Canada</c:v>
                </c:pt>
                <c:pt idx="3">
                  <c:v>Moyenne du FCMW</c:v>
                </c:pt>
                <c:pt idx="4">
                  <c:v>Canada</c:v>
                </c:pt>
                <c:pt idx="5">
                  <c:v>Moyenne du FCMW</c:v>
                </c:pt>
              </c:strCache>
            </c:strRef>
          </c:cat>
          <c:val>
            <c:numRef>
              <c:f>Sheet1!$C$2:$C$7</c:f>
              <c:numCache>
                <c:formatCode>0%</c:formatCode>
                <c:ptCount val="6"/>
                <c:pt idx="0">
                  <c:v>0.34</c:v>
                </c:pt>
                <c:pt idx="1">
                  <c:v>0.37</c:v>
                </c:pt>
                <c:pt idx="2">
                  <c:v>0.05</c:v>
                </c:pt>
                <c:pt idx="3">
                  <c:v>0.26</c:v>
                </c:pt>
                <c:pt idx="4">
                  <c:v>0.1</c:v>
                </c:pt>
                <c:pt idx="5">
                  <c:v>0.52</c:v>
                </c:pt>
              </c:numCache>
            </c:numRef>
          </c:val>
          <c:extLst>
            <c:ext xmlns:c16="http://schemas.microsoft.com/office/drawing/2014/chart" uri="{C3380CC4-5D6E-409C-BE32-E72D297353CC}">
              <c16:uniqueId val="{00000019-C743-49CC-A59A-8BDCCF934EDF}"/>
            </c:ext>
          </c:extLst>
        </c:ser>
        <c:dLbls>
          <c:dLblPos val="outEnd"/>
          <c:showLegendKey val="0"/>
          <c:showVal val="1"/>
          <c:showCatName val="0"/>
          <c:showSerName val="0"/>
          <c:showPercent val="0"/>
          <c:showBubbleSize val="0"/>
        </c:dLbls>
        <c:gapWidth val="100"/>
        <c:axId val="581920312"/>
        <c:axId val="581925232"/>
      </c:barChart>
      <c:catAx>
        <c:axId val="581920312"/>
        <c:scaling>
          <c:orientation val="minMax"/>
        </c:scaling>
        <c:delete val="0"/>
        <c:axPos val="b"/>
        <c:majorGridlines>
          <c:spPr>
            <a:ln w="9525" cap="flat" cmpd="sng" algn="ctr">
              <a:solidFill>
                <a:schemeClr val="tx1"/>
              </a:solidFill>
              <a:round/>
            </a:ln>
            <a:effectLst/>
          </c:spPr>
        </c:majorGridlines>
        <c:numFmt formatCode="General" sourceLinked="1"/>
        <c:majorTickMark val="out"/>
        <c:minorTickMark val="out"/>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max val="1"/>
        </c:scaling>
        <c:delete val="0"/>
        <c:axPos val="l"/>
        <c:numFmt formatCode="0%"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autoZero"/>
        <c:crossBetween val="between"/>
        <c:majorUnit val="0.2"/>
      </c:valAx>
      <c:spPr>
        <a:noFill/>
        <a:ln>
          <a:noFill/>
        </a:ln>
        <a:effectLst/>
      </c:spPr>
    </c:plotArea>
    <c:legend>
      <c:legendPos val="b"/>
      <c:layout>
        <c:manualLayout>
          <c:xMode val="edge"/>
          <c:yMode val="edge"/>
          <c:x val="0.42263377470287178"/>
          <c:y val="0.88037139802061126"/>
          <c:w val="0.15473232445864171"/>
          <c:h val="0.11962860197938868"/>
        </c:manualLayout>
      </c:layout>
      <c:overlay val="0"/>
      <c:spPr>
        <a:noFill/>
        <a:ln>
          <a:noFill/>
        </a:ln>
        <a:effectLst/>
      </c:spPr>
      <c:txPr>
        <a:bodyPr rot="0" spcFirstLastPara="1" vertOverflow="ellipsis" vert="horz" wrap="square" anchor="ctr" anchorCtr="1"/>
        <a:lstStyle/>
        <a:p>
          <a:pPr>
            <a:defRPr sz="1800" b="0" i="0" u="none" strike="noStrike" kern="1200" baseline="8000">
              <a:solidFill>
                <a:schemeClr val="tx1"/>
              </a:solidFill>
              <a:latin typeface="Arial Narrow" panose="020B060602020203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34647876664591E-2"/>
          <c:y val="0.10651305054565985"/>
          <c:w val="0.91484420674888611"/>
          <c:h val="0.64685886817651295"/>
        </c:manualLayout>
      </c:layout>
      <c:barChart>
        <c:barDir val="col"/>
        <c:grouping val="clustered"/>
        <c:varyColors val="0"/>
        <c:ser>
          <c:idx val="0"/>
          <c:order val="0"/>
          <c:tx>
            <c:strRef>
              <c:f>Sheet1!$B$1</c:f>
              <c:strCache>
                <c:ptCount val="1"/>
                <c:pt idx="0">
                  <c:v>2015</c:v>
                </c:pt>
              </c:strCache>
            </c:strRef>
          </c:tx>
          <c:spPr>
            <a:pattFill prst="zigZag">
              <a:fgClr>
                <a:schemeClr val="tx1"/>
              </a:fgClr>
              <a:bgClr>
                <a:schemeClr val="bg1"/>
              </a:bgClr>
            </a:pattFill>
            <a:ln>
              <a:solidFill>
                <a:schemeClr val="tx1"/>
              </a:solidFill>
            </a:ln>
            <a:effectLst/>
          </c:spPr>
          <c:invertIfNegative val="0"/>
          <c:dPt>
            <c:idx val="0"/>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1-BCD8-4525-A2C8-B29FFD85FAA3}"/>
              </c:ext>
            </c:extLst>
          </c:dPt>
          <c:dPt>
            <c:idx val="1"/>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3-BCD8-4525-A2C8-B29FFD85FAA3}"/>
              </c:ext>
            </c:extLst>
          </c:dPt>
          <c:dPt>
            <c:idx val="2"/>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5-BCD8-4525-A2C8-B29FFD85FAA3}"/>
              </c:ext>
            </c:extLst>
          </c:dPt>
          <c:dPt>
            <c:idx val="3"/>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7-BCD8-4525-A2C8-B29FFD85FAA3}"/>
              </c:ext>
            </c:extLst>
          </c:dPt>
          <c:dPt>
            <c:idx val="4"/>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9-BCD8-4525-A2C8-B29FFD85FAA3}"/>
              </c:ext>
            </c:extLst>
          </c:dPt>
          <c:dPt>
            <c:idx val="5"/>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B-BCD8-4525-A2C8-B29FFD85FAA3}"/>
              </c:ext>
            </c:extLst>
          </c:dPt>
          <c:dLbls>
            <c:dLbl>
              <c:idx val="2"/>
              <c:numFmt formatCode="0\ %" sourceLinked="0"/>
              <c:spPr>
                <a:noFill/>
                <a:ln>
                  <a:noFill/>
                </a:ln>
                <a:effectLst/>
              </c:spPr>
              <c:txPr>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BCD8-4525-A2C8-B29FFD85FAA3}"/>
                </c:ext>
              </c:extLst>
            </c:dLbl>
            <c:dLbl>
              <c:idx val="4"/>
              <c:layout/>
              <c:tx>
                <c:rich>
                  <a:bodyPr/>
                  <a:lstStyle/>
                  <a:p>
                    <a:r>
                      <a:rPr lang="en-US" sz="1200" b="0" i="0" u="none" strike="noStrike" kern="1200" baseline="0" dirty="0" err="1" smtClean="0">
                        <a:solidFill>
                          <a:srgbClr val="000000"/>
                        </a:solidFill>
                        <a:latin typeface="Arial Narrow" panose="020B0606020202030204" pitchFamily="34" charset="0"/>
                        <a:cs typeface="Arial" panose="020B0604020202020204" pitchFamily="34" charset="0"/>
                      </a:rPr>
                      <a:t>n.d.</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CD8-4525-A2C8-B29FFD85FAA3}"/>
                </c:ext>
              </c:extLst>
            </c:dLbl>
            <c:dLbl>
              <c:idx val="5"/>
              <c:layout/>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Narrow" panose="020B0606020202030204" pitchFamily="34" charset="0"/>
                        <a:ea typeface="+mn-ea"/>
                        <a:cs typeface="Arial" panose="020B0604020202020204" pitchFamily="34" charset="0"/>
                      </a:defRPr>
                    </a:pPr>
                    <a:r>
                      <a:rPr lang="en-US" sz="1200" b="0" i="0" u="none" strike="noStrike" kern="1200" baseline="0" dirty="0" err="1" smtClean="0">
                        <a:solidFill>
                          <a:srgbClr val="000000"/>
                        </a:solidFill>
                        <a:latin typeface="Arial Narrow" panose="020B0606020202030204" pitchFamily="34" charset="0"/>
                        <a:cs typeface="Arial" panose="020B0604020202020204" pitchFamily="34" charset="0"/>
                      </a:rPr>
                      <a:t>n.d.</a:t>
                    </a:r>
                    <a:endParaRPr lang="en-US" sz="1200" b="0" i="0" u="none" strike="noStrike" kern="1200" baseline="0" dirty="0" smtClean="0">
                      <a:solidFill>
                        <a:prstClr val="black"/>
                      </a:solidFill>
                      <a:latin typeface="Arial Narrow" panose="020B0606020202030204" pitchFamily="34" charset="0"/>
                      <a:cs typeface="Arial" panose="020B0604020202020204" pitchFamily="34" charset="0"/>
                    </a:endParaRPr>
                  </a:p>
                </c:rich>
              </c:tx>
              <c:numFmt formatCode="0\ %" sourceLinked="0"/>
              <c:spPr>
                <a:noFill/>
                <a:ln>
                  <a:noFill/>
                </a:ln>
                <a:effectLst/>
              </c:spPr>
              <c:txPr>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CD8-4525-A2C8-B29FFD85FAA3}"/>
                </c:ext>
              </c:extLst>
            </c:dLbl>
            <c:numFmt formatCode="0\ %"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Canada</c:v>
                </c:pt>
                <c:pt idx="1">
                  <c:v>Moyenne du FCMW</c:v>
                </c:pt>
                <c:pt idx="2">
                  <c:v>Canada</c:v>
                </c:pt>
                <c:pt idx="3">
                  <c:v>Moyenne du FCMW</c:v>
                </c:pt>
                <c:pt idx="4">
                  <c:v>Canada</c:v>
                </c:pt>
                <c:pt idx="5">
                  <c:v>Moyenne du FCMW</c:v>
                </c:pt>
              </c:strCache>
            </c:strRef>
          </c:cat>
          <c:val>
            <c:numRef>
              <c:f>Sheet1!$B$2:$B$7</c:f>
              <c:numCache>
                <c:formatCode>0%</c:formatCode>
                <c:ptCount val="6"/>
                <c:pt idx="0">
                  <c:v>0.2</c:v>
                </c:pt>
                <c:pt idx="1">
                  <c:v>0.56000000000000005</c:v>
                </c:pt>
                <c:pt idx="2">
                  <c:v>0.28999999999999998</c:v>
                </c:pt>
                <c:pt idx="3">
                  <c:v>0.57999999999999996</c:v>
                </c:pt>
                <c:pt idx="4" formatCode="General">
                  <c:v>0</c:v>
                </c:pt>
                <c:pt idx="5" formatCode="General">
                  <c:v>0</c:v>
                </c:pt>
              </c:numCache>
            </c:numRef>
          </c:val>
          <c:extLst>
            <c:ext xmlns:c16="http://schemas.microsoft.com/office/drawing/2014/chart" uri="{C3380CC4-5D6E-409C-BE32-E72D297353CC}">
              <c16:uniqueId val="{0000000C-BCD8-4525-A2C8-B29FFD85FAA3}"/>
            </c:ext>
          </c:extLst>
        </c:ser>
        <c:ser>
          <c:idx val="1"/>
          <c:order val="1"/>
          <c:tx>
            <c:strRef>
              <c:f>Sheet1!$C$1</c:f>
              <c:strCache>
                <c:ptCount val="1"/>
                <c:pt idx="0">
                  <c:v>2019</c:v>
                </c:pt>
              </c:strCache>
            </c:strRef>
          </c:tx>
          <c:spPr>
            <a:solidFill>
              <a:schemeClr val="tx1"/>
            </a:solidFill>
            <a:ln w="6350">
              <a:solidFill>
                <a:schemeClr val="tx1"/>
              </a:solidFill>
            </a:ln>
            <a:effectLst/>
          </c:spPr>
          <c:invertIfNegative val="0"/>
          <c:dPt>
            <c:idx val="0"/>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E-BCD8-4525-A2C8-B29FFD85FAA3}"/>
              </c:ext>
            </c:extLst>
          </c:dPt>
          <c:dPt>
            <c:idx val="2"/>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10-BCD8-4525-A2C8-B29FFD85FAA3}"/>
              </c:ext>
            </c:extLst>
          </c:dPt>
          <c:dPt>
            <c:idx val="4"/>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12-BCD8-4525-A2C8-B29FFD85FAA3}"/>
              </c:ext>
            </c:extLst>
          </c:dPt>
          <c:dLbls>
            <c:numFmt formatCode="0\ %"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Canada</c:v>
                </c:pt>
                <c:pt idx="1">
                  <c:v>Moyenne du FCMW</c:v>
                </c:pt>
                <c:pt idx="2">
                  <c:v>Canada</c:v>
                </c:pt>
                <c:pt idx="3">
                  <c:v>Moyenne du FCMW</c:v>
                </c:pt>
                <c:pt idx="4">
                  <c:v>Canada</c:v>
                </c:pt>
                <c:pt idx="5">
                  <c:v>Moyenne du FCMW</c:v>
                </c:pt>
              </c:strCache>
            </c:strRef>
          </c:cat>
          <c:val>
            <c:numRef>
              <c:f>Sheet1!$C$2:$C$7</c:f>
              <c:numCache>
                <c:formatCode>0%</c:formatCode>
                <c:ptCount val="6"/>
                <c:pt idx="0">
                  <c:v>0.25</c:v>
                </c:pt>
                <c:pt idx="1">
                  <c:v>0.63</c:v>
                </c:pt>
                <c:pt idx="2">
                  <c:v>0.36</c:v>
                </c:pt>
                <c:pt idx="3">
                  <c:v>0.65</c:v>
                </c:pt>
                <c:pt idx="4">
                  <c:v>0.33</c:v>
                </c:pt>
                <c:pt idx="5">
                  <c:v>0.62</c:v>
                </c:pt>
              </c:numCache>
            </c:numRef>
          </c:val>
          <c:extLst>
            <c:ext xmlns:c16="http://schemas.microsoft.com/office/drawing/2014/chart" uri="{C3380CC4-5D6E-409C-BE32-E72D297353CC}">
              <c16:uniqueId val="{00000013-BCD8-4525-A2C8-B29FFD85FAA3}"/>
            </c:ext>
          </c:extLst>
        </c:ser>
        <c:dLbls>
          <c:dLblPos val="outEnd"/>
          <c:showLegendKey val="0"/>
          <c:showVal val="1"/>
          <c:showCatName val="0"/>
          <c:showSerName val="0"/>
          <c:showPercent val="0"/>
          <c:showBubbleSize val="0"/>
        </c:dLbls>
        <c:gapWidth val="100"/>
        <c:axId val="581920312"/>
        <c:axId val="581925232"/>
      </c:barChart>
      <c:catAx>
        <c:axId val="581920312"/>
        <c:scaling>
          <c:orientation val="minMax"/>
        </c:scaling>
        <c:delete val="0"/>
        <c:axPos val="b"/>
        <c:majorGridlines>
          <c:spPr>
            <a:ln w="9525" cap="flat" cmpd="sng" algn="ctr">
              <a:solidFill>
                <a:schemeClr val="tx1"/>
              </a:solidFill>
              <a:round/>
            </a:ln>
            <a:effectLst/>
          </c:spPr>
        </c:majorGridlines>
        <c:numFmt formatCode="General" sourceLinked="1"/>
        <c:majorTickMark val="out"/>
        <c:minorTickMark val="out"/>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max val="1"/>
        </c:scaling>
        <c:delete val="0"/>
        <c:axPos val="l"/>
        <c:numFmt formatCode="0\ %"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autoZero"/>
        <c:crossBetween val="between"/>
        <c:majorUnit val="0.1"/>
      </c:valAx>
      <c:spPr>
        <a:noFill/>
        <a:ln>
          <a:noFill/>
        </a:ln>
        <a:effectLst/>
      </c:spPr>
    </c:plotArea>
    <c:legend>
      <c:legendPos val="b"/>
      <c:layout>
        <c:manualLayout>
          <c:xMode val="edge"/>
          <c:yMode val="edge"/>
          <c:x val="0.42263377470287178"/>
          <c:y val="0.88037139802061126"/>
          <c:w val="0.15473232445864171"/>
          <c:h val="0.11962860197938868"/>
        </c:manualLayout>
      </c:layout>
      <c:overlay val="0"/>
      <c:spPr>
        <a:noFill/>
        <a:ln>
          <a:noFill/>
        </a:ln>
        <a:effectLst/>
      </c:spPr>
      <c:txPr>
        <a:bodyPr rot="0" spcFirstLastPara="1" vertOverflow="ellipsis" vert="horz" wrap="square" anchor="ctr" anchorCtr="1"/>
        <a:lstStyle/>
        <a:p>
          <a:pPr>
            <a:defRPr sz="1800" b="0" i="0" u="none" strike="noStrike" kern="1200" baseline="8000">
              <a:solidFill>
                <a:schemeClr val="tx1"/>
              </a:solidFill>
              <a:latin typeface="Arial Narrow" panose="020B060602020203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77807069270525E-2"/>
          <c:y val="0.18396887304287124"/>
          <c:w val="0.91459622413037378"/>
          <c:h val="0.65083028378948382"/>
        </c:manualLayout>
      </c:layout>
      <c:barChart>
        <c:barDir val="col"/>
        <c:grouping val="clustered"/>
        <c:varyColors val="0"/>
        <c:ser>
          <c:idx val="0"/>
          <c:order val="0"/>
          <c:tx>
            <c:strRef>
              <c:f>Sheet1!$B$1</c:f>
              <c:strCache>
                <c:ptCount val="1"/>
                <c:pt idx="0">
                  <c:v>%</c:v>
                </c:pt>
              </c:strCache>
            </c:strRef>
          </c:tx>
          <c:spPr>
            <a:solidFill>
              <a:schemeClr val="accent1"/>
            </a:solidFill>
            <a:ln w="6350">
              <a:solidFill>
                <a:schemeClr val="tx1"/>
              </a:solidFill>
            </a:ln>
            <a:effectLst/>
          </c:spPr>
          <c:invertIfNegative val="0"/>
          <c:dPt>
            <c:idx val="0"/>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1-70B4-4644-9D25-3DF4A701BE86}"/>
              </c:ext>
            </c:extLst>
          </c:dPt>
          <c:dPt>
            <c:idx val="1"/>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3-70B4-4644-9D25-3DF4A701BE86}"/>
              </c:ext>
            </c:extLst>
          </c:dPt>
          <c:dPt>
            <c:idx val="2"/>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5-70B4-4644-9D25-3DF4A701BE86}"/>
              </c:ext>
            </c:extLst>
          </c:dPt>
          <c:dPt>
            <c:idx val="3"/>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70B4-4644-9D25-3DF4A701BE86}"/>
              </c:ext>
            </c:extLst>
          </c:dPt>
          <c:dPt>
            <c:idx val="4"/>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9-70B4-4644-9D25-3DF4A701BE86}"/>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B-70B4-4644-9D25-3DF4A701BE86}"/>
              </c:ext>
            </c:extLst>
          </c:dPt>
          <c:dPt>
            <c:idx val="6"/>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D-70B4-4644-9D25-3DF4A701BE86}"/>
              </c:ext>
            </c:extLst>
          </c:dPt>
          <c:dPt>
            <c:idx val="7"/>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F-70B4-4644-9D25-3DF4A701BE86}"/>
              </c:ext>
            </c:extLst>
          </c:dPt>
          <c:dPt>
            <c:idx val="8"/>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E-70B4-4644-9D25-3DF4A701BE86}"/>
              </c:ext>
            </c:extLst>
          </c:dPt>
          <c:dPt>
            <c:idx val="9"/>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10-70B4-4644-9D25-3DF4A701BE86}"/>
              </c:ext>
            </c:extLst>
          </c:dPt>
          <c:dLbls>
            <c:numFmt formatCode="0\ %"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Canada</c:v>
                </c:pt>
                <c:pt idx="1">
                  <c:v>Moyenne du FCMW</c:v>
                </c:pt>
                <c:pt idx="2">
                  <c:v>Canada</c:v>
                </c:pt>
                <c:pt idx="3">
                  <c:v>Moyenne du FCMW</c:v>
                </c:pt>
                <c:pt idx="4">
                  <c:v>Canada</c:v>
                </c:pt>
                <c:pt idx="5">
                  <c:v>Moyenne du FCMW</c:v>
                </c:pt>
                <c:pt idx="6">
                  <c:v>Canada</c:v>
                </c:pt>
                <c:pt idx="7">
                  <c:v>Moyenne du FCMW</c:v>
                </c:pt>
                <c:pt idx="8">
                  <c:v>Canada</c:v>
                </c:pt>
                <c:pt idx="9">
                  <c:v>Moyenne du FCMW</c:v>
                </c:pt>
              </c:strCache>
            </c:strRef>
          </c:cat>
          <c:val>
            <c:numRef>
              <c:f>Sheet1!$B$2:$B$11</c:f>
              <c:numCache>
                <c:formatCode>0%</c:formatCode>
                <c:ptCount val="10"/>
                <c:pt idx="0">
                  <c:v>0.34</c:v>
                </c:pt>
                <c:pt idx="1">
                  <c:v>0.6</c:v>
                </c:pt>
                <c:pt idx="2">
                  <c:v>0.25</c:v>
                </c:pt>
                <c:pt idx="3">
                  <c:v>0.32</c:v>
                </c:pt>
                <c:pt idx="4">
                  <c:v>0.26</c:v>
                </c:pt>
                <c:pt idx="5">
                  <c:v>0.57999999999999996</c:v>
                </c:pt>
                <c:pt idx="6">
                  <c:v>0.17</c:v>
                </c:pt>
                <c:pt idx="7">
                  <c:v>0.38</c:v>
                </c:pt>
                <c:pt idx="8">
                  <c:v>0.08</c:v>
                </c:pt>
                <c:pt idx="9">
                  <c:v>0.22</c:v>
                </c:pt>
              </c:numCache>
            </c:numRef>
          </c:val>
          <c:extLst>
            <c:ext xmlns:c16="http://schemas.microsoft.com/office/drawing/2014/chart" uri="{C3380CC4-5D6E-409C-BE32-E72D297353CC}">
              <c16:uniqueId val="{0000000C-70B4-4644-9D25-3DF4A701BE86}"/>
            </c:ext>
          </c:extLst>
        </c:ser>
        <c:dLbls>
          <c:showLegendKey val="0"/>
          <c:showVal val="0"/>
          <c:showCatName val="0"/>
          <c:showSerName val="0"/>
          <c:showPercent val="0"/>
          <c:showBubbleSize val="0"/>
        </c:dLbls>
        <c:gapWidth val="100"/>
        <c:axId val="581920312"/>
        <c:axId val="581925232"/>
      </c:barChart>
      <c:catAx>
        <c:axId val="581920312"/>
        <c:scaling>
          <c:orientation val="minMax"/>
        </c:scaling>
        <c:delete val="0"/>
        <c:axPos val="b"/>
        <c:majorGridlines>
          <c:spPr>
            <a:ln w="6350" cap="flat" cmpd="sng" algn="ctr">
              <a:solidFill>
                <a:schemeClr val="tx1"/>
              </a:solidFill>
              <a:round/>
            </a:ln>
            <a:effectLst/>
          </c:spPr>
        </c:majorGridlines>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max val="1"/>
        </c:scaling>
        <c:delete val="0"/>
        <c:axPos val="l"/>
        <c:numFmt formatCode="0\ %"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35602447367152"/>
          <c:y val="1.9979177907370856E-2"/>
          <c:w val="0.71693573252396781"/>
          <c:h val="0.88136201762188915"/>
        </c:manualLayout>
      </c:layout>
      <c:barChart>
        <c:barDir val="bar"/>
        <c:grouping val="percentStacked"/>
        <c:varyColors val="0"/>
        <c:ser>
          <c:idx val="0"/>
          <c:order val="0"/>
          <c:tx>
            <c:strRef>
              <c:f>Sheet1!$B$1</c:f>
              <c:strCache>
                <c:ptCount val="1"/>
                <c:pt idx="0">
                  <c:v>Amélioration</c:v>
                </c:pt>
              </c:strCache>
            </c:strRef>
          </c:tx>
          <c:spPr>
            <a:solidFill>
              <a:srgbClr val="82BAB5"/>
            </a:solidFill>
            <a:ln w="6350">
              <a:solidFill>
                <a:schemeClr val="tx1"/>
              </a:solidFill>
            </a:ln>
          </c:spPr>
          <c:invertIfNegative val="0"/>
          <c:dPt>
            <c:idx val="1"/>
            <c:invertIfNegative val="0"/>
            <c:bubble3D val="0"/>
            <c:extLst>
              <c:ext xmlns:c16="http://schemas.microsoft.com/office/drawing/2014/chart" uri="{C3380CC4-5D6E-409C-BE32-E72D297353CC}">
                <c16:uniqueId val="{00000000-2D09-48FE-9494-5461B3FDA752}"/>
              </c:ext>
            </c:extLst>
          </c:dPt>
          <c:dPt>
            <c:idx val="5"/>
            <c:invertIfNegative val="0"/>
            <c:bubble3D val="0"/>
            <c:spPr>
              <a:solidFill>
                <a:srgbClr val="82BAB5"/>
              </a:solidFill>
              <a:ln w="25400">
                <a:solidFill>
                  <a:schemeClr val="tx1"/>
                </a:solidFill>
              </a:ln>
            </c:spPr>
            <c:extLst>
              <c:ext xmlns:c16="http://schemas.microsoft.com/office/drawing/2014/chart" uri="{C3380CC4-5D6E-409C-BE32-E72D297353CC}">
                <c16:uniqueId val="{00000002-2D09-48FE-9494-5461B3FDA752}"/>
              </c:ext>
            </c:extLst>
          </c:dPt>
          <c:dPt>
            <c:idx val="6"/>
            <c:invertIfNegative val="0"/>
            <c:bubble3D val="0"/>
            <c:extLst>
              <c:ext xmlns:c16="http://schemas.microsoft.com/office/drawing/2014/chart" uri="{C3380CC4-5D6E-409C-BE32-E72D297353CC}">
                <c16:uniqueId val="{00000004-2D09-48FE-9494-5461B3FDA752}"/>
              </c:ext>
            </c:extLst>
          </c:dPt>
          <c:dPt>
            <c:idx val="7"/>
            <c:invertIfNegative val="0"/>
            <c:bubble3D val="0"/>
            <c:spPr>
              <a:solidFill>
                <a:srgbClr val="82BAB5"/>
              </a:solidFill>
              <a:ln w="25400">
                <a:solidFill>
                  <a:schemeClr val="tx1"/>
                </a:solidFill>
              </a:ln>
            </c:spPr>
            <c:extLst>
              <c:ext xmlns:c16="http://schemas.microsoft.com/office/drawing/2014/chart" uri="{C3380CC4-5D6E-409C-BE32-E72D297353CC}">
                <c16:uniqueId val="{0000000F-0DB4-4DF9-8A48-56E1089B5B84}"/>
              </c:ext>
            </c:extLst>
          </c:dPt>
          <c:dLbls>
            <c:numFmt formatCode="0\ %"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Suisse</c:v>
                </c:pt>
                <c:pt idx="2">
                  <c:v>Allemagne</c:v>
                </c:pt>
                <c:pt idx="3">
                  <c:v>Pays-Bas</c:v>
                </c:pt>
                <c:pt idx="4">
                  <c:v>Royaume-Uni</c:v>
                </c:pt>
                <c:pt idx="5">
                  <c:v>Moy. du FCMW</c:v>
                </c:pt>
                <c:pt idx="6">
                  <c:v>Nouvelle-Zélande</c:v>
                </c:pt>
                <c:pt idx="7">
                  <c:v>Canada</c:v>
                </c:pt>
                <c:pt idx="8">
                  <c:v>Australie</c:v>
                </c:pt>
                <c:pt idx="9">
                  <c:v>États-Unis</c:v>
                </c:pt>
                <c:pt idx="10">
                  <c:v>Suède</c:v>
                </c:pt>
                <c:pt idx="11">
                  <c:v>Norvège</c:v>
                </c:pt>
              </c:strCache>
            </c:strRef>
          </c:cat>
          <c:val>
            <c:numRef>
              <c:f>Sheet1!$B$2:$B$13</c:f>
              <c:numCache>
                <c:formatCode>0%</c:formatCode>
                <c:ptCount val="12"/>
                <c:pt idx="0">
                  <c:v>7.0000000000000007E-2</c:v>
                </c:pt>
                <c:pt idx="1">
                  <c:v>0.13</c:v>
                </c:pt>
                <c:pt idx="2">
                  <c:v>0.14000000000000001</c:v>
                </c:pt>
                <c:pt idx="3">
                  <c:v>0.17</c:v>
                </c:pt>
                <c:pt idx="4">
                  <c:v>0.18</c:v>
                </c:pt>
                <c:pt idx="5">
                  <c:v>0.19</c:v>
                </c:pt>
                <c:pt idx="6">
                  <c:v>0.22</c:v>
                </c:pt>
                <c:pt idx="7">
                  <c:v>0.22</c:v>
                </c:pt>
                <c:pt idx="8">
                  <c:v>0.23</c:v>
                </c:pt>
                <c:pt idx="9">
                  <c:v>0.24</c:v>
                </c:pt>
                <c:pt idx="10">
                  <c:v>0.24</c:v>
                </c:pt>
                <c:pt idx="11">
                  <c:v>0.27</c:v>
                </c:pt>
              </c:numCache>
            </c:numRef>
          </c:val>
          <c:extLst>
            <c:ext xmlns:c16="http://schemas.microsoft.com/office/drawing/2014/chart" uri="{C3380CC4-5D6E-409C-BE32-E72D297353CC}">
              <c16:uniqueId val="{00000005-2D09-48FE-9494-5461B3FDA752}"/>
            </c:ext>
          </c:extLst>
        </c:ser>
        <c:ser>
          <c:idx val="1"/>
          <c:order val="1"/>
          <c:tx>
            <c:strRef>
              <c:f>Sheet1!$C$1</c:f>
              <c:strCache>
                <c:ptCount val="1"/>
                <c:pt idx="0">
                  <c:v>Pas de changement</c:v>
                </c:pt>
              </c:strCache>
            </c:strRef>
          </c:tx>
          <c:spPr>
            <a:pattFill prst="pct90">
              <a:fgClr>
                <a:srgbClr val="365254"/>
              </a:fgClr>
              <a:bgClr>
                <a:schemeClr val="bg1"/>
              </a:bgClr>
            </a:pattFill>
            <a:ln w="6350">
              <a:solidFill>
                <a:schemeClr val="tx1"/>
              </a:solidFill>
            </a:ln>
          </c:spPr>
          <c:invertIfNegative val="0"/>
          <c:dPt>
            <c:idx val="1"/>
            <c:invertIfNegative val="0"/>
            <c:bubble3D val="0"/>
            <c:extLst>
              <c:ext xmlns:c16="http://schemas.microsoft.com/office/drawing/2014/chart" uri="{C3380CC4-5D6E-409C-BE32-E72D297353CC}">
                <c16:uniqueId val="{00000006-2D09-48FE-9494-5461B3FDA752}"/>
              </c:ext>
            </c:extLst>
          </c:dPt>
          <c:dPt>
            <c:idx val="5"/>
            <c:invertIfNegative val="0"/>
            <c:bubble3D val="0"/>
            <c:spPr>
              <a:pattFill prst="pct90">
                <a:fgClr>
                  <a:srgbClr val="365254"/>
                </a:fgClr>
                <a:bgClr>
                  <a:schemeClr val="bg1"/>
                </a:bgClr>
              </a:pattFill>
              <a:ln w="25400">
                <a:solidFill>
                  <a:schemeClr val="tx1"/>
                </a:solidFill>
              </a:ln>
            </c:spPr>
            <c:extLst>
              <c:ext xmlns:c16="http://schemas.microsoft.com/office/drawing/2014/chart" uri="{C3380CC4-5D6E-409C-BE32-E72D297353CC}">
                <c16:uniqueId val="{00000008-2D09-48FE-9494-5461B3FDA752}"/>
              </c:ext>
            </c:extLst>
          </c:dPt>
          <c:dPt>
            <c:idx val="6"/>
            <c:invertIfNegative val="0"/>
            <c:bubble3D val="0"/>
            <c:extLst>
              <c:ext xmlns:c16="http://schemas.microsoft.com/office/drawing/2014/chart" uri="{C3380CC4-5D6E-409C-BE32-E72D297353CC}">
                <c16:uniqueId val="{0000000A-2D09-48FE-9494-5461B3FDA752}"/>
              </c:ext>
            </c:extLst>
          </c:dPt>
          <c:dPt>
            <c:idx val="7"/>
            <c:invertIfNegative val="0"/>
            <c:bubble3D val="0"/>
            <c:spPr>
              <a:pattFill prst="pct90">
                <a:fgClr>
                  <a:srgbClr val="365254"/>
                </a:fgClr>
                <a:bgClr>
                  <a:schemeClr val="bg1"/>
                </a:bgClr>
              </a:pattFill>
              <a:ln w="25400">
                <a:solidFill>
                  <a:schemeClr val="tx1"/>
                </a:solidFill>
              </a:ln>
            </c:spPr>
            <c:extLst>
              <c:ext xmlns:c16="http://schemas.microsoft.com/office/drawing/2014/chart" uri="{C3380CC4-5D6E-409C-BE32-E72D297353CC}">
                <c16:uniqueId val="{0000000F-2D09-48FE-9494-5461B3FDA752}"/>
              </c:ext>
            </c:extLst>
          </c:dPt>
          <c:dLbls>
            <c:dLbl>
              <c:idx val="0"/>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4CB2-414D-9BAB-BB0CFFC0C996}"/>
                </c:ext>
              </c:extLst>
            </c:dLbl>
            <c:dLbl>
              <c:idx val="1"/>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D09-48FE-9494-5461B3FDA752}"/>
                </c:ext>
              </c:extLst>
            </c:dLbl>
            <c:dLbl>
              <c:idx val="2"/>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4CB2-414D-9BAB-BB0CFFC0C996}"/>
                </c:ext>
              </c:extLst>
            </c:dLbl>
            <c:dLbl>
              <c:idx val="3"/>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4CB2-414D-9BAB-BB0CFFC0C996}"/>
                </c:ext>
              </c:extLst>
            </c:dLbl>
            <c:dLbl>
              <c:idx val="4"/>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4CB2-414D-9BAB-BB0CFFC0C996}"/>
                </c:ext>
              </c:extLst>
            </c:dLbl>
            <c:dLbl>
              <c:idx val="5"/>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D09-48FE-9494-5461B3FDA752}"/>
                </c:ext>
              </c:extLst>
            </c:dLbl>
            <c:dLbl>
              <c:idx val="6"/>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D09-48FE-9494-5461B3FDA752}"/>
                </c:ext>
              </c:extLst>
            </c:dLbl>
            <c:dLbl>
              <c:idx val="7"/>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2D09-48FE-9494-5461B3FDA752}"/>
                </c:ext>
              </c:extLst>
            </c:dLbl>
            <c:dLbl>
              <c:idx val="8"/>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4CB2-414D-9BAB-BB0CFFC0C996}"/>
                </c:ext>
              </c:extLst>
            </c:dLbl>
            <c:dLbl>
              <c:idx val="9"/>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4CB2-414D-9BAB-BB0CFFC0C996}"/>
                </c:ext>
              </c:extLst>
            </c:dLbl>
            <c:dLbl>
              <c:idx val="10"/>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4CB2-414D-9BAB-BB0CFFC0C996}"/>
                </c:ext>
              </c:extLst>
            </c:dLbl>
            <c:dLbl>
              <c:idx val="11"/>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4CB2-414D-9BAB-BB0CFFC0C996}"/>
                </c:ext>
              </c:extLst>
            </c:dLbl>
            <c:numFmt formatCode="0\ %" sourceLinked="0"/>
            <c:spPr>
              <a:solidFill>
                <a:srgbClr val="365254"/>
              </a:solid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Suisse</c:v>
                </c:pt>
                <c:pt idx="2">
                  <c:v>Allemagne</c:v>
                </c:pt>
                <c:pt idx="3">
                  <c:v>Pays-Bas</c:v>
                </c:pt>
                <c:pt idx="4">
                  <c:v>Royaume-Uni</c:v>
                </c:pt>
                <c:pt idx="5">
                  <c:v>Moy. du FCMW</c:v>
                </c:pt>
                <c:pt idx="6">
                  <c:v>Nouvelle-Zélande</c:v>
                </c:pt>
                <c:pt idx="7">
                  <c:v>Canada</c:v>
                </c:pt>
                <c:pt idx="8">
                  <c:v>Australie</c:v>
                </c:pt>
                <c:pt idx="9">
                  <c:v>États-Unis</c:v>
                </c:pt>
                <c:pt idx="10">
                  <c:v>Suède</c:v>
                </c:pt>
                <c:pt idx="11">
                  <c:v>Norvège</c:v>
                </c:pt>
              </c:strCache>
            </c:strRef>
          </c:cat>
          <c:val>
            <c:numRef>
              <c:f>Sheet1!$C$2:$C$13</c:f>
              <c:numCache>
                <c:formatCode>0%</c:formatCode>
                <c:ptCount val="12"/>
                <c:pt idx="0">
                  <c:v>0.28999999999999998</c:v>
                </c:pt>
                <c:pt idx="1">
                  <c:v>0.66</c:v>
                </c:pt>
                <c:pt idx="2">
                  <c:v>0.52</c:v>
                </c:pt>
                <c:pt idx="3">
                  <c:v>0.52</c:v>
                </c:pt>
                <c:pt idx="4">
                  <c:v>0.36</c:v>
                </c:pt>
                <c:pt idx="5">
                  <c:v>0.5</c:v>
                </c:pt>
                <c:pt idx="6">
                  <c:v>0.54</c:v>
                </c:pt>
                <c:pt idx="7">
                  <c:v>0.53</c:v>
                </c:pt>
                <c:pt idx="8">
                  <c:v>0.59</c:v>
                </c:pt>
                <c:pt idx="9">
                  <c:v>0.48</c:v>
                </c:pt>
                <c:pt idx="10">
                  <c:v>0.4</c:v>
                </c:pt>
                <c:pt idx="11">
                  <c:v>0.61</c:v>
                </c:pt>
              </c:numCache>
            </c:numRef>
          </c:val>
          <c:extLst>
            <c:ext xmlns:c16="http://schemas.microsoft.com/office/drawing/2014/chart" uri="{C3380CC4-5D6E-409C-BE32-E72D297353CC}">
              <c16:uniqueId val="{00000014-2D09-48FE-9494-5461B3FDA752}"/>
            </c:ext>
          </c:extLst>
        </c:ser>
        <c:ser>
          <c:idx val="2"/>
          <c:order val="2"/>
          <c:tx>
            <c:strRef>
              <c:f>Sheet1!$D$1</c:f>
              <c:strCache>
                <c:ptCount val="1"/>
                <c:pt idx="0">
                  <c:v>Détérioration</c:v>
                </c:pt>
              </c:strCache>
            </c:strRef>
          </c:tx>
          <c:spPr>
            <a:solidFill>
              <a:srgbClr val="852062"/>
            </a:solidFill>
            <a:ln w="6350">
              <a:solidFill>
                <a:schemeClr val="tx1"/>
              </a:solidFill>
            </a:ln>
          </c:spPr>
          <c:invertIfNegative val="0"/>
          <c:dPt>
            <c:idx val="1"/>
            <c:invertIfNegative val="0"/>
            <c:bubble3D val="0"/>
            <c:extLst>
              <c:ext xmlns:c16="http://schemas.microsoft.com/office/drawing/2014/chart" uri="{C3380CC4-5D6E-409C-BE32-E72D297353CC}">
                <c16:uniqueId val="{00000015-2D09-48FE-9494-5461B3FDA752}"/>
              </c:ext>
            </c:extLst>
          </c:dPt>
          <c:dPt>
            <c:idx val="5"/>
            <c:invertIfNegative val="0"/>
            <c:bubble3D val="0"/>
            <c:spPr>
              <a:solidFill>
                <a:srgbClr val="852062"/>
              </a:solidFill>
              <a:ln w="25400">
                <a:solidFill>
                  <a:schemeClr val="tx1"/>
                </a:solidFill>
              </a:ln>
            </c:spPr>
            <c:extLst>
              <c:ext xmlns:c16="http://schemas.microsoft.com/office/drawing/2014/chart" uri="{C3380CC4-5D6E-409C-BE32-E72D297353CC}">
                <c16:uniqueId val="{00000017-2D09-48FE-9494-5461B3FDA752}"/>
              </c:ext>
            </c:extLst>
          </c:dPt>
          <c:dPt>
            <c:idx val="6"/>
            <c:invertIfNegative val="0"/>
            <c:bubble3D val="0"/>
            <c:extLst>
              <c:ext xmlns:c16="http://schemas.microsoft.com/office/drawing/2014/chart" uri="{C3380CC4-5D6E-409C-BE32-E72D297353CC}">
                <c16:uniqueId val="{00000019-2D09-48FE-9494-5461B3FDA752}"/>
              </c:ext>
            </c:extLst>
          </c:dPt>
          <c:dPt>
            <c:idx val="7"/>
            <c:invertIfNegative val="0"/>
            <c:bubble3D val="0"/>
            <c:spPr>
              <a:solidFill>
                <a:srgbClr val="852062"/>
              </a:solidFill>
              <a:ln w="25400">
                <a:solidFill>
                  <a:schemeClr val="tx1"/>
                </a:solidFill>
              </a:ln>
            </c:spPr>
            <c:extLst>
              <c:ext xmlns:c16="http://schemas.microsoft.com/office/drawing/2014/chart" uri="{C3380CC4-5D6E-409C-BE32-E72D297353CC}">
                <c16:uniqueId val="{00000010-0DB4-4DF9-8A48-56E1089B5B84}"/>
              </c:ext>
            </c:extLst>
          </c:dPt>
          <c:dLbls>
            <c:numFmt formatCode="0\ %" sourceLinked="0"/>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Suisse</c:v>
                </c:pt>
                <c:pt idx="2">
                  <c:v>Allemagne</c:v>
                </c:pt>
                <c:pt idx="3">
                  <c:v>Pays-Bas</c:v>
                </c:pt>
                <c:pt idx="4">
                  <c:v>Royaume-Uni</c:v>
                </c:pt>
                <c:pt idx="5">
                  <c:v>Moy. du FCMW</c:v>
                </c:pt>
                <c:pt idx="6">
                  <c:v>Nouvelle-Zélande</c:v>
                </c:pt>
                <c:pt idx="7">
                  <c:v>Canada</c:v>
                </c:pt>
                <c:pt idx="8">
                  <c:v>Australie</c:v>
                </c:pt>
                <c:pt idx="9">
                  <c:v>États-Unis</c:v>
                </c:pt>
                <c:pt idx="10">
                  <c:v>Suède</c:v>
                </c:pt>
                <c:pt idx="11">
                  <c:v>Norvège</c:v>
                </c:pt>
              </c:strCache>
            </c:strRef>
          </c:cat>
          <c:val>
            <c:numRef>
              <c:f>Sheet1!$D$2:$D$13</c:f>
              <c:numCache>
                <c:formatCode>0%</c:formatCode>
                <c:ptCount val="12"/>
                <c:pt idx="0">
                  <c:v>0.64</c:v>
                </c:pt>
                <c:pt idx="1">
                  <c:v>0.22</c:v>
                </c:pt>
                <c:pt idx="2">
                  <c:v>0.34</c:v>
                </c:pt>
                <c:pt idx="3">
                  <c:v>0.31</c:v>
                </c:pt>
                <c:pt idx="4">
                  <c:v>0.46</c:v>
                </c:pt>
                <c:pt idx="5">
                  <c:v>0.31</c:v>
                </c:pt>
                <c:pt idx="6">
                  <c:v>0.24</c:v>
                </c:pt>
                <c:pt idx="7">
                  <c:v>0.25</c:v>
                </c:pt>
                <c:pt idx="8">
                  <c:v>0.18</c:v>
                </c:pt>
                <c:pt idx="9">
                  <c:v>0.28000000000000003</c:v>
                </c:pt>
                <c:pt idx="10">
                  <c:v>0.35</c:v>
                </c:pt>
                <c:pt idx="11">
                  <c:v>0.11</c:v>
                </c:pt>
              </c:numCache>
            </c:numRef>
          </c:val>
          <c:extLst>
            <c:ext xmlns:c16="http://schemas.microsoft.com/office/drawing/2014/chart" uri="{C3380CC4-5D6E-409C-BE32-E72D297353CC}">
              <c16:uniqueId val="{0000001A-2D09-48FE-9494-5461B3FDA752}"/>
            </c:ext>
          </c:extLst>
        </c:ser>
        <c:dLbls>
          <c:showLegendKey val="0"/>
          <c:showVal val="0"/>
          <c:showCatName val="0"/>
          <c:showSerName val="0"/>
          <c:showPercent val="0"/>
          <c:showBubbleSize val="0"/>
        </c:dLbls>
        <c:gapWidth val="20"/>
        <c:overlap val="100"/>
        <c:axId val="54705536"/>
        <c:axId val="54715520"/>
      </c:barChart>
      <c:catAx>
        <c:axId val="54705536"/>
        <c:scaling>
          <c:orientation val="minMax"/>
        </c:scaling>
        <c:delete val="0"/>
        <c:axPos val="l"/>
        <c:numFmt formatCode="General" sourceLinked="1"/>
        <c:majorTickMark val="out"/>
        <c:minorTickMark val="none"/>
        <c:tickLblPos val="nextTo"/>
        <c:spPr>
          <a:ln w="6350">
            <a:solidFill>
              <a:schemeClr val="tx1"/>
            </a:solidFill>
          </a:ln>
        </c:spPr>
        <c:txPr>
          <a:bodyPr rot="-60000000" vert="horz"/>
          <a:lstStyle/>
          <a:p>
            <a:pPr>
              <a:defRPr/>
            </a:pPr>
            <a:endParaRPr lang="en-US"/>
          </a:p>
        </c:txPr>
        <c:crossAx val="54715520"/>
        <c:crosses val="autoZero"/>
        <c:auto val="1"/>
        <c:lblAlgn val="ctr"/>
        <c:lblOffset val="100"/>
        <c:noMultiLvlLbl val="0"/>
      </c:catAx>
      <c:valAx>
        <c:axId val="54715520"/>
        <c:scaling>
          <c:orientation val="minMax"/>
          <c:max val="1"/>
        </c:scaling>
        <c:delete val="1"/>
        <c:axPos val="b"/>
        <c:numFmt formatCode="0%" sourceLinked="1"/>
        <c:majorTickMark val="none"/>
        <c:minorTickMark val="none"/>
        <c:tickLblPos val="nextTo"/>
        <c:crossAx val="54705536"/>
        <c:crosses val="autoZero"/>
        <c:crossBetween val="between"/>
      </c:valAx>
    </c:plotArea>
    <c:legend>
      <c:legendPos val="b"/>
      <c:layout>
        <c:manualLayout>
          <c:xMode val="edge"/>
          <c:yMode val="edge"/>
          <c:x val="0.24525702172760996"/>
          <c:y val="0.91811667383707329"/>
          <c:w val="0.74530853638424277"/>
          <c:h val="7.3465265505985242E-2"/>
        </c:manualLayout>
      </c:layout>
      <c:overlay val="0"/>
      <c:txPr>
        <a:bodyPr/>
        <a:lstStyle/>
        <a:p>
          <a:pPr>
            <a:defRPr sz="1800" baseline="10000"/>
          </a:pPr>
          <a:endParaRPr lang="en-US"/>
        </a:p>
      </c:txPr>
    </c:legend>
    <c:plotVisOnly val="1"/>
    <c:dispBlanksAs val="gap"/>
    <c:showDLblsOverMax val="0"/>
  </c:chart>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45997599058035"/>
          <c:y val="0.16028084195139067"/>
          <c:w val="0.6190592495382522"/>
          <c:h val="0.74106035357786926"/>
        </c:manualLayout>
      </c:layout>
      <c:barChart>
        <c:barDir val="bar"/>
        <c:grouping val="percentStacked"/>
        <c:varyColors val="0"/>
        <c:ser>
          <c:idx val="0"/>
          <c:order val="0"/>
          <c:tx>
            <c:strRef>
              <c:f>Sheet1!$B$1</c:f>
              <c:strCache>
                <c:ptCount val="1"/>
                <c:pt idx="0">
                  <c:v>Moins de 35 heures</c:v>
                </c:pt>
              </c:strCache>
            </c:strRef>
          </c:tx>
          <c:spPr>
            <a:solidFill>
              <a:srgbClr val="82BAB5"/>
            </a:solidFill>
            <a:ln w="6350">
              <a:solidFill>
                <a:schemeClr val="tx1"/>
              </a:solidFill>
            </a:ln>
          </c:spPr>
          <c:invertIfNegative val="0"/>
          <c:dPt>
            <c:idx val="1"/>
            <c:invertIfNegative val="0"/>
            <c:bubble3D val="0"/>
            <c:extLst>
              <c:ext xmlns:c16="http://schemas.microsoft.com/office/drawing/2014/chart" uri="{C3380CC4-5D6E-409C-BE32-E72D297353CC}">
                <c16:uniqueId val="{00000000-9F50-44E7-BD94-41D9EC44AC5B}"/>
              </c:ext>
            </c:extLst>
          </c:dPt>
          <c:dPt>
            <c:idx val="5"/>
            <c:invertIfNegative val="0"/>
            <c:bubble3D val="0"/>
            <c:spPr>
              <a:solidFill>
                <a:srgbClr val="82BAB5"/>
              </a:solidFill>
              <a:ln w="25400">
                <a:solidFill>
                  <a:schemeClr val="tx1"/>
                </a:solidFill>
              </a:ln>
            </c:spPr>
            <c:extLst>
              <c:ext xmlns:c16="http://schemas.microsoft.com/office/drawing/2014/chart" uri="{C3380CC4-5D6E-409C-BE32-E72D297353CC}">
                <c16:uniqueId val="{00000002-9F50-44E7-BD94-41D9EC44AC5B}"/>
              </c:ext>
            </c:extLst>
          </c:dPt>
          <c:dPt>
            <c:idx val="6"/>
            <c:invertIfNegative val="0"/>
            <c:bubble3D val="0"/>
            <c:spPr>
              <a:solidFill>
                <a:srgbClr val="82BAB5"/>
              </a:solidFill>
              <a:ln w="25400">
                <a:solidFill>
                  <a:schemeClr val="tx1"/>
                </a:solidFill>
              </a:ln>
            </c:spPr>
            <c:extLst>
              <c:ext xmlns:c16="http://schemas.microsoft.com/office/drawing/2014/chart" uri="{C3380CC4-5D6E-409C-BE32-E72D297353CC}">
                <c16:uniqueId val="{00000004-9F50-44E7-BD94-41D9EC44AC5B}"/>
              </c:ext>
            </c:extLst>
          </c:dPt>
          <c:dLbls>
            <c:numFmt formatCode="0\ %"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Australie</c:v>
                </c:pt>
                <c:pt idx="1">
                  <c:v>Nouvelle-Zélande</c:v>
                </c:pt>
                <c:pt idx="2">
                  <c:v>Suède</c:v>
                </c:pt>
                <c:pt idx="3">
                  <c:v>Royaume-Uni</c:v>
                </c:pt>
                <c:pt idx="4">
                  <c:v>Suisse</c:v>
                </c:pt>
                <c:pt idx="5">
                  <c:v>Moy. du FCMW</c:v>
                </c:pt>
                <c:pt idx="6">
                  <c:v>Canada</c:v>
                </c:pt>
                <c:pt idx="7">
                  <c:v>États-Unis</c:v>
                </c:pt>
                <c:pt idx="8">
                  <c:v>Pays-Bas</c:v>
                </c:pt>
                <c:pt idx="9">
                  <c:v>Norvège</c:v>
                </c:pt>
                <c:pt idx="10">
                  <c:v>Allemagne</c:v>
                </c:pt>
                <c:pt idx="11">
                  <c:v>France</c:v>
                </c:pt>
              </c:strCache>
            </c:strRef>
          </c:cat>
          <c:val>
            <c:numRef>
              <c:f>Sheet1!$B$2:$B$13</c:f>
              <c:numCache>
                <c:formatCode>0%</c:formatCode>
                <c:ptCount val="12"/>
                <c:pt idx="0">
                  <c:v>0.38</c:v>
                </c:pt>
                <c:pt idx="1">
                  <c:v>0.36</c:v>
                </c:pt>
                <c:pt idx="2">
                  <c:v>0.32</c:v>
                </c:pt>
                <c:pt idx="3">
                  <c:v>0.3</c:v>
                </c:pt>
                <c:pt idx="4">
                  <c:v>0.26</c:v>
                </c:pt>
                <c:pt idx="5">
                  <c:v>0.2</c:v>
                </c:pt>
                <c:pt idx="6">
                  <c:v>0.18</c:v>
                </c:pt>
                <c:pt idx="7">
                  <c:v>0.13</c:v>
                </c:pt>
                <c:pt idx="8">
                  <c:v>0.09</c:v>
                </c:pt>
                <c:pt idx="9">
                  <c:v>0.08</c:v>
                </c:pt>
                <c:pt idx="10">
                  <c:v>0.05</c:v>
                </c:pt>
                <c:pt idx="11">
                  <c:v>0.05</c:v>
                </c:pt>
              </c:numCache>
            </c:numRef>
          </c:val>
          <c:extLst>
            <c:ext xmlns:c16="http://schemas.microsoft.com/office/drawing/2014/chart" uri="{C3380CC4-5D6E-409C-BE32-E72D297353CC}">
              <c16:uniqueId val="{00000005-9F50-44E7-BD94-41D9EC44AC5B}"/>
            </c:ext>
          </c:extLst>
        </c:ser>
        <c:ser>
          <c:idx val="1"/>
          <c:order val="1"/>
          <c:tx>
            <c:strRef>
              <c:f>Sheet1!$C$1</c:f>
              <c:strCache>
                <c:ptCount val="1"/>
                <c:pt idx="0">
                  <c:v>De 35 à moins de 45 heures</c:v>
                </c:pt>
              </c:strCache>
            </c:strRef>
          </c:tx>
          <c:spPr>
            <a:pattFill prst="pct90">
              <a:fgClr>
                <a:srgbClr val="365254"/>
              </a:fgClr>
              <a:bgClr>
                <a:schemeClr val="bg1"/>
              </a:bgClr>
            </a:pattFill>
            <a:ln w="6350">
              <a:solidFill>
                <a:schemeClr val="tx1"/>
              </a:solidFill>
            </a:ln>
          </c:spPr>
          <c:invertIfNegative val="0"/>
          <c:dPt>
            <c:idx val="1"/>
            <c:invertIfNegative val="0"/>
            <c:bubble3D val="0"/>
            <c:extLst>
              <c:ext xmlns:c16="http://schemas.microsoft.com/office/drawing/2014/chart" uri="{C3380CC4-5D6E-409C-BE32-E72D297353CC}">
                <c16:uniqueId val="{00000006-9F50-44E7-BD94-41D9EC44AC5B}"/>
              </c:ext>
            </c:extLst>
          </c:dPt>
          <c:dPt>
            <c:idx val="5"/>
            <c:invertIfNegative val="0"/>
            <c:bubble3D val="0"/>
            <c:spPr>
              <a:pattFill prst="pct90">
                <a:fgClr>
                  <a:srgbClr val="365254"/>
                </a:fgClr>
                <a:bgClr>
                  <a:schemeClr val="bg1"/>
                </a:bgClr>
              </a:pattFill>
              <a:ln w="25400">
                <a:solidFill>
                  <a:schemeClr val="tx1"/>
                </a:solidFill>
              </a:ln>
            </c:spPr>
            <c:extLst>
              <c:ext xmlns:c16="http://schemas.microsoft.com/office/drawing/2014/chart" uri="{C3380CC4-5D6E-409C-BE32-E72D297353CC}">
                <c16:uniqueId val="{00000008-9F50-44E7-BD94-41D9EC44AC5B}"/>
              </c:ext>
            </c:extLst>
          </c:dPt>
          <c:dPt>
            <c:idx val="6"/>
            <c:invertIfNegative val="0"/>
            <c:bubble3D val="0"/>
            <c:spPr>
              <a:pattFill prst="pct90">
                <a:fgClr>
                  <a:srgbClr val="365254"/>
                </a:fgClr>
                <a:bgClr>
                  <a:schemeClr val="bg1"/>
                </a:bgClr>
              </a:pattFill>
              <a:ln w="25400">
                <a:solidFill>
                  <a:schemeClr val="tx1"/>
                </a:solidFill>
              </a:ln>
            </c:spPr>
            <c:extLst>
              <c:ext xmlns:c16="http://schemas.microsoft.com/office/drawing/2014/chart" uri="{C3380CC4-5D6E-409C-BE32-E72D297353CC}">
                <c16:uniqueId val="{0000000A-9F50-44E7-BD94-41D9EC44AC5B}"/>
              </c:ext>
            </c:extLst>
          </c:dPt>
          <c:dLbls>
            <c:numFmt formatCode="0\ %" sourceLinked="0"/>
            <c:spPr>
              <a:solidFill>
                <a:srgbClr val="365254"/>
              </a:solid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Australie</c:v>
                </c:pt>
                <c:pt idx="1">
                  <c:v>Nouvelle-Zélande</c:v>
                </c:pt>
                <c:pt idx="2">
                  <c:v>Suède</c:v>
                </c:pt>
                <c:pt idx="3">
                  <c:v>Royaume-Uni</c:v>
                </c:pt>
                <c:pt idx="4">
                  <c:v>Suisse</c:v>
                </c:pt>
                <c:pt idx="5">
                  <c:v>Moy. du FCMW</c:v>
                </c:pt>
                <c:pt idx="6">
                  <c:v>Canada</c:v>
                </c:pt>
                <c:pt idx="7">
                  <c:v>États-Unis</c:v>
                </c:pt>
                <c:pt idx="8">
                  <c:v>Pays-Bas</c:v>
                </c:pt>
                <c:pt idx="9">
                  <c:v>Norvège</c:v>
                </c:pt>
                <c:pt idx="10">
                  <c:v>Allemagne</c:v>
                </c:pt>
                <c:pt idx="11">
                  <c:v>France</c:v>
                </c:pt>
              </c:strCache>
            </c:strRef>
          </c:cat>
          <c:val>
            <c:numRef>
              <c:f>Sheet1!$C$2:$C$13</c:f>
              <c:numCache>
                <c:formatCode>0%</c:formatCode>
                <c:ptCount val="12"/>
                <c:pt idx="0">
                  <c:v>0.32</c:v>
                </c:pt>
                <c:pt idx="1">
                  <c:v>0.36</c:v>
                </c:pt>
                <c:pt idx="2">
                  <c:v>0.37</c:v>
                </c:pt>
                <c:pt idx="3">
                  <c:v>0.32</c:v>
                </c:pt>
                <c:pt idx="4">
                  <c:v>0.2</c:v>
                </c:pt>
                <c:pt idx="5">
                  <c:v>0.26</c:v>
                </c:pt>
                <c:pt idx="6">
                  <c:v>0.26</c:v>
                </c:pt>
                <c:pt idx="7">
                  <c:v>0.22</c:v>
                </c:pt>
                <c:pt idx="8">
                  <c:v>0.23</c:v>
                </c:pt>
                <c:pt idx="9">
                  <c:v>0.21</c:v>
                </c:pt>
                <c:pt idx="10">
                  <c:v>0.16</c:v>
                </c:pt>
                <c:pt idx="11">
                  <c:v>0.22</c:v>
                </c:pt>
              </c:numCache>
            </c:numRef>
          </c:val>
          <c:extLst>
            <c:ext xmlns:c16="http://schemas.microsoft.com/office/drawing/2014/chart" uri="{C3380CC4-5D6E-409C-BE32-E72D297353CC}">
              <c16:uniqueId val="{00000014-9F50-44E7-BD94-41D9EC44AC5B}"/>
            </c:ext>
          </c:extLst>
        </c:ser>
        <c:ser>
          <c:idx val="2"/>
          <c:order val="2"/>
          <c:tx>
            <c:strRef>
              <c:f>Sheet1!$D$1</c:f>
              <c:strCache>
                <c:ptCount val="1"/>
                <c:pt idx="0">
                  <c:v>45 heures ou plus</c:v>
                </c:pt>
              </c:strCache>
            </c:strRef>
          </c:tx>
          <c:spPr>
            <a:solidFill>
              <a:srgbClr val="852062"/>
            </a:solidFill>
            <a:ln w="6350">
              <a:solidFill>
                <a:schemeClr val="tx1"/>
              </a:solidFill>
            </a:ln>
          </c:spPr>
          <c:invertIfNegative val="0"/>
          <c:dPt>
            <c:idx val="1"/>
            <c:invertIfNegative val="0"/>
            <c:bubble3D val="0"/>
            <c:extLst>
              <c:ext xmlns:c16="http://schemas.microsoft.com/office/drawing/2014/chart" uri="{C3380CC4-5D6E-409C-BE32-E72D297353CC}">
                <c16:uniqueId val="{00000015-9F50-44E7-BD94-41D9EC44AC5B}"/>
              </c:ext>
            </c:extLst>
          </c:dPt>
          <c:dPt>
            <c:idx val="5"/>
            <c:invertIfNegative val="0"/>
            <c:bubble3D val="0"/>
            <c:spPr>
              <a:solidFill>
                <a:srgbClr val="852062"/>
              </a:solidFill>
              <a:ln w="25400">
                <a:solidFill>
                  <a:schemeClr val="tx1"/>
                </a:solidFill>
              </a:ln>
            </c:spPr>
            <c:extLst>
              <c:ext xmlns:c16="http://schemas.microsoft.com/office/drawing/2014/chart" uri="{C3380CC4-5D6E-409C-BE32-E72D297353CC}">
                <c16:uniqueId val="{00000017-9F50-44E7-BD94-41D9EC44AC5B}"/>
              </c:ext>
            </c:extLst>
          </c:dPt>
          <c:dPt>
            <c:idx val="6"/>
            <c:invertIfNegative val="0"/>
            <c:bubble3D val="0"/>
            <c:spPr>
              <a:solidFill>
                <a:srgbClr val="852062"/>
              </a:solidFill>
              <a:ln w="25400">
                <a:solidFill>
                  <a:schemeClr val="tx1"/>
                </a:solidFill>
              </a:ln>
            </c:spPr>
            <c:extLst>
              <c:ext xmlns:c16="http://schemas.microsoft.com/office/drawing/2014/chart" uri="{C3380CC4-5D6E-409C-BE32-E72D297353CC}">
                <c16:uniqueId val="{00000019-9F50-44E7-BD94-41D9EC44AC5B}"/>
              </c:ext>
            </c:extLst>
          </c:dPt>
          <c:dLbls>
            <c:numFmt formatCode="0\ %" sourceLinked="0"/>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Australie</c:v>
                </c:pt>
                <c:pt idx="1">
                  <c:v>Nouvelle-Zélande</c:v>
                </c:pt>
                <c:pt idx="2">
                  <c:v>Suède</c:v>
                </c:pt>
                <c:pt idx="3">
                  <c:v>Royaume-Uni</c:v>
                </c:pt>
                <c:pt idx="4">
                  <c:v>Suisse</c:v>
                </c:pt>
                <c:pt idx="5">
                  <c:v>Moy. du FCMW</c:v>
                </c:pt>
                <c:pt idx="6">
                  <c:v>Canada</c:v>
                </c:pt>
                <c:pt idx="7">
                  <c:v>États-Unis</c:v>
                </c:pt>
                <c:pt idx="8">
                  <c:v>Pays-Bas</c:v>
                </c:pt>
                <c:pt idx="9">
                  <c:v>Norvège</c:v>
                </c:pt>
                <c:pt idx="10">
                  <c:v>Allemagne</c:v>
                </c:pt>
                <c:pt idx="11">
                  <c:v>France</c:v>
                </c:pt>
              </c:strCache>
            </c:strRef>
          </c:cat>
          <c:val>
            <c:numRef>
              <c:f>Sheet1!$D$2:$D$13</c:f>
              <c:numCache>
                <c:formatCode>0%</c:formatCode>
                <c:ptCount val="12"/>
                <c:pt idx="0">
                  <c:v>0.3</c:v>
                </c:pt>
                <c:pt idx="1">
                  <c:v>0.28000000000000003</c:v>
                </c:pt>
                <c:pt idx="2">
                  <c:v>0.31</c:v>
                </c:pt>
                <c:pt idx="3">
                  <c:v>0.39</c:v>
                </c:pt>
                <c:pt idx="4">
                  <c:v>0.55000000000000004</c:v>
                </c:pt>
                <c:pt idx="5">
                  <c:v>0.54</c:v>
                </c:pt>
                <c:pt idx="6">
                  <c:v>0.55000000000000004</c:v>
                </c:pt>
                <c:pt idx="7">
                  <c:v>0.65</c:v>
                </c:pt>
                <c:pt idx="8">
                  <c:v>0.68</c:v>
                </c:pt>
                <c:pt idx="9">
                  <c:v>0.72</c:v>
                </c:pt>
                <c:pt idx="10">
                  <c:v>0.78</c:v>
                </c:pt>
                <c:pt idx="11">
                  <c:v>0.73</c:v>
                </c:pt>
              </c:numCache>
            </c:numRef>
          </c:val>
          <c:extLst>
            <c:ext xmlns:c16="http://schemas.microsoft.com/office/drawing/2014/chart" uri="{C3380CC4-5D6E-409C-BE32-E72D297353CC}">
              <c16:uniqueId val="{0000001A-9F50-44E7-BD94-41D9EC44AC5B}"/>
            </c:ext>
          </c:extLst>
        </c:ser>
        <c:dLbls>
          <c:showLegendKey val="0"/>
          <c:showVal val="0"/>
          <c:showCatName val="0"/>
          <c:showSerName val="0"/>
          <c:showPercent val="0"/>
          <c:showBubbleSize val="0"/>
        </c:dLbls>
        <c:gapWidth val="20"/>
        <c:overlap val="100"/>
        <c:axId val="54705536"/>
        <c:axId val="54715520"/>
      </c:barChart>
      <c:catAx>
        <c:axId val="54705536"/>
        <c:scaling>
          <c:orientation val="minMax"/>
        </c:scaling>
        <c:delete val="0"/>
        <c:axPos val="l"/>
        <c:numFmt formatCode="General" sourceLinked="1"/>
        <c:majorTickMark val="out"/>
        <c:minorTickMark val="none"/>
        <c:tickLblPos val="nextTo"/>
        <c:spPr>
          <a:ln w="6350">
            <a:solidFill>
              <a:schemeClr val="tx1"/>
            </a:solidFill>
          </a:ln>
        </c:spPr>
        <c:txPr>
          <a:bodyPr rot="-60000000" vert="horz"/>
          <a:lstStyle/>
          <a:p>
            <a:pPr>
              <a:defRPr sz="1200"/>
            </a:pPr>
            <a:endParaRPr lang="en-US"/>
          </a:p>
        </c:txPr>
        <c:crossAx val="54715520"/>
        <c:crosses val="autoZero"/>
        <c:auto val="1"/>
        <c:lblAlgn val="ctr"/>
        <c:lblOffset val="100"/>
        <c:noMultiLvlLbl val="0"/>
      </c:catAx>
      <c:valAx>
        <c:axId val="54715520"/>
        <c:scaling>
          <c:orientation val="minMax"/>
          <c:max val="1"/>
        </c:scaling>
        <c:delete val="1"/>
        <c:axPos val="b"/>
        <c:numFmt formatCode="0%" sourceLinked="1"/>
        <c:majorTickMark val="none"/>
        <c:minorTickMark val="none"/>
        <c:tickLblPos val="nextTo"/>
        <c:crossAx val="54705536"/>
        <c:crosses val="autoZero"/>
        <c:crossBetween val="between"/>
      </c:valAx>
    </c:plotArea>
    <c:legend>
      <c:legendPos val="b"/>
      <c:layout>
        <c:manualLayout>
          <c:xMode val="edge"/>
          <c:yMode val="edge"/>
          <c:x val="8.8378290268514292E-2"/>
          <c:y val="0.91811663465137361"/>
          <c:w val="0.74530853638424277"/>
          <c:h val="7.3465265505985242E-2"/>
        </c:manualLayout>
      </c:layout>
      <c:overlay val="0"/>
      <c:txPr>
        <a:bodyPr/>
        <a:lstStyle/>
        <a:p>
          <a:pPr>
            <a:defRPr sz="1800" baseline="10000"/>
          </a:pPr>
          <a:endParaRPr lang="en-US"/>
        </a:p>
      </c:txPr>
    </c:legend>
    <c:plotVisOnly val="1"/>
    <c:dispBlanksAs val="gap"/>
    <c:showDLblsOverMax val="0"/>
  </c:chart>
  <c:txPr>
    <a:bodyPr/>
    <a:lstStyle/>
    <a:p>
      <a:pPr>
        <a:defRPr sz="11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16758765090477"/>
          <c:y val="3.7653484443208193E-2"/>
          <c:w val="0.53313606557448401"/>
          <c:h val="0.93400050101809451"/>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4EAB-41C7-B248-B999C4FF1DD2}"/>
              </c:ext>
            </c:extLst>
          </c:dPt>
          <c:dPt>
            <c:idx val="1"/>
            <c:invertIfNegative val="0"/>
            <c:bubble3D val="0"/>
            <c:extLst>
              <c:ext xmlns:c16="http://schemas.microsoft.com/office/drawing/2014/chart" uri="{C3380CC4-5D6E-409C-BE32-E72D297353CC}">
                <c16:uniqueId val="{00000001-4EAB-41C7-B248-B999C4FF1DD2}"/>
              </c:ext>
            </c:extLst>
          </c:dPt>
          <c:dPt>
            <c:idx val="2"/>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2-4EAB-41C7-B248-B999C4FF1DD2}"/>
              </c:ext>
            </c:extLst>
          </c:dPt>
          <c:dPt>
            <c:idx val="3"/>
            <c:invertIfNegative val="0"/>
            <c:bubble3D val="0"/>
            <c:extLst>
              <c:ext xmlns:c16="http://schemas.microsoft.com/office/drawing/2014/chart" uri="{C3380CC4-5D6E-409C-BE32-E72D297353CC}">
                <c16:uniqueId val="{00000003-4EAB-41C7-B248-B999C4FF1DD2}"/>
              </c:ext>
            </c:extLst>
          </c:dPt>
          <c:dPt>
            <c:idx val="4"/>
            <c:invertIfNegative val="0"/>
            <c:bubble3D val="0"/>
            <c:extLst>
              <c:ext xmlns:c16="http://schemas.microsoft.com/office/drawing/2014/chart" uri="{C3380CC4-5D6E-409C-BE32-E72D297353CC}">
                <c16:uniqueId val="{00000005-4EAB-41C7-B248-B999C4FF1DD2}"/>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4EAB-41C7-B248-B999C4FF1DD2}"/>
              </c:ext>
            </c:extLst>
          </c:dPt>
          <c:dPt>
            <c:idx val="6"/>
            <c:invertIfNegative val="0"/>
            <c:bubble3D val="0"/>
            <c:extLst>
              <c:ext xmlns:c16="http://schemas.microsoft.com/office/drawing/2014/chart" uri="{C3380CC4-5D6E-409C-BE32-E72D297353CC}">
                <c16:uniqueId val="{00000008-4EAB-41C7-B248-B999C4FF1DD2}"/>
              </c:ext>
            </c:extLst>
          </c:dPt>
          <c:dPt>
            <c:idx val="7"/>
            <c:invertIfNegative val="0"/>
            <c:bubble3D val="0"/>
            <c:extLst>
              <c:ext xmlns:c16="http://schemas.microsoft.com/office/drawing/2014/chart" uri="{C3380CC4-5D6E-409C-BE32-E72D297353CC}">
                <c16:uniqueId val="{00000009-4EAB-41C7-B248-B999C4FF1DD2}"/>
              </c:ext>
            </c:extLst>
          </c:dPt>
          <c:dPt>
            <c:idx val="8"/>
            <c:invertIfNegative val="0"/>
            <c:bubble3D val="0"/>
            <c:extLst>
              <c:ext xmlns:c16="http://schemas.microsoft.com/office/drawing/2014/chart" uri="{C3380CC4-5D6E-409C-BE32-E72D297353CC}">
                <c16:uniqueId val="{0000000A-4EAB-41C7-B248-B999C4FF1DD2}"/>
              </c:ext>
            </c:extLst>
          </c:dPt>
          <c:dPt>
            <c:idx val="9"/>
            <c:invertIfNegative val="0"/>
            <c:bubble3D val="0"/>
            <c:extLst>
              <c:ext xmlns:c16="http://schemas.microsoft.com/office/drawing/2014/chart" uri="{C3380CC4-5D6E-409C-BE32-E72D297353CC}">
                <c16:uniqueId val="{0000000B-4EAB-41C7-B248-B999C4FF1DD2}"/>
              </c:ext>
            </c:extLst>
          </c:dPt>
          <c:dPt>
            <c:idx val="10"/>
            <c:invertIfNegative val="0"/>
            <c:bubble3D val="0"/>
            <c:extLst>
              <c:ext xmlns:c16="http://schemas.microsoft.com/office/drawing/2014/chart" uri="{C3380CC4-5D6E-409C-BE32-E72D297353CC}">
                <c16:uniqueId val="{0000000C-4EAB-41C7-B248-B999C4FF1DD2}"/>
              </c:ext>
            </c:extLst>
          </c:dPt>
          <c:dPt>
            <c:idx val="11"/>
            <c:invertIfNegative val="0"/>
            <c:bubble3D val="0"/>
            <c:extLst>
              <c:ext xmlns:c16="http://schemas.microsoft.com/office/drawing/2014/chart" uri="{C3380CC4-5D6E-409C-BE32-E72D297353CC}">
                <c16:uniqueId val="{0000000D-4EAB-41C7-B248-B999C4FF1DD2}"/>
              </c:ext>
            </c:extLst>
          </c:dPt>
          <c:dLbls>
            <c:numFmt formatCode="0\ %"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États-Unis</c:v>
                </c:pt>
                <c:pt idx="1">
                  <c:v>Royaume-Uni</c:v>
                </c:pt>
                <c:pt idx="2">
                  <c:v>Canada</c:v>
                </c:pt>
                <c:pt idx="3">
                  <c:v>Nouvelle-Zélande</c:v>
                </c:pt>
                <c:pt idx="4">
                  <c:v>France</c:v>
                </c:pt>
                <c:pt idx="5">
                  <c:v>Moy. du FCMW</c:v>
                </c:pt>
                <c:pt idx="6">
                  <c:v>Suède</c:v>
                </c:pt>
                <c:pt idx="7">
                  <c:v>Allemagne</c:v>
                </c:pt>
                <c:pt idx="8">
                  <c:v>Australie</c:v>
                </c:pt>
                <c:pt idx="9">
                  <c:v>Pays-Bas</c:v>
                </c:pt>
                <c:pt idx="10">
                  <c:v>Norvège</c:v>
                </c:pt>
                <c:pt idx="11">
                  <c:v>Suisse</c:v>
                </c:pt>
              </c:strCache>
            </c:strRef>
          </c:cat>
          <c:val>
            <c:numRef>
              <c:f>Sheet1!$B$2:$B$13</c:f>
              <c:numCache>
                <c:formatCode>0%</c:formatCode>
                <c:ptCount val="12"/>
                <c:pt idx="0">
                  <c:v>0.39</c:v>
                </c:pt>
                <c:pt idx="1">
                  <c:v>0.6</c:v>
                </c:pt>
                <c:pt idx="2">
                  <c:v>0.62</c:v>
                </c:pt>
                <c:pt idx="3">
                  <c:v>0.62</c:v>
                </c:pt>
                <c:pt idx="4">
                  <c:v>0.68</c:v>
                </c:pt>
                <c:pt idx="5">
                  <c:v>0.7</c:v>
                </c:pt>
                <c:pt idx="6">
                  <c:v>0.71</c:v>
                </c:pt>
                <c:pt idx="7">
                  <c:v>0.74</c:v>
                </c:pt>
                <c:pt idx="8">
                  <c:v>0.79</c:v>
                </c:pt>
                <c:pt idx="9">
                  <c:v>0.8</c:v>
                </c:pt>
                <c:pt idx="10">
                  <c:v>0.88</c:v>
                </c:pt>
                <c:pt idx="11">
                  <c:v>0.93</c:v>
                </c:pt>
              </c:numCache>
            </c:numRef>
          </c:val>
          <c:extLst>
            <c:ext xmlns:c16="http://schemas.microsoft.com/office/drawing/2014/chart" uri="{C3380CC4-5D6E-409C-BE32-E72D297353CC}">
              <c16:uniqueId val="{0000000E-4EAB-41C7-B248-B999C4FF1DD2}"/>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4867746463973E-2"/>
          <c:y val="3.0466356444082035E-2"/>
          <c:w val="0.69624060517069186"/>
          <c:h val="0.88692963146169845"/>
        </c:manualLayout>
      </c:layout>
      <c:barChart>
        <c:barDir val="bar"/>
        <c:grouping val="clustered"/>
        <c:varyColors val="0"/>
        <c:ser>
          <c:idx val="0"/>
          <c:order val="0"/>
          <c:tx>
            <c:strRef>
              <c:f>Sheet1!$B$1</c:f>
              <c:strCache>
                <c:ptCount val="1"/>
                <c:pt idx="0">
                  <c:v>%</c:v>
                </c:pt>
              </c:strCache>
            </c:strRef>
          </c:tx>
          <c:spPr>
            <a:solidFill>
              <a:srgbClr val="ED7024"/>
            </a:solidFill>
            <a:ln>
              <a:solidFill>
                <a:schemeClr val="tx1"/>
              </a:solidFill>
            </a:ln>
            <a:effectLst/>
          </c:spPr>
          <c:invertIfNegative val="0"/>
          <c:dPt>
            <c:idx val="0"/>
            <c:invertIfNegative val="0"/>
            <c:bubble3D val="0"/>
            <c:spPr>
              <a:noFill/>
              <a:ln>
                <a:solidFill>
                  <a:schemeClr val="tx1"/>
                </a:solidFill>
              </a:ln>
              <a:effectLst/>
            </c:spPr>
            <c:extLst>
              <c:ext xmlns:c16="http://schemas.microsoft.com/office/drawing/2014/chart" uri="{C3380CC4-5D6E-409C-BE32-E72D297353CC}">
                <c16:uniqueId val="{00000001-4440-452B-B6C2-223BF54D855E}"/>
              </c:ext>
            </c:extLst>
          </c:dPt>
          <c:dPt>
            <c:idx val="1"/>
            <c:invertIfNegative val="0"/>
            <c:bubble3D val="0"/>
            <c:spPr>
              <a:solidFill>
                <a:schemeClr val="tx1"/>
              </a:solidFill>
              <a:ln>
                <a:solidFill>
                  <a:schemeClr val="tx1"/>
                </a:solidFill>
              </a:ln>
              <a:effectLst/>
            </c:spPr>
            <c:extLst>
              <c:ext xmlns:c16="http://schemas.microsoft.com/office/drawing/2014/chart" uri="{C3380CC4-5D6E-409C-BE32-E72D297353CC}">
                <c16:uniqueId val="{00000003-4440-452B-B6C2-223BF54D855E}"/>
              </c:ext>
            </c:extLst>
          </c:dPt>
          <c:dPt>
            <c:idx val="2"/>
            <c:invertIfNegative val="0"/>
            <c:bubble3D val="0"/>
            <c:spPr>
              <a:noFill/>
              <a:ln>
                <a:solidFill>
                  <a:schemeClr val="tx1"/>
                </a:solidFill>
              </a:ln>
              <a:effectLst/>
            </c:spPr>
            <c:extLst>
              <c:ext xmlns:c16="http://schemas.microsoft.com/office/drawing/2014/chart" uri="{C3380CC4-5D6E-409C-BE32-E72D297353CC}">
                <c16:uniqueId val="{00000005-4440-452B-B6C2-223BF54D855E}"/>
              </c:ext>
            </c:extLst>
          </c:dPt>
          <c:dPt>
            <c:idx val="3"/>
            <c:invertIfNegative val="0"/>
            <c:bubble3D val="0"/>
            <c:spPr>
              <a:solidFill>
                <a:schemeClr val="tx1"/>
              </a:solidFill>
              <a:ln>
                <a:solidFill>
                  <a:schemeClr val="tx1"/>
                </a:solidFill>
              </a:ln>
              <a:effectLst/>
            </c:spPr>
            <c:extLst>
              <c:ext xmlns:c16="http://schemas.microsoft.com/office/drawing/2014/chart" uri="{C3380CC4-5D6E-409C-BE32-E72D297353CC}">
                <c16:uniqueId val="{00000007-4440-452B-B6C2-223BF54D855E}"/>
              </c:ext>
            </c:extLst>
          </c:dPt>
          <c:dPt>
            <c:idx val="4"/>
            <c:invertIfNegative val="0"/>
            <c:bubble3D val="0"/>
            <c:spPr>
              <a:noFill/>
              <a:ln>
                <a:solidFill>
                  <a:schemeClr val="tx1"/>
                </a:solidFill>
              </a:ln>
              <a:effectLst/>
            </c:spPr>
            <c:extLst>
              <c:ext xmlns:c16="http://schemas.microsoft.com/office/drawing/2014/chart" uri="{C3380CC4-5D6E-409C-BE32-E72D297353CC}">
                <c16:uniqueId val="{00000009-4440-452B-B6C2-223BF54D855E}"/>
              </c:ext>
            </c:extLst>
          </c:dPt>
          <c:dPt>
            <c:idx val="5"/>
            <c:invertIfNegative val="0"/>
            <c:bubble3D val="0"/>
            <c:spPr>
              <a:solidFill>
                <a:schemeClr val="tx1"/>
              </a:solidFill>
              <a:ln>
                <a:solidFill>
                  <a:schemeClr val="tx1"/>
                </a:solidFill>
              </a:ln>
              <a:effectLst/>
            </c:spPr>
            <c:extLst>
              <c:ext xmlns:c16="http://schemas.microsoft.com/office/drawing/2014/chart" uri="{C3380CC4-5D6E-409C-BE32-E72D297353CC}">
                <c16:uniqueId val="{0000000B-4440-452B-B6C2-223BF54D855E}"/>
              </c:ext>
            </c:extLst>
          </c:dPt>
          <c:dPt>
            <c:idx val="6"/>
            <c:invertIfNegative val="0"/>
            <c:bubble3D val="0"/>
            <c:spPr>
              <a:noFill/>
              <a:ln>
                <a:solidFill>
                  <a:schemeClr val="tx1"/>
                </a:solidFill>
              </a:ln>
              <a:effectLst/>
            </c:spPr>
            <c:extLst>
              <c:ext xmlns:c16="http://schemas.microsoft.com/office/drawing/2014/chart" uri="{C3380CC4-5D6E-409C-BE32-E72D297353CC}">
                <c16:uniqueId val="{00000011-4440-452B-B6C2-223BF54D855E}"/>
              </c:ext>
            </c:extLst>
          </c:dPt>
          <c:dPt>
            <c:idx val="7"/>
            <c:invertIfNegative val="0"/>
            <c:bubble3D val="0"/>
            <c:spPr>
              <a:solidFill>
                <a:schemeClr val="tx1"/>
              </a:solidFill>
              <a:ln>
                <a:solidFill>
                  <a:schemeClr val="tx1"/>
                </a:solidFill>
              </a:ln>
              <a:effectLst/>
            </c:spPr>
            <c:extLst>
              <c:ext xmlns:c16="http://schemas.microsoft.com/office/drawing/2014/chart" uri="{C3380CC4-5D6E-409C-BE32-E72D297353CC}">
                <c16:uniqueId val="{0000000D-4440-452B-B6C2-223BF54D855E}"/>
              </c:ext>
            </c:extLst>
          </c:dPt>
          <c:dPt>
            <c:idx val="8"/>
            <c:invertIfNegative val="0"/>
            <c:bubble3D val="0"/>
            <c:spPr>
              <a:noFill/>
              <a:ln>
                <a:solidFill>
                  <a:schemeClr val="tx1"/>
                </a:solidFill>
              </a:ln>
              <a:effectLst/>
            </c:spPr>
            <c:extLst>
              <c:ext xmlns:c16="http://schemas.microsoft.com/office/drawing/2014/chart" uri="{C3380CC4-5D6E-409C-BE32-E72D297353CC}">
                <c16:uniqueId val="{00000012-4440-452B-B6C2-223BF54D855E}"/>
              </c:ext>
            </c:extLst>
          </c:dPt>
          <c:dPt>
            <c:idx val="9"/>
            <c:invertIfNegative val="0"/>
            <c:bubble3D val="0"/>
            <c:spPr>
              <a:solidFill>
                <a:schemeClr val="tx1"/>
              </a:solidFill>
              <a:ln>
                <a:solidFill>
                  <a:schemeClr val="tx1"/>
                </a:solidFill>
              </a:ln>
              <a:effectLst/>
            </c:spPr>
            <c:extLst>
              <c:ext xmlns:c16="http://schemas.microsoft.com/office/drawing/2014/chart" uri="{C3380CC4-5D6E-409C-BE32-E72D297353CC}">
                <c16:uniqueId val="{0000000F-4440-452B-B6C2-223BF54D855E}"/>
              </c:ext>
            </c:extLst>
          </c:dPt>
          <c:dPt>
            <c:idx val="10"/>
            <c:invertIfNegative val="0"/>
            <c:bubble3D val="0"/>
            <c:spPr>
              <a:noFill/>
              <a:ln>
                <a:solidFill>
                  <a:schemeClr val="tx1"/>
                </a:solidFill>
              </a:ln>
              <a:effectLst/>
            </c:spPr>
            <c:extLst>
              <c:ext xmlns:c16="http://schemas.microsoft.com/office/drawing/2014/chart" uri="{C3380CC4-5D6E-409C-BE32-E72D297353CC}">
                <c16:uniqueId val="{00000013-4440-452B-B6C2-223BF54D855E}"/>
              </c:ext>
            </c:extLst>
          </c:dPt>
          <c:dPt>
            <c:idx val="11"/>
            <c:invertIfNegative val="0"/>
            <c:bubble3D val="0"/>
            <c:spPr>
              <a:solidFill>
                <a:schemeClr val="tx1"/>
              </a:solidFill>
              <a:ln>
                <a:solidFill>
                  <a:schemeClr val="tx1"/>
                </a:solidFill>
              </a:ln>
              <a:effectLst/>
            </c:spPr>
            <c:extLst>
              <c:ext xmlns:c16="http://schemas.microsoft.com/office/drawing/2014/chart" uri="{C3380CC4-5D6E-409C-BE32-E72D297353CC}">
                <c16:uniqueId val="{00000014-4440-452B-B6C2-223BF54D855E}"/>
              </c:ext>
            </c:extLst>
          </c:dPt>
          <c:dLbls>
            <c:numFmt formatCode="0\ %"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Canada</c:v>
                </c:pt>
                <c:pt idx="1">
                  <c:v>Moy. du FCMW</c:v>
                </c:pt>
                <c:pt idx="2">
                  <c:v>Canada</c:v>
                </c:pt>
                <c:pt idx="3">
                  <c:v>Moy. du FCMW</c:v>
                </c:pt>
                <c:pt idx="4">
                  <c:v>Canada</c:v>
                </c:pt>
                <c:pt idx="5">
                  <c:v>Moy. du FCMW</c:v>
                </c:pt>
                <c:pt idx="6">
                  <c:v>Canada</c:v>
                </c:pt>
                <c:pt idx="7">
                  <c:v>Moy. du FCMW</c:v>
                </c:pt>
                <c:pt idx="8">
                  <c:v>Canada</c:v>
                </c:pt>
                <c:pt idx="9">
                  <c:v>Moy. du FCMW</c:v>
                </c:pt>
                <c:pt idx="10">
                  <c:v>Canada</c:v>
                </c:pt>
                <c:pt idx="11">
                  <c:v>Moy. du FCMW</c:v>
                </c:pt>
              </c:strCache>
            </c:strRef>
          </c:cat>
          <c:val>
            <c:numRef>
              <c:f>Sheet1!$B$2:$B$13</c:f>
              <c:numCache>
                <c:formatCode>0%</c:formatCode>
                <c:ptCount val="12"/>
                <c:pt idx="0">
                  <c:v>0.65</c:v>
                </c:pt>
                <c:pt idx="1">
                  <c:v>0.56999999999999995</c:v>
                </c:pt>
                <c:pt idx="2">
                  <c:v>0.55000000000000004</c:v>
                </c:pt>
                <c:pt idx="3">
                  <c:v>0.35</c:v>
                </c:pt>
                <c:pt idx="4">
                  <c:v>0.4</c:v>
                </c:pt>
                <c:pt idx="5">
                  <c:v>0.43</c:v>
                </c:pt>
                <c:pt idx="6">
                  <c:v>0.38</c:v>
                </c:pt>
                <c:pt idx="7">
                  <c:v>0.35</c:v>
                </c:pt>
                <c:pt idx="8">
                  <c:v>0.37</c:v>
                </c:pt>
                <c:pt idx="9">
                  <c:v>0.24</c:v>
                </c:pt>
                <c:pt idx="10">
                  <c:v>0.13</c:v>
                </c:pt>
                <c:pt idx="11">
                  <c:v>0.16</c:v>
                </c:pt>
              </c:numCache>
            </c:numRef>
          </c:val>
          <c:extLst>
            <c:ext xmlns:c16="http://schemas.microsoft.com/office/drawing/2014/chart" uri="{C3380CC4-5D6E-409C-BE32-E72D297353CC}">
              <c16:uniqueId val="{00000010-4440-452B-B6C2-223BF54D855E}"/>
            </c:ext>
          </c:extLst>
        </c:ser>
        <c:dLbls>
          <c:showLegendKey val="0"/>
          <c:showVal val="0"/>
          <c:showCatName val="0"/>
          <c:showSerName val="0"/>
          <c:showPercent val="0"/>
          <c:showBubbleSize val="0"/>
        </c:dLbls>
        <c:gapWidth val="50"/>
        <c:axId val="581920312"/>
        <c:axId val="581925232"/>
      </c:barChart>
      <c:catAx>
        <c:axId val="581920312"/>
        <c:scaling>
          <c:orientation val="maxMin"/>
        </c:scaling>
        <c:delete val="0"/>
        <c:axPos val="l"/>
        <c:majorGridlines>
          <c:spPr>
            <a:ln w="9525" cap="flat" cmpd="sng" algn="ctr">
              <a:solidFill>
                <a:schemeClr val="tx1"/>
              </a:solidFill>
              <a:round/>
            </a:ln>
            <a:effectLst/>
          </c:spPr>
        </c:majorGridlines>
        <c:numFmt formatCode="General" sourceLinked="1"/>
        <c:majorTickMark val="out"/>
        <c:minorTickMark val="out"/>
        <c:tickLblPos val="high"/>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scaling>
        <c:delete val="0"/>
        <c:axPos val="b"/>
        <c:numFmt formatCode="0\ %"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1920312"/>
        <c:crosses val="max"/>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90782731746624E-2"/>
          <c:y val="3.0466356444082035E-2"/>
          <c:w val="0.68432942096263372"/>
          <c:h val="0.88692963146169845"/>
        </c:manualLayout>
      </c:layout>
      <c:barChart>
        <c:barDir val="bar"/>
        <c:grouping val="clustered"/>
        <c:varyColors val="0"/>
        <c:ser>
          <c:idx val="0"/>
          <c:order val="0"/>
          <c:tx>
            <c:strRef>
              <c:f>Sheet1!$B$1</c:f>
              <c:strCache>
                <c:ptCount val="1"/>
                <c:pt idx="0">
                  <c:v>%</c:v>
                </c:pt>
              </c:strCache>
            </c:strRef>
          </c:tx>
          <c:spPr>
            <a:solidFill>
              <a:srgbClr val="ED7024"/>
            </a:solidFill>
            <a:ln w="6350">
              <a:solidFill>
                <a:schemeClr val="tx1"/>
              </a:solidFill>
            </a:ln>
            <a:effectLst/>
          </c:spPr>
          <c:invertIfNegative val="0"/>
          <c:dPt>
            <c:idx val="0"/>
            <c:invertIfNegative val="0"/>
            <c:bubble3D val="0"/>
            <c:spPr>
              <a:noFill/>
              <a:ln w="6350">
                <a:solidFill>
                  <a:schemeClr val="tx1"/>
                </a:solidFill>
              </a:ln>
              <a:effectLst/>
            </c:spPr>
            <c:extLst>
              <c:ext xmlns:c16="http://schemas.microsoft.com/office/drawing/2014/chart" uri="{C3380CC4-5D6E-409C-BE32-E72D297353CC}">
                <c16:uniqueId val="{00000001-136D-4A55-A47C-7C932DBF57D7}"/>
              </c:ext>
            </c:extLst>
          </c:dPt>
          <c:dPt>
            <c:idx val="1"/>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3-136D-4A55-A47C-7C932DBF57D7}"/>
              </c:ext>
            </c:extLst>
          </c:dPt>
          <c:dPt>
            <c:idx val="2"/>
            <c:invertIfNegative val="0"/>
            <c:bubble3D val="0"/>
            <c:spPr>
              <a:noFill/>
              <a:ln w="6350">
                <a:solidFill>
                  <a:schemeClr val="tx1"/>
                </a:solidFill>
              </a:ln>
              <a:effectLst/>
            </c:spPr>
            <c:extLst>
              <c:ext xmlns:c16="http://schemas.microsoft.com/office/drawing/2014/chart" uri="{C3380CC4-5D6E-409C-BE32-E72D297353CC}">
                <c16:uniqueId val="{00000005-136D-4A55-A47C-7C932DBF57D7}"/>
              </c:ext>
            </c:extLst>
          </c:dPt>
          <c:dPt>
            <c:idx val="3"/>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136D-4A55-A47C-7C932DBF57D7}"/>
              </c:ext>
            </c:extLst>
          </c:dPt>
          <c:dPt>
            <c:idx val="4"/>
            <c:invertIfNegative val="0"/>
            <c:bubble3D val="0"/>
            <c:spPr>
              <a:noFill/>
              <a:ln w="6350">
                <a:solidFill>
                  <a:schemeClr val="tx1"/>
                </a:solidFill>
              </a:ln>
              <a:effectLst/>
            </c:spPr>
            <c:extLst>
              <c:ext xmlns:c16="http://schemas.microsoft.com/office/drawing/2014/chart" uri="{C3380CC4-5D6E-409C-BE32-E72D297353CC}">
                <c16:uniqueId val="{00000009-136D-4A55-A47C-7C932DBF57D7}"/>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B-136D-4A55-A47C-7C932DBF57D7}"/>
              </c:ext>
            </c:extLst>
          </c:dPt>
          <c:dPt>
            <c:idx val="6"/>
            <c:invertIfNegative val="0"/>
            <c:bubble3D val="0"/>
            <c:spPr>
              <a:noFill/>
              <a:ln w="6350">
                <a:solidFill>
                  <a:schemeClr val="tx1"/>
                </a:solidFill>
              </a:ln>
              <a:effectLst/>
            </c:spPr>
            <c:extLst>
              <c:ext xmlns:c16="http://schemas.microsoft.com/office/drawing/2014/chart" uri="{C3380CC4-5D6E-409C-BE32-E72D297353CC}">
                <c16:uniqueId val="{0000000D-136D-4A55-A47C-7C932DBF57D7}"/>
              </c:ext>
            </c:extLst>
          </c:dPt>
          <c:dPt>
            <c:idx val="7"/>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F-136D-4A55-A47C-7C932DBF57D7}"/>
              </c:ext>
            </c:extLst>
          </c:dPt>
          <c:dLbls>
            <c:numFmt formatCode="0\ %"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Canada</c:v>
                </c:pt>
                <c:pt idx="1">
                  <c:v>Moy. du FCMW</c:v>
                </c:pt>
                <c:pt idx="2">
                  <c:v>Canada</c:v>
                </c:pt>
                <c:pt idx="3">
                  <c:v>Moy. du FCMW</c:v>
                </c:pt>
                <c:pt idx="4">
                  <c:v>Canada</c:v>
                </c:pt>
                <c:pt idx="5">
                  <c:v>Moy. du FCMW</c:v>
                </c:pt>
                <c:pt idx="6">
                  <c:v>Canada</c:v>
                </c:pt>
                <c:pt idx="7">
                  <c:v>Moy. du FCMW</c:v>
                </c:pt>
              </c:strCache>
            </c:strRef>
          </c:cat>
          <c:val>
            <c:numRef>
              <c:f>Sheet1!$B$2:$B$9</c:f>
              <c:numCache>
                <c:formatCode>0%</c:formatCode>
                <c:ptCount val="8"/>
                <c:pt idx="0">
                  <c:v>0.57999999999999996</c:v>
                </c:pt>
                <c:pt idx="1">
                  <c:v>0.56999999999999995</c:v>
                </c:pt>
                <c:pt idx="2">
                  <c:v>0.37</c:v>
                </c:pt>
                <c:pt idx="3">
                  <c:v>0.41</c:v>
                </c:pt>
                <c:pt idx="4">
                  <c:v>0.27</c:v>
                </c:pt>
                <c:pt idx="5">
                  <c:v>0.4</c:v>
                </c:pt>
                <c:pt idx="6">
                  <c:v>0.23</c:v>
                </c:pt>
                <c:pt idx="7">
                  <c:v>0.27</c:v>
                </c:pt>
              </c:numCache>
            </c:numRef>
          </c:val>
          <c:extLst>
            <c:ext xmlns:c16="http://schemas.microsoft.com/office/drawing/2014/chart" uri="{C3380CC4-5D6E-409C-BE32-E72D297353CC}">
              <c16:uniqueId val="{00000018-136D-4A55-A47C-7C932DBF57D7}"/>
            </c:ext>
          </c:extLst>
        </c:ser>
        <c:dLbls>
          <c:showLegendKey val="0"/>
          <c:showVal val="0"/>
          <c:showCatName val="0"/>
          <c:showSerName val="0"/>
          <c:showPercent val="0"/>
          <c:showBubbleSize val="0"/>
        </c:dLbls>
        <c:gapWidth val="50"/>
        <c:axId val="581920312"/>
        <c:axId val="581925232"/>
      </c:barChart>
      <c:catAx>
        <c:axId val="581920312"/>
        <c:scaling>
          <c:orientation val="maxMin"/>
        </c:scaling>
        <c:delete val="0"/>
        <c:axPos val="l"/>
        <c:majorGridlines>
          <c:spPr>
            <a:ln w="9525" cap="flat" cmpd="sng" algn="ctr">
              <a:solidFill>
                <a:schemeClr val="tx1"/>
              </a:solidFill>
              <a:round/>
            </a:ln>
            <a:effectLst/>
          </c:spPr>
        </c:majorGridlines>
        <c:numFmt formatCode="General" sourceLinked="1"/>
        <c:majorTickMark val="out"/>
        <c:minorTickMark val="out"/>
        <c:tickLblPos val="high"/>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0"/>
        <c:tickMarkSkip val="2"/>
        <c:noMultiLvlLbl val="0"/>
      </c:catAx>
      <c:valAx>
        <c:axId val="581925232"/>
        <c:scaling>
          <c:orientation val="minMax"/>
        </c:scaling>
        <c:delete val="0"/>
        <c:axPos val="b"/>
        <c:numFmt formatCode="0\ %"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max"/>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20181719856865"/>
          <c:y val="0.14949559585844244"/>
          <c:w val="0.60931734239503554"/>
          <c:h val="0.71140070554585533"/>
        </c:manualLayout>
      </c:layout>
      <c:barChart>
        <c:barDir val="bar"/>
        <c:grouping val="percentStacked"/>
        <c:varyColors val="0"/>
        <c:ser>
          <c:idx val="0"/>
          <c:order val="0"/>
          <c:tx>
            <c:strRef>
              <c:f>Sheet1!$B$1</c:f>
              <c:strCache>
                <c:ptCount val="1"/>
                <c:pt idx="0">
                  <c:v>Moins de 15 minutes</c:v>
                </c:pt>
              </c:strCache>
            </c:strRef>
          </c:tx>
          <c:spPr>
            <a:solidFill>
              <a:srgbClr val="82BAB5"/>
            </a:solidFill>
            <a:ln w="6350">
              <a:solidFill>
                <a:schemeClr val="tx1"/>
              </a:solidFill>
            </a:ln>
          </c:spPr>
          <c:invertIfNegative val="0"/>
          <c:dPt>
            <c:idx val="1"/>
            <c:invertIfNegative val="0"/>
            <c:bubble3D val="0"/>
            <c:extLst>
              <c:ext xmlns:c16="http://schemas.microsoft.com/office/drawing/2014/chart" uri="{C3380CC4-5D6E-409C-BE32-E72D297353CC}">
                <c16:uniqueId val="{00000000-A4FF-4BBC-A4F0-3833031FCE54}"/>
              </c:ext>
            </c:extLst>
          </c:dPt>
          <c:dPt>
            <c:idx val="3"/>
            <c:invertIfNegative val="0"/>
            <c:bubble3D val="0"/>
            <c:spPr>
              <a:solidFill>
                <a:srgbClr val="82BAB5"/>
              </a:solidFill>
              <a:ln w="25400">
                <a:solidFill>
                  <a:schemeClr val="tx1"/>
                </a:solidFill>
              </a:ln>
            </c:spPr>
            <c:extLst>
              <c:ext xmlns:c16="http://schemas.microsoft.com/office/drawing/2014/chart" uri="{C3380CC4-5D6E-409C-BE32-E72D297353CC}">
                <c16:uniqueId val="{00000012-63F2-4B15-A145-C8187BC26298}"/>
              </c:ext>
            </c:extLst>
          </c:dPt>
          <c:dPt>
            <c:idx val="4"/>
            <c:invertIfNegative val="0"/>
            <c:bubble3D val="0"/>
            <c:spPr>
              <a:solidFill>
                <a:srgbClr val="82BAB5"/>
              </a:solidFill>
              <a:ln w="25400">
                <a:solidFill>
                  <a:schemeClr val="tx1"/>
                </a:solidFill>
              </a:ln>
            </c:spPr>
            <c:extLst>
              <c:ext xmlns:c16="http://schemas.microsoft.com/office/drawing/2014/chart" uri="{C3380CC4-5D6E-409C-BE32-E72D297353CC}">
                <c16:uniqueId val="{0000000F-8CD3-42C5-AF12-A3828B7A70AD}"/>
              </c:ext>
            </c:extLst>
          </c:dPt>
          <c:dPt>
            <c:idx val="5"/>
            <c:invertIfNegative val="0"/>
            <c:bubble3D val="0"/>
            <c:extLst>
              <c:ext xmlns:c16="http://schemas.microsoft.com/office/drawing/2014/chart" uri="{C3380CC4-5D6E-409C-BE32-E72D297353CC}">
                <c16:uniqueId val="{00000002-A4FF-4BBC-A4F0-3833031FCE54}"/>
              </c:ext>
            </c:extLst>
          </c:dPt>
          <c:dPt>
            <c:idx val="6"/>
            <c:invertIfNegative val="0"/>
            <c:bubble3D val="0"/>
            <c:extLst>
              <c:ext xmlns:c16="http://schemas.microsoft.com/office/drawing/2014/chart" uri="{C3380CC4-5D6E-409C-BE32-E72D297353CC}">
                <c16:uniqueId val="{00000004-A4FF-4BBC-A4F0-3833031FCE54}"/>
              </c:ext>
            </c:extLst>
          </c:dPt>
          <c:dLbls>
            <c:dLbl>
              <c:idx val="10"/>
              <c:layout>
                <c:manualLayout>
                  <c:x val="4.2401095381830317E-2"/>
                  <c:y val="-5.9241639155083181E-4"/>
                </c:manualLayout>
              </c:layout>
              <c:spPr>
                <a:solidFill>
                  <a:srgbClr val="365254"/>
                </a:solid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5.0501704822211398E-2"/>
                      <c:h val="2.9120326650406616E-2"/>
                    </c:manualLayout>
                  </c15:layout>
                </c:ext>
                <c:ext xmlns:c16="http://schemas.microsoft.com/office/drawing/2014/chart" uri="{C3380CC4-5D6E-409C-BE32-E72D297353CC}">
                  <c16:uniqueId val="{00000005-A4FF-4BBC-A4F0-3833031FCE54}"/>
                </c:ext>
              </c:extLst>
            </c:dLbl>
            <c:dLbl>
              <c:idx val="11"/>
              <c:layout>
                <c:manualLayout>
                  <c:x val="4.5702428940172055E-2"/>
                  <c:y val="-5.9241639155083181E-4"/>
                </c:manualLayout>
              </c:layout>
              <c:spPr>
                <a:solidFill>
                  <a:srgbClr val="365254"/>
                </a:solid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5.0501704822211398E-2"/>
                      <c:h val="2.9120326650406616E-2"/>
                    </c:manualLayout>
                  </c15:layout>
                </c:ext>
                <c:ext xmlns:c16="http://schemas.microsoft.com/office/drawing/2014/chart" uri="{C3380CC4-5D6E-409C-BE32-E72D297353CC}">
                  <c16:uniqueId val="{00000006-A4FF-4BBC-A4F0-3833031FCE54}"/>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12700" cap="flat" cmpd="sng" algn="ctr">
                      <a:solidFill>
                        <a:schemeClr val="bg1"/>
                      </a:solidFill>
                      <a:round/>
                    </a:ln>
                    <a:effectLst/>
                  </c:spPr>
                </c15:leaderLines>
              </c:ext>
            </c:extLst>
          </c:dLbls>
          <c:cat>
            <c:strRef>
              <c:f>Sheet1!$A$2:$A$13</c:f>
              <c:strCache>
                <c:ptCount val="12"/>
                <c:pt idx="0">
                  <c:v>Royaume-Uni</c:v>
                </c:pt>
                <c:pt idx="1">
                  <c:v>Allemagne</c:v>
                </c:pt>
                <c:pt idx="2">
                  <c:v>Pays-Bas</c:v>
                </c:pt>
                <c:pt idx="3">
                  <c:v>Moy. du FCMW</c:v>
                </c:pt>
                <c:pt idx="4">
                  <c:v>Canada</c:v>
                </c:pt>
                <c:pt idx="5">
                  <c:v>Australie</c:v>
                </c:pt>
                <c:pt idx="6">
                  <c:v>États-Unis</c:v>
                </c:pt>
                <c:pt idx="7">
                  <c:v>Nouvelle-Zélande</c:v>
                </c:pt>
                <c:pt idx="8">
                  <c:v>France</c:v>
                </c:pt>
                <c:pt idx="9">
                  <c:v>Suisse</c:v>
                </c:pt>
                <c:pt idx="10">
                  <c:v>Norvège</c:v>
                </c:pt>
                <c:pt idx="11">
                  <c:v>Suède</c:v>
                </c:pt>
              </c:strCache>
            </c:strRef>
          </c:cat>
          <c:val>
            <c:numRef>
              <c:f>Sheet1!$B$2:$B$13</c:f>
              <c:numCache>
                <c:formatCode>0" "%</c:formatCode>
                <c:ptCount val="12"/>
                <c:pt idx="0">
                  <c:v>0.85598399462329333</c:v>
                </c:pt>
                <c:pt idx="1">
                  <c:v>0.8542301664003763</c:v>
                </c:pt>
                <c:pt idx="2">
                  <c:v>0.84860743533414484</c:v>
                </c:pt>
                <c:pt idx="3">
                  <c:v>0.32076740820982869</c:v>
                </c:pt>
                <c:pt idx="4">
                  <c:v>0.27913346926130822</c:v>
                </c:pt>
                <c:pt idx="5">
                  <c:v>0.24683774034955791</c:v>
                </c:pt>
                <c:pt idx="6">
                  <c:v>0.15589021048456339</c:v>
                </c:pt>
                <c:pt idx="7">
                  <c:v>0.10431787646494194</c:v>
                </c:pt>
                <c:pt idx="8">
                  <c:v>7.6934133171904839E-2</c:v>
                </c:pt>
                <c:pt idx="9">
                  <c:v>6.4326917719208496E-2</c:v>
                </c:pt>
                <c:pt idx="10">
                  <c:v>2.6422791359116557E-2</c:v>
                </c:pt>
                <c:pt idx="11">
                  <c:v>1.5756755139699787E-2</c:v>
                </c:pt>
              </c:numCache>
            </c:numRef>
          </c:val>
          <c:extLst>
            <c:ext xmlns:c16="http://schemas.microsoft.com/office/drawing/2014/chart" uri="{C3380CC4-5D6E-409C-BE32-E72D297353CC}">
              <c16:uniqueId val="{00000007-A4FF-4BBC-A4F0-3833031FCE54}"/>
            </c:ext>
          </c:extLst>
        </c:ser>
        <c:ser>
          <c:idx val="1"/>
          <c:order val="1"/>
          <c:tx>
            <c:strRef>
              <c:f>Sheet1!$C$1</c:f>
              <c:strCache>
                <c:ptCount val="1"/>
                <c:pt idx="0">
                  <c:v>De 15 à moins de 25 minutes</c:v>
                </c:pt>
              </c:strCache>
            </c:strRef>
          </c:tx>
          <c:spPr>
            <a:pattFill prst="pct90">
              <a:fgClr>
                <a:srgbClr val="365254"/>
              </a:fgClr>
              <a:bgClr>
                <a:schemeClr val="bg1"/>
              </a:bgClr>
            </a:pattFill>
            <a:ln w="6350">
              <a:solidFill>
                <a:schemeClr val="tx1"/>
              </a:solidFill>
            </a:ln>
          </c:spPr>
          <c:invertIfNegative val="0"/>
          <c:dPt>
            <c:idx val="1"/>
            <c:invertIfNegative val="0"/>
            <c:bubble3D val="0"/>
            <c:extLst>
              <c:ext xmlns:c16="http://schemas.microsoft.com/office/drawing/2014/chart" uri="{C3380CC4-5D6E-409C-BE32-E72D297353CC}">
                <c16:uniqueId val="{00000008-A4FF-4BBC-A4F0-3833031FCE54}"/>
              </c:ext>
            </c:extLst>
          </c:dPt>
          <c:dPt>
            <c:idx val="3"/>
            <c:invertIfNegative val="0"/>
            <c:bubble3D val="0"/>
            <c:spPr>
              <a:pattFill prst="pct90">
                <a:fgClr>
                  <a:srgbClr val="365254"/>
                </a:fgClr>
                <a:bgClr>
                  <a:schemeClr val="bg1"/>
                </a:bgClr>
              </a:pattFill>
              <a:ln w="25400">
                <a:solidFill>
                  <a:schemeClr val="tx1"/>
                </a:solidFill>
              </a:ln>
            </c:spPr>
            <c:extLst>
              <c:ext xmlns:c16="http://schemas.microsoft.com/office/drawing/2014/chart" uri="{C3380CC4-5D6E-409C-BE32-E72D297353CC}">
                <c16:uniqueId val="{0000000F-A4FF-4BBC-A4F0-3833031FCE54}"/>
              </c:ext>
            </c:extLst>
          </c:dPt>
          <c:dPt>
            <c:idx val="4"/>
            <c:invertIfNegative val="0"/>
            <c:bubble3D val="0"/>
            <c:spPr>
              <a:pattFill prst="pct90">
                <a:fgClr>
                  <a:srgbClr val="365254"/>
                </a:fgClr>
                <a:bgClr>
                  <a:schemeClr val="bg1"/>
                </a:bgClr>
              </a:pattFill>
              <a:ln w="25400">
                <a:solidFill>
                  <a:schemeClr val="tx1"/>
                </a:solidFill>
              </a:ln>
            </c:spPr>
            <c:extLst>
              <c:ext xmlns:c16="http://schemas.microsoft.com/office/drawing/2014/chart" uri="{C3380CC4-5D6E-409C-BE32-E72D297353CC}">
                <c16:uniqueId val="{00000010-A4FF-4BBC-A4F0-3833031FCE54}"/>
              </c:ext>
            </c:extLst>
          </c:dPt>
          <c:dPt>
            <c:idx val="5"/>
            <c:invertIfNegative val="0"/>
            <c:bubble3D val="0"/>
            <c:extLst>
              <c:ext xmlns:c16="http://schemas.microsoft.com/office/drawing/2014/chart" uri="{C3380CC4-5D6E-409C-BE32-E72D297353CC}">
                <c16:uniqueId val="{0000000A-A4FF-4BBC-A4F0-3833031FCE54}"/>
              </c:ext>
            </c:extLst>
          </c:dPt>
          <c:dPt>
            <c:idx val="6"/>
            <c:invertIfNegative val="0"/>
            <c:bubble3D val="0"/>
            <c:extLst>
              <c:ext xmlns:c16="http://schemas.microsoft.com/office/drawing/2014/chart" uri="{C3380CC4-5D6E-409C-BE32-E72D297353CC}">
                <c16:uniqueId val="{0000000C-A4FF-4BBC-A4F0-3833031FCE54}"/>
              </c:ext>
            </c:extLst>
          </c:dPt>
          <c:dLbls>
            <c:spPr>
              <a:solidFill>
                <a:srgbClr val="365254"/>
              </a:solid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Royaume-Uni</c:v>
                </c:pt>
                <c:pt idx="1">
                  <c:v>Allemagne</c:v>
                </c:pt>
                <c:pt idx="2">
                  <c:v>Pays-Bas</c:v>
                </c:pt>
                <c:pt idx="3">
                  <c:v>Moy. du FCMW</c:v>
                </c:pt>
                <c:pt idx="4">
                  <c:v>Canada</c:v>
                </c:pt>
                <c:pt idx="5">
                  <c:v>Australie</c:v>
                </c:pt>
                <c:pt idx="6">
                  <c:v>États-Unis</c:v>
                </c:pt>
                <c:pt idx="7">
                  <c:v>Nouvelle-Zélande</c:v>
                </c:pt>
                <c:pt idx="8">
                  <c:v>France</c:v>
                </c:pt>
                <c:pt idx="9">
                  <c:v>Suisse</c:v>
                </c:pt>
                <c:pt idx="10">
                  <c:v>Norvège</c:v>
                </c:pt>
                <c:pt idx="11">
                  <c:v>Suède</c:v>
                </c:pt>
              </c:strCache>
            </c:strRef>
          </c:cat>
          <c:val>
            <c:numRef>
              <c:f>Sheet1!$C$2:$C$13</c:f>
              <c:numCache>
                <c:formatCode>0" "%</c:formatCode>
                <c:ptCount val="12"/>
                <c:pt idx="0">
                  <c:v>0.14012830849052171</c:v>
                </c:pt>
                <c:pt idx="1">
                  <c:v>0.12390796706862134</c:v>
                </c:pt>
                <c:pt idx="2">
                  <c:v>0.15034155085556633</c:v>
                </c:pt>
                <c:pt idx="3">
                  <c:v>0.54057582459661968</c:v>
                </c:pt>
                <c:pt idx="4">
                  <c:v>0.54516870062959755</c:v>
                </c:pt>
                <c:pt idx="5">
                  <c:v>0.70100178732892326</c:v>
                </c:pt>
                <c:pt idx="6">
                  <c:v>0.63438054955681533</c:v>
                </c:pt>
                <c:pt idx="7">
                  <c:v>0.8687826647132787</c:v>
                </c:pt>
                <c:pt idx="8">
                  <c:v>0.81882943159992616</c:v>
                </c:pt>
                <c:pt idx="9">
                  <c:v>0.66265017459159359</c:v>
                </c:pt>
                <c:pt idx="10">
                  <c:v>0.85711489586007594</c:v>
                </c:pt>
                <c:pt idx="11">
                  <c:v>0.44402803986789691</c:v>
                </c:pt>
              </c:numCache>
            </c:numRef>
          </c:val>
          <c:extLst>
            <c:ext xmlns:c16="http://schemas.microsoft.com/office/drawing/2014/chart" uri="{C3380CC4-5D6E-409C-BE32-E72D297353CC}">
              <c16:uniqueId val="{00000016-A4FF-4BBC-A4F0-3833031FCE54}"/>
            </c:ext>
          </c:extLst>
        </c:ser>
        <c:ser>
          <c:idx val="2"/>
          <c:order val="2"/>
          <c:tx>
            <c:strRef>
              <c:f>Sheet1!$D$1</c:f>
              <c:strCache>
                <c:ptCount val="1"/>
                <c:pt idx="0">
                  <c:v>25 minutes ou plus</c:v>
                </c:pt>
              </c:strCache>
            </c:strRef>
          </c:tx>
          <c:spPr>
            <a:solidFill>
              <a:srgbClr val="852062"/>
            </a:solidFill>
            <a:ln w="6350">
              <a:solidFill>
                <a:schemeClr val="tx1"/>
              </a:solidFill>
            </a:ln>
          </c:spPr>
          <c:invertIfNegative val="0"/>
          <c:dPt>
            <c:idx val="1"/>
            <c:invertIfNegative val="0"/>
            <c:bubble3D val="0"/>
            <c:extLst>
              <c:ext xmlns:c16="http://schemas.microsoft.com/office/drawing/2014/chart" uri="{C3380CC4-5D6E-409C-BE32-E72D297353CC}">
                <c16:uniqueId val="{00000017-A4FF-4BBC-A4F0-3833031FCE54}"/>
              </c:ext>
            </c:extLst>
          </c:dPt>
          <c:dPt>
            <c:idx val="3"/>
            <c:invertIfNegative val="0"/>
            <c:bubble3D val="0"/>
            <c:spPr>
              <a:solidFill>
                <a:srgbClr val="852062"/>
              </a:solidFill>
              <a:ln w="25400">
                <a:solidFill>
                  <a:schemeClr val="tx1"/>
                </a:solidFill>
              </a:ln>
            </c:spPr>
            <c:extLst>
              <c:ext xmlns:c16="http://schemas.microsoft.com/office/drawing/2014/chart" uri="{C3380CC4-5D6E-409C-BE32-E72D297353CC}">
                <c16:uniqueId val="{00000013-63F2-4B15-A145-C8187BC26298}"/>
              </c:ext>
            </c:extLst>
          </c:dPt>
          <c:dPt>
            <c:idx val="4"/>
            <c:invertIfNegative val="0"/>
            <c:bubble3D val="0"/>
            <c:spPr>
              <a:solidFill>
                <a:srgbClr val="852062"/>
              </a:solidFill>
              <a:ln w="25400">
                <a:solidFill>
                  <a:schemeClr val="tx1"/>
                </a:solidFill>
              </a:ln>
            </c:spPr>
            <c:extLst>
              <c:ext xmlns:c16="http://schemas.microsoft.com/office/drawing/2014/chart" uri="{C3380CC4-5D6E-409C-BE32-E72D297353CC}">
                <c16:uniqueId val="{00000010-8CD3-42C5-AF12-A3828B7A70AD}"/>
              </c:ext>
            </c:extLst>
          </c:dPt>
          <c:dPt>
            <c:idx val="5"/>
            <c:invertIfNegative val="0"/>
            <c:bubble3D val="0"/>
            <c:extLst>
              <c:ext xmlns:c16="http://schemas.microsoft.com/office/drawing/2014/chart" uri="{C3380CC4-5D6E-409C-BE32-E72D297353CC}">
                <c16:uniqueId val="{00000019-A4FF-4BBC-A4F0-3833031FCE54}"/>
              </c:ext>
            </c:extLst>
          </c:dPt>
          <c:dPt>
            <c:idx val="6"/>
            <c:invertIfNegative val="0"/>
            <c:bubble3D val="0"/>
            <c:extLst>
              <c:ext xmlns:c16="http://schemas.microsoft.com/office/drawing/2014/chart" uri="{C3380CC4-5D6E-409C-BE32-E72D297353CC}">
                <c16:uniqueId val="{0000001B-A4FF-4BBC-A4F0-3833031FCE54}"/>
              </c:ext>
            </c:extLst>
          </c:dPt>
          <c:dLbls>
            <c:dLbl>
              <c:idx val="0"/>
              <c:layout>
                <c:manualLayout>
                  <c:x val="2.3380418899171942E-2"/>
                  <c:y val="0"/>
                </c:manualLayout>
              </c:layout>
              <c:spPr>
                <a:noFill/>
                <a:ln>
                  <a:noFill/>
                </a:ln>
                <a:effectLst/>
              </c:spPr>
              <c:txPr>
                <a:bodyPr rot="0" vert="horz"/>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C-A4FF-4BBC-A4F0-3833031FCE54}"/>
                </c:ext>
              </c:extLst>
            </c:dLbl>
            <c:dLbl>
              <c:idx val="1"/>
              <c:layout>
                <c:manualLayout>
                  <c:x val="2.9225523623964928E-2"/>
                  <c:y val="0"/>
                </c:manualLayout>
              </c:layout>
              <c:spPr>
                <a:noFill/>
                <a:ln>
                  <a:noFill/>
                </a:ln>
                <a:effectLst/>
              </c:spPr>
              <c:txPr>
                <a:bodyPr rot="0" vert="horz"/>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7-A4FF-4BBC-A4F0-3833031FCE54}"/>
                </c:ext>
              </c:extLst>
            </c:dLbl>
            <c:dLbl>
              <c:idx val="2"/>
              <c:layout>
                <c:manualLayout>
                  <c:x val="2.3380418899171942E-2"/>
                  <c:y val="0"/>
                </c:manualLayout>
              </c:layout>
              <c:spPr>
                <a:noFill/>
                <a:ln>
                  <a:noFill/>
                </a:ln>
                <a:effectLst/>
              </c:spPr>
              <c:txPr>
                <a:bodyPr rot="0" vert="horz"/>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D-A4FF-4BBC-A4F0-3833031FCE54}"/>
                </c:ext>
              </c:extLst>
            </c:dLbl>
            <c:dLbl>
              <c:idx val="5"/>
              <c:layout>
                <c:manualLayout>
                  <c:x val="4.0915733073550904E-2"/>
                  <c:y val="0"/>
                </c:manualLayout>
              </c:layout>
              <c:spPr>
                <a:noFill/>
                <a:ln>
                  <a:noFill/>
                </a:ln>
                <a:effectLst/>
              </c:spPr>
              <c:txPr>
                <a:bodyPr rot="0" vert="horz"/>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5.0501704822211398E-2"/>
                      <c:h val="4.4651167530623481E-2"/>
                    </c:manualLayout>
                  </c15:layout>
                </c:ext>
                <c:ext xmlns:c16="http://schemas.microsoft.com/office/drawing/2014/chart" uri="{C3380CC4-5D6E-409C-BE32-E72D297353CC}">
                  <c16:uniqueId val="{00000019-A4FF-4BBC-A4F0-3833031FCE54}"/>
                </c:ext>
              </c:extLst>
            </c:dLbl>
            <c:dLbl>
              <c:idx val="7"/>
              <c:layout>
                <c:manualLayout>
                  <c:x val="3.3122260107160108E-2"/>
                  <c:y val="0"/>
                </c:manualLayout>
              </c:layout>
              <c:spPr>
                <a:noFill/>
                <a:ln>
                  <a:noFill/>
                </a:ln>
                <a:effectLst/>
              </c:spPr>
              <c:txPr>
                <a:bodyPr rot="0" vert="horz"/>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E-A4FF-4BBC-A4F0-3833031FCE54}"/>
                </c:ext>
              </c:extLst>
            </c:dLbl>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Royaume-Uni</c:v>
                </c:pt>
                <c:pt idx="1">
                  <c:v>Allemagne</c:v>
                </c:pt>
                <c:pt idx="2">
                  <c:v>Pays-Bas</c:v>
                </c:pt>
                <c:pt idx="3">
                  <c:v>Moy. du FCMW</c:v>
                </c:pt>
                <c:pt idx="4">
                  <c:v>Canada</c:v>
                </c:pt>
                <c:pt idx="5">
                  <c:v>Australie</c:v>
                </c:pt>
                <c:pt idx="6">
                  <c:v>États-Unis</c:v>
                </c:pt>
                <c:pt idx="7">
                  <c:v>Nouvelle-Zélande</c:v>
                </c:pt>
                <c:pt idx="8">
                  <c:v>France</c:v>
                </c:pt>
                <c:pt idx="9">
                  <c:v>Suisse</c:v>
                </c:pt>
                <c:pt idx="10">
                  <c:v>Norvège</c:v>
                </c:pt>
                <c:pt idx="11">
                  <c:v>Suède</c:v>
                </c:pt>
              </c:strCache>
            </c:strRef>
          </c:cat>
          <c:val>
            <c:numRef>
              <c:f>Sheet1!$D$2:$D$13</c:f>
              <c:numCache>
                <c:formatCode>0" "%</c:formatCode>
                <c:ptCount val="12"/>
                <c:pt idx="0">
                  <c:v>3.8876968861841759E-3</c:v>
                </c:pt>
                <c:pt idx="1">
                  <c:v>2.1861866531003697E-2</c:v>
                </c:pt>
                <c:pt idx="2">
                  <c:v>1.0510138102883791E-3</c:v>
                </c:pt>
                <c:pt idx="3">
                  <c:v>0.13865676719355158</c:v>
                </c:pt>
                <c:pt idx="4">
                  <c:v>0.17569783010909373</c:v>
                </c:pt>
                <c:pt idx="5">
                  <c:v>5.2160472321518235E-2</c:v>
                </c:pt>
                <c:pt idx="6">
                  <c:v>0.20972923995862436</c:v>
                </c:pt>
                <c:pt idx="7">
                  <c:v>2.6899458821780506E-2</c:v>
                </c:pt>
                <c:pt idx="8">
                  <c:v>0.10423643522816657</c:v>
                </c:pt>
                <c:pt idx="9">
                  <c:v>0.27302290768919535</c:v>
                </c:pt>
                <c:pt idx="10">
                  <c:v>0.11646231278080742</c:v>
                </c:pt>
                <c:pt idx="11">
                  <c:v>0.54021520499240505</c:v>
                </c:pt>
              </c:numCache>
            </c:numRef>
          </c:val>
          <c:extLst>
            <c:ext xmlns:c16="http://schemas.microsoft.com/office/drawing/2014/chart" uri="{C3380CC4-5D6E-409C-BE32-E72D297353CC}">
              <c16:uniqueId val="{0000001F-A4FF-4BBC-A4F0-3833031FCE54}"/>
            </c:ext>
          </c:extLst>
        </c:ser>
        <c:dLbls>
          <c:showLegendKey val="0"/>
          <c:showVal val="0"/>
          <c:showCatName val="0"/>
          <c:showSerName val="0"/>
          <c:showPercent val="0"/>
          <c:showBubbleSize val="0"/>
        </c:dLbls>
        <c:gapWidth val="20"/>
        <c:overlap val="100"/>
        <c:axId val="54705536"/>
        <c:axId val="54715520"/>
      </c:barChart>
      <c:catAx>
        <c:axId val="54705536"/>
        <c:scaling>
          <c:orientation val="minMax"/>
        </c:scaling>
        <c:delete val="0"/>
        <c:axPos val="l"/>
        <c:numFmt formatCode="General" sourceLinked="1"/>
        <c:majorTickMark val="out"/>
        <c:minorTickMark val="none"/>
        <c:tickLblPos val="nextTo"/>
        <c:spPr>
          <a:ln w="6350">
            <a:solidFill>
              <a:schemeClr val="tx1"/>
            </a:solidFill>
          </a:ln>
        </c:spPr>
        <c:txPr>
          <a:bodyPr rot="-60000000" vert="horz"/>
          <a:lstStyle/>
          <a:p>
            <a:pPr>
              <a:defRPr/>
            </a:pPr>
            <a:endParaRPr lang="en-US"/>
          </a:p>
        </c:txPr>
        <c:crossAx val="54715520"/>
        <c:crosses val="autoZero"/>
        <c:auto val="1"/>
        <c:lblAlgn val="ctr"/>
        <c:lblOffset val="100"/>
        <c:noMultiLvlLbl val="0"/>
      </c:catAx>
      <c:valAx>
        <c:axId val="54715520"/>
        <c:scaling>
          <c:orientation val="minMax"/>
          <c:max val="1"/>
        </c:scaling>
        <c:delete val="1"/>
        <c:axPos val="b"/>
        <c:numFmt formatCode="0%" sourceLinked="1"/>
        <c:majorTickMark val="none"/>
        <c:minorTickMark val="none"/>
        <c:tickLblPos val="nextTo"/>
        <c:crossAx val="54705536"/>
        <c:crosses val="autoZero"/>
        <c:crossBetween val="between"/>
      </c:valAx>
    </c:plotArea>
    <c:legend>
      <c:legendPos val="b"/>
      <c:layout>
        <c:manualLayout>
          <c:xMode val="edge"/>
          <c:yMode val="edge"/>
          <c:x val="8.8378290268514292E-2"/>
          <c:y val="0.88306435176063769"/>
          <c:w val="0.74530853638424277"/>
          <c:h val="7.3465265505985242E-2"/>
        </c:manualLayout>
      </c:layout>
      <c:overlay val="0"/>
      <c:txPr>
        <a:bodyPr/>
        <a:lstStyle/>
        <a:p>
          <a:pPr>
            <a:defRPr sz="1800" baseline="10000"/>
          </a:pPr>
          <a:endParaRPr lang="en-US"/>
        </a:p>
      </c:txPr>
    </c:legend>
    <c:plotVisOnly val="1"/>
    <c:dispBlanksAs val="gap"/>
    <c:showDLblsOverMax val="0"/>
  </c:chart>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35780788802963E-2"/>
          <c:y val="5.660325306052074E-2"/>
          <c:w val="0.87794310317929491"/>
          <c:h val="0.84194902644468694"/>
        </c:manualLayout>
      </c:layout>
      <c:barChart>
        <c:barDir val="col"/>
        <c:grouping val="clustered"/>
        <c:varyColors val="0"/>
        <c:ser>
          <c:idx val="0"/>
          <c:order val="0"/>
          <c:tx>
            <c:strRef>
              <c:f>Sheet1!$B$1</c:f>
              <c:strCache>
                <c:ptCount val="1"/>
                <c:pt idx="0">
                  <c:v>%</c:v>
                </c:pt>
              </c:strCache>
            </c:strRef>
          </c:tx>
          <c:spPr>
            <a:pattFill prst="pct5">
              <a:fgClr>
                <a:schemeClr val="bg1">
                  <a:lumMod val="50000"/>
                </a:schemeClr>
              </a:fgClr>
              <a:bgClr>
                <a:schemeClr val="bg1"/>
              </a:bgClr>
            </a:pattFill>
            <a:ln w="6350">
              <a:solidFill>
                <a:schemeClr val="tx1"/>
              </a:solidFill>
            </a:ln>
            <a:effectLst/>
          </c:spPr>
          <c:invertIfNegative val="0"/>
          <c:dPt>
            <c:idx val="0"/>
            <c:invertIfNegative val="0"/>
            <c:bubble3D val="0"/>
            <c:spPr>
              <a:solidFill>
                <a:srgbClr val="82BAB5"/>
              </a:solidFill>
              <a:ln w="6350">
                <a:solidFill>
                  <a:schemeClr val="tx1"/>
                </a:solidFill>
              </a:ln>
              <a:effectLst/>
            </c:spPr>
            <c:extLst>
              <c:ext xmlns:c16="http://schemas.microsoft.com/office/drawing/2014/chart" uri="{C3380CC4-5D6E-409C-BE32-E72D297353CC}">
                <c16:uniqueId val="{00000001-1FDD-4B55-A3C7-6D677666D182}"/>
              </c:ext>
            </c:extLst>
          </c:dPt>
          <c:dPt>
            <c:idx val="1"/>
            <c:invertIfNegative val="0"/>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3-1FDD-4B55-A3C7-6D677666D182}"/>
              </c:ext>
            </c:extLst>
          </c:dPt>
          <c:dPt>
            <c:idx val="2"/>
            <c:invertIfNegative val="0"/>
            <c:bubble3D val="0"/>
            <c:spPr>
              <a:solidFill>
                <a:srgbClr val="852062"/>
              </a:solidFill>
              <a:ln w="6350">
                <a:solidFill>
                  <a:schemeClr val="tx1"/>
                </a:solidFill>
              </a:ln>
              <a:effectLst/>
            </c:spPr>
            <c:extLst>
              <c:ext xmlns:c16="http://schemas.microsoft.com/office/drawing/2014/chart" uri="{C3380CC4-5D6E-409C-BE32-E72D297353CC}">
                <c16:uniqueId val="{00000005-1FDD-4B55-A3C7-6D677666D182}"/>
              </c:ext>
            </c:extLst>
          </c:dPt>
          <c:dLbls>
            <c:numFmt formatCode="0\ %"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Moins de 15 minutes</c:v>
                </c:pt>
                <c:pt idx="1">
                  <c:v>De 15 à moins de 25 minutes</c:v>
                </c:pt>
                <c:pt idx="2">
                  <c:v>25 minutes ou plus</c:v>
                </c:pt>
              </c:strCache>
            </c:strRef>
          </c:cat>
          <c:val>
            <c:numRef>
              <c:f>Sheet1!$B$2:$B$4</c:f>
              <c:numCache>
                <c:formatCode>0.00" "%</c:formatCode>
                <c:ptCount val="3"/>
                <c:pt idx="0">
                  <c:v>0.53332057629970497</c:v>
                </c:pt>
                <c:pt idx="1">
                  <c:v>0.72132904242490503</c:v>
                </c:pt>
                <c:pt idx="2">
                  <c:v>0.82289500415467198</c:v>
                </c:pt>
              </c:numCache>
            </c:numRef>
          </c:val>
          <c:extLst>
            <c:ext xmlns:c16="http://schemas.microsoft.com/office/drawing/2014/chart" uri="{C3380CC4-5D6E-409C-BE32-E72D297353CC}">
              <c16:uniqueId val="{00000006-1FDD-4B55-A3C7-6D677666D182}"/>
            </c:ext>
          </c:extLst>
        </c:ser>
        <c:dLbls>
          <c:showLegendKey val="0"/>
          <c:showVal val="0"/>
          <c:showCatName val="0"/>
          <c:showSerName val="0"/>
          <c:showPercent val="0"/>
          <c:showBubbleSize val="0"/>
        </c:dLbls>
        <c:gapWidth val="150"/>
        <c:axId val="845619168"/>
        <c:axId val="845614904"/>
      </c:barChart>
      <c:catAx>
        <c:axId val="845619168"/>
        <c:scaling>
          <c:orientation val="minMax"/>
        </c:scaling>
        <c:delete val="0"/>
        <c:axPos val="b"/>
        <c:numFmt formatCode="General" sourceLinked="1"/>
        <c:majorTickMark val="out"/>
        <c:minorTickMark val="none"/>
        <c:tickLblPos val="nextTo"/>
        <c:spPr>
          <a:noFill/>
          <a:ln w="635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845614904"/>
        <c:crosses val="autoZero"/>
        <c:auto val="1"/>
        <c:lblAlgn val="ctr"/>
        <c:lblOffset val="100"/>
        <c:noMultiLvlLbl val="0"/>
      </c:catAx>
      <c:valAx>
        <c:axId val="845614904"/>
        <c:scaling>
          <c:orientation val="minMax"/>
        </c:scaling>
        <c:delete val="0"/>
        <c:axPos val="l"/>
        <c:numFmt formatCode="0\ %"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84561916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Lbls>
            <c:numFmt formatCode="0\ %"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Recours à d’autres stratégies pour atteindre votre capacité</c:v>
                </c:pt>
                <c:pt idx="1">
                  <c:v>Mis votre nom sur la liste publique des médecins disponibles </c:v>
                </c:pt>
                <c:pt idx="2">
                  <c:v>Recours à une liste d’attente publique gérée par le gouvernement </c:v>
                </c:pt>
                <c:pt idx="3">
                  <c:v>Recours à une liste d’attente privée gérée par votre clinique</c:v>
                </c:pt>
              </c:strCache>
            </c:strRef>
          </c:cat>
          <c:val>
            <c:numRef>
              <c:f>Sheet1!$B$2:$B$5</c:f>
              <c:numCache>
                <c:formatCode>0%</c:formatCode>
                <c:ptCount val="4"/>
                <c:pt idx="0">
                  <c:v>0.59</c:v>
                </c:pt>
                <c:pt idx="1">
                  <c:v>0.33</c:v>
                </c:pt>
                <c:pt idx="2">
                  <c:v>0.36</c:v>
                </c:pt>
                <c:pt idx="3">
                  <c:v>0.46</c:v>
                </c:pt>
              </c:numCache>
            </c:numRef>
          </c:val>
          <c:extLst>
            <c:ext xmlns:c16="http://schemas.microsoft.com/office/drawing/2014/chart" uri="{C3380CC4-5D6E-409C-BE32-E72D297353CC}">
              <c16:uniqueId val="{00000000-A7F7-4C2B-BC8B-D313ADD142FC}"/>
            </c:ext>
          </c:extLst>
        </c:ser>
        <c:dLbls>
          <c:showLegendKey val="0"/>
          <c:showVal val="0"/>
          <c:showCatName val="0"/>
          <c:showSerName val="0"/>
          <c:showPercent val="0"/>
          <c:showBubbleSize val="0"/>
        </c:dLbls>
        <c:gapWidth val="50"/>
        <c:axId val="1003755160"/>
        <c:axId val="1003750240"/>
      </c:barChart>
      <c:catAx>
        <c:axId val="1003755160"/>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noFill/>
                <a:latin typeface="Arial Narrow" panose="020B0606020202030204" pitchFamily="34" charset="0"/>
                <a:ea typeface="+mn-ea"/>
                <a:cs typeface="Arial" panose="020B0604020202020204" pitchFamily="34" charset="0"/>
              </a:defRPr>
            </a:pPr>
            <a:endParaRPr lang="en-US"/>
          </a:p>
        </c:txPr>
        <c:crossAx val="1003750240"/>
        <c:crosses val="autoZero"/>
        <c:auto val="1"/>
        <c:lblAlgn val="ctr"/>
        <c:lblOffset val="100"/>
        <c:noMultiLvlLbl val="0"/>
      </c:catAx>
      <c:valAx>
        <c:axId val="1003750240"/>
        <c:scaling>
          <c:orientation val="minMax"/>
        </c:scaling>
        <c:delete val="1"/>
        <c:axPos val="b"/>
        <c:numFmt formatCode="0%" sourceLinked="1"/>
        <c:majorTickMark val="none"/>
        <c:minorTickMark val="none"/>
        <c:tickLblPos val="nextTo"/>
        <c:crossAx val="100375516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37073283796606"/>
          <c:y val="9.6417285178622206E-2"/>
          <c:w val="0.55284860324848084"/>
          <c:h val="0.5011261126591009"/>
        </c:manualLayout>
      </c:layout>
      <c:pieChart>
        <c:varyColors val="1"/>
        <c:ser>
          <c:idx val="0"/>
          <c:order val="0"/>
          <c:tx>
            <c:strRef>
              <c:f>Sheet1!$B$1</c:f>
              <c:strCache>
                <c:ptCount val="1"/>
                <c:pt idx="0">
                  <c:v>%</c:v>
                </c:pt>
              </c:strCache>
            </c:strRef>
          </c:tx>
          <c:spPr>
            <a:ln w="6350">
              <a:solidFill>
                <a:schemeClr val="tx1"/>
              </a:solidFill>
            </a:ln>
          </c:spPr>
          <c:dPt>
            <c:idx val="0"/>
            <c:bubble3D val="0"/>
            <c:spPr>
              <a:solidFill>
                <a:srgbClr val="82BAB5"/>
              </a:solidFill>
              <a:ln w="6350">
                <a:solidFill>
                  <a:schemeClr val="tx1"/>
                </a:solidFill>
              </a:ln>
              <a:effectLst/>
            </c:spPr>
            <c:extLst>
              <c:ext xmlns:c16="http://schemas.microsoft.com/office/drawing/2014/chart" uri="{C3380CC4-5D6E-409C-BE32-E72D297353CC}">
                <c16:uniqueId val="{00000001-4D86-4F28-92D0-07FA7A8EB3C7}"/>
              </c:ext>
            </c:extLst>
          </c:dPt>
          <c:dPt>
            <c:idx val="1"/>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2-4D86-4F28-92D0-07FA7A8EB3C7}"/>
              </c:ext>
            </c:extLst>
          </c:dPt>
          <c:dPt>
            <c:idx val="2"/>
            <c:bubble3D val="0"/>
            <c:spPr>
              <a:solidFill>
                <a:srgbClr val="852062"/>
              </a:solidFill>
              <a:ln w="6350">
                <a:solidFill>
                  <a:schemeClr val="tx1"/>
                </a:solidFill>
              </a:ln>
              <a:effectLst/>
            </c:spPr>
            <c:extLst>
              <c:ext xmlns:c16="http://schemas.microsoft.com/office/drawing/2014/chart" uri="{C3380CC4-5D6E-409C-BE32-E72D297353CC}">
                <c16:uniqueId val="{00000005-0795-4ECD-B7E5-2783FEC073F1}"/>
              </c:ext>
            </c:extLst>
          </c:dPt>
          <c:dPt>
            <c:idx val="3"/>
            <c:bubble3D val="0"/>
            <c:spPr>
              <a:pattFill prst="pct90">
                <a:fgClr>
                  <a:srgbClr val="C8DA3F"/>
                </a:fgClr>
                <a:bgClr>
                  <a:schemeClr val="tx1"/>
                </a:bgClr>
              </a:pattFill>
              <a:ln w="6350">
                <a:solidFill>
                  <a:schemeClr val="tx1"/>
                </a:solidFill>
              </a:ln>
              <a:effectLst/>
            </c:spPr>
            <c:extLst>
              <c:ext xmlns:c16="http://schemas.microsoft.com/office/drawing/2014/chart" uri="{C3380CC4-5D6E-409C-BE32-E72D297353CC}">
                <c16:uniqueId val="{00000007-0795-4ECD-B7E5-2783FEC073F1}"/>
              </c:ext>
            </c:extLst>
          </c:dPt>
          <c:dLbls>
            <c:dLbl>
              <c:idx val="0"/>
              <c:layout>
                <c:manualLayout>
                  <c:x val="-8.9412816760736771E-2"/>
                  <c:y val="0.11992742230291621"/>
                </c:manualLayout>
              </c:layout>
              <c:numFmt formatCode="0\ %" sourceLinked="0"/>
              <c:spPr>
                <a:noFill/>
                <a:ln w="6350">
                  <a:noFill/>
                </a:ln>
                <a:effectLst/>
              </c:spPr>
              <c:txPr>
                <a:bodyPr rot="0" vert="horz"/>
                <a:lstStyle/>
                <a:p>
                  <a:pPr>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9.4617149254827865E-2"/>
                      <c:h val="6.4323836469448642E-2"/>
                    </c:manualLayout>
                  </c15:layout>
                </c:ext>
                <c:ext xmlns:c16="http://schemas.microsoft.com/office/drawing/2014/chart" uri="{C3380CC4-5D6E-409C-BE32-E72D297353CC}">
                  <c16:uniqueId val="{00000001-4D86-4F28-92D0-07FA7A8EB3C7}"/>
                </c:ext>
              </c:extLst>
            </c:dLbl>
            <c:dLbl>
              <c:idx val="1"/>
              <c:layout>
                <c:manualLayout>
                  <c:x val="-0.15934476110840126"/>
                  <c:y val="-2.8766111149019467E-2"/>
                </c:manualLayout>
              </c:layout>
              <c:numFmt formatCode="0\ %" sourceLinked="0"/>
              <c:spPr>
                <a:solidFill>
                  <a:srgbClr val="365254"/>
                </a:solidFill>
                <a:ln w="6350">
                  <a:noFill/>
                </a:ln>
                <a:effectLst/>
              </c:spPr>
              <c:txPr>
                <a:bodyPr rot="0" vert="horz"/>
                <a:lstStyle/>
                <a:p>
                  <a:pPr>
                    <a:defRPr>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9.4617149254827865E-2"/>
                      <c:h val="6.4323836469448642E-2"/>
                    </c:manualLayout>
                  </c15:layout>
                </c:ext>
                <c:ext xmlns:c16="http://schemas.microsoft.com/office/drawing/2014/chart" uri="{C3380CC4-5D6E-409C-BE32-E72D297353CC}">
                  <c16:uniqueId val="{00000002-4D86-4F28-92D0-07FA7A8EB3C7}"/>
                </c:ext>
              </c:extLst>
            </c:dLbl>
            <c:dLbl>
              <c:idx val="2"/>
              <c:numFmt formatCode="0\ %" sourceLinked="0"/>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0795-4ECD-B7E5-2783FEC073F1}"/>
                </c:ext>
              </c:extLst>
            </c:dLbl>
            <c:dLbl>
              <c:idx val="3"/>
              <c:layout>
                <c:manualLayout>
                  <c:x val="0.17812277890042505"/>
                  <c:y val="-2.9460185791588614E-2"/>
                </c:manualLayout>
              </c:layout>
              <c:numFmt formatCode="0\ %" sourceLinked="0"/>
              <c:spPr>
                <a:solidFill>
                  <a:srgbClr val="C8DA3F"/>
                </a:solidFill>
                <a:ln>
                  <a:noFill/>
                </a:ln>
                <a:effectLst/>
              </c:spPr>
              <c:txPr>
                <a:bodyPr rot="0" vert="horz"/>
                <a:lstStyle/>
                <a:p>
                  <a:pPr>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795-4ECD-B7E5-2783FEC073F1}"/>
                </c:ext>
              </c:extLst>
            </c:dLbl>
            <c:numFmt formatCode="0\ %"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Oui, nous avons la capacité de prendre en charge tous les patients qui le demandent</c:v>
                </c:pt>
                <c:pt idx="1">
                  <c:v>Oui, nous avons la capacité de prendre en charge des patients présentant certains critères</c:v>
                </c:pt>
                <c:pt idx="2">
                  <c:v>Oui, nous avons la capacité de prendre en charge de nouveaux patients, mais nous ne le faisons pas actuellement</c:v>
                </c:pt>
                <c:pt idx="3">
                  <c:v>Non, nous n’avons pas cette capacité</c:v>
                </c:pt>
              </c:strCache>
            </c:strRef>
          </c:cat>
          <c:val>
            <c:numRef>
              <c:f>Sheet1!$B$2:$B$5</c:f>
              <c:numCache>
                <c:formatCode>0" "%</c:formatCode>
                <c:ptCount val="4"/>
                <c:pt idx="0">
                  <c:v>0.164926130524127</c:v>
                </c:pt>
                <c:pt idx="1">
                  <c:v>0.22493800694791918</c:v>
                </c:pt>
                <c:pt idx="2">
                  <c:v>9.30226387040127E-2</c:v>
                </c:pt>
                <c:pt idx="3">
                  <c:v>0.51711322382394231</c:v>
                </c:pt>
              </c:numCache>
            </c:numRef>
          </c:val>
          <c:extLst>
            <c:ext xmlns:c16="http://schemas.microsoft.com/office/drawing/2014/chart" uri="{C3380CC4-5D6E-409C-BE32-E72D297353CC}">
              <c16:uniqueId val="{00000000-4D86-4F28-92D0-07FA7A8EB3C7}"/>
            </c:ext>
          </c:extLst>
        </c:ser>
        <c:dLbls>
          <c:showLegendKey val="0"/>
          <c:showVal val="0"/>
          <c:showCatName val="0"/>
          <c:showSerName val="0"/>
          <c:showPercent val="0"/>
          <c:showBubbleSize val="0"/>
          <c:showLeaderLines val="0"/>
        </c:dLbls>
        <c:firstSliceAng val="0"/>
      </c:pieChart>
      <c:spPr>
        <a:noFill/>
        <a:ln>
          <a:noFill/>
        </a:ln>
        <a:effectLst/>
      </c:spPr>
    </c:plotArea>
    <c:legend>
      <c:legendPos val="t"/>
      <c:legendEntry>
        <c:idx val="1"/>
        <c:txPr>
          <a:bodyPr rot="0" vert="horz"/>
          <a:lstStyle/>
          <a:p>
            <a:pPr>
              <a:lnSpc>
                <a:spcPct val="100000"/>
              </a:lnSpc>
              <a:defRPr sz="1100"/>
            </a:pPr>
            <a:endParaRPr lang="en-US"/>
          </a:p>
        </c:txPr>
      </c:legendEntry>
      <c:layout>
        <c:manualLayout>
          <c:xMode val="edge"/>
          <c:yMode val="edge"/>
          <c:x val="0"/>
          <c:y val="0.69684156175236023"/>
          <c:w val="1"/>
          <c:h val="0.30315843824763972"/>
        </c:manualLayout>
      </c:layout>
      <c:overlay val="0"/>
      <c:spPr>
        <a:noFill/>
        <a:ln>
          <a:noFill/>
        </a:ln>
        <a:effectLst/>
      </c:spPr>
      <c:txPr>
        <a:bodyPr rot="0" vert="horz"/>
        <a:lstStyle/>
        <a:p>
          <a:pPr>
            <a:lnSpc>
              <a:spcPct val="100000"/>
            </a:lnSpc>
            <a:defRPr sz="1100"/>
          </a:pPr>
          <a:endParaRPr lang="en-US"/>
        </a:p>
      </c:txPr>
    </c:legend>
    <c:plotVisOnly val="1"/>
    <c:dispBlanksAs val="gap"/>
    <c:showDLblsOverMax val="0"/>
  </c:chart>
  <c:spPr>
    <a:noFill/>
    <a:ln>
      <a:noFill/>
    </a:ln>
    <a:effectLst/>
  </c:spPr>
  <c:txPr>
    <a:bodyPr/>
    <a:lstStyle/>
    <a:p>
      <a:pPr>
        <a:defRPr sz="1200" baseline="0">
          <a:solidFill>
            <a:schemeClr val="tx1"/>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01631406535954"/>
          <c:y val="3.7653484443208193E-2"/>
          <c:w val="0.4472258184602067"/>
          <c:h val="0.91360650356918804"/>
        </c:manualLayout>
      </c:layout>
      <c:barChart>
        <c:barDir val="bar"/>
        <c:grouping val="clustered"/>
        <c:varyColors val="0"/>
        <c:ser>
          <c:idx val="0"/>
          <c:order val="0"/>
          <c:tx>
            <c:strRef>
              <c:f>Sheet1!$B$1</c:f>
              <c:strCache>
                <c:ptCount val="1"/>
                <c:pt idx="0">
                  <c:v>Série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B977-440E-8559-C273501E6BE3}"/>
              </c:ext>
            </c:extLst>
          </c:dPt>
          <c:dPt>
            <c:idx val="1"/>
            <c:invertIfNegative val="0"/>
            <c:bubble3D val="0"/>
            <c:extLst>
              <c:ext xmlns:c16="http://schemas.microsoft.com/office/drawing/2014/chart" uri="{C3380CC4-5D6E-409C-BE32-E72D297353CC}">
                <c16:uniqueId val="{00000001-B977-440E-8559-C273501E6BE3}"/>
              </c:ext>
            </c:extLst>
          </c:dPt>
          <c:dPt>
            <c:idx val="2"/>
            <c:invertIfNegative val="0"/>
            <c:bubble3D val="0"/>
            <c:extLst>
              <c:ext xmlns:c16="http://schemas.microsoft.com/office/drawing/2014/chart" uri="{C3380CC4-5D6E-409C-BE32-E72D297353CC}">
                <c16:uniqueId val="{00000002-B977-440E-8559-C273501E6BE3}"/>
              </c:ext>
            </c:extLst>
          </c:dPt>
          <c:dPt>
            <c:idx val="3"/>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3-B977-440E-8559-C273501E6BE3}"/>
              </c:ext>
            </c:extLst>
          </c:dPt>
          <c:dPt>
            <c:idx val="4"/>
            <c:invertIfNegative val="0"/>
            <c:bubble3D val="0"/>
            <c:extLst>
              <c:ext xmlns:c16="http://schemas.microsoft.com/office/drawing/2014/chart" uri="{C3380CC4-5D6E-409C-BE32-E72D297353CC}">
                <c16:uniqueId val="{00000004-B977-440E-8559-C273501E6BE3}"/>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5-B977-440E-8559-C273501E6BE3}"/>
              </c:ext>
            </c:extLst>
          </c:dPt>
          <c:dPt>
            <c:idx val="6"/>
            <c:invertIfNegative val="0"/>
            <c:bubble3D val="0"/>
            <c:extLst>
              <c:ext xmlns:c16="http://schemas.microsoft.com/office/drawing/2014/chart" uri="{C3380CC4-5D6E-409C-BE32-E72D297353CC}">
                <c16:uniqueId val="{00000007-B977-440E-8559-C273501E6BE3}"/>
              </c:ext>
            </c:extLst>
          </c:dPt>
          <c:dPt>
            <c:idx val="7"/>
            <c:invertIfNegative val="0"/>
            <c:bubble3D val="0"/>
            <c:extLst>
              <c:ext xmlns:c16="http://schemas.microsoft.com/office/drawing/2014/chart" uri="{C3380CC4-5D6E-409C-BE32-E72D297353CC}">
                <c16:uniqueId val="{00000008-B977-440E-8559-C273501E6BE3}"/>
              </c:ext>
            </c:extLst>
          </c:dPt>
          <c:dPt>
            <c:idx val="8"/>
            <c:invertIfNegative val="0"/>
            <c:bubble3D val="0"/>
            <c:extLst>
              <c:ext xmlns:c16="http://schemas.microsoft.com/office/drawing/2014/chart" uri="{C3380CC4-5D6E-409C-BE32-E72D297353CC}">
                <c16:uniqueId val="{0000000A-B977-440E-8559-C273501E6BE3}"/>
              </c:ext>
            </c:extLst>
          </c:dPt>
          <c:dPt>
            <c:idx val="9"/>
            <c:invertIfNegative val="0"/>
            <c:bubble3D val="0"/>
            <c:extLst>
              <c:ext xmlns:c16="http://schemas.microsoft.com/office/drawing/2014/chart" uri="{C3380CC4-5D6E-409C-BE32-E72D297353CC}">
                <c16:uniqueId val="{0000000B-B977-440E-8559-C273501E6BE3}"/>
              </c:ext>
            </c:extLst>
          </c:dPt>
          <c:dPt>
            <c:idx val="10"/>
            <c:invertIfNegative val="0"/>
            <c:bubble3D val="0"/>
            <c:extLst>
              <c:ext xmlns:c16="http://schemas.microsoft.com/office/drawing/2014/chart" uri="{C3380CC4-5D6E-409C-BE32-E72D297353CC}">
                <c16:uniqueId val="{0000000C-B977-440E-8559-C273501E6BE3}"/>
              </c:ext>
            </c:extLst>
          </c:dPt>
          <c:dPt>
            <c:idx val="11"/>
            <c:invertIfNegative val="0"/>
            <c:bubble3D val="0"/>
            <c:extLst>
              <c:ext xmlns:c16="http://schemas.microsoft.com/office/drawing/2014/chart" uri="{C3380CC4-5D6E-409C-BE32-E72D297353CC}">
                <c16:uniqueId val="{0000000D-B977-440E-8559-C273501E6BE3}"/>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États-Unis</c:v>
                </c:pt>
                <c:pt idx="1">
                  <c:v>Royaume-Uni</c:v>
                </c:pt>
                <c:pt idx="2">
                  <c:v>Allemagne</c:v>
                </c:pt>
                <c:pt idx="3">
                  <c:v>Canada</c:v>
                </c:pt>
                <c:pt idx="4">
                  <c:v>Suède</c:v>
                </c:pt>
                <c:pt idx="5">
                  <c:v>Moy. du FCMW</c:v>
                </c:pt>
                <c:pt idx="6">
                  <c:v>France</c:v>
                </c:pt>
                <c:pt idx="7">
                  <c:v>Norvège</c:v>
                </c:pt>
                <c:pt idx="8">
                  <c:v>Nouvelle-Zélande</c:v>
                </c:pt>
                <c:pt idx="9">
                  <c:v>Pays-Bas</c:v>
                </c:pt>
                <c:pt idx="10">
                  <c:v>Australie</c:v>
                </c:pt>
                <c:pt idx="11">
                  <c:v>Suisse</c:v>
                </c:pt>
              </c:strCache>
            </c:strRef>
          </c:cat>
          <c:val>
            <c:numRef>
              <c:f>Sheet1!$B$2:$B$13</c:f>
              <c:numCache>
                <c:formatCode>0" "%</c:formatCode>
                <c:ptCount val="12"/>
                <c:pt idx="0">
                  <c:v>0.839725261</c:v>
                </c:pt>
                <c:pt idx="1">
                  <c:v>0.84976088000000005</c:v>
                </c:pt>
                <c:pt idx="2">
                  <c:v>0.877604681</c:v>
                </c:pt>
                <c:pt idx="3">
                  <c:v>0.88131984900000004</c:v>
                </c:pt>
                <c:pt idx="4">
                  <c:v>0.88216761600000004</c:v>
                </c:pt>
                <c:pt idx="5">
                  <c:v>0.907241148</c:v>
                </c:pt>
                <c:pt idx="6">
                  <c:v>0.91327204100000003</c:v>
                </c:pt>
                <c:pt idx="7">
                  <c:v>0.92115572999999995</c:v>
                </c:pt>
                <c:pt idx="8">
                  <c:v>0.92903111299999996</c:v>
                </c:pt>
                <c:pt idx="9">
                  <c:v>0.94512233599999995</c:v>
                </c:pt>
                <c:pt idx="10">
                  <c:v>0.95639232200000002</c:v>
                </c:pt>
                <c:pt idx="11">
                  <c:v>0.98410080200000005</c:v>
                </c:pt>
              </c:numCache>
            </c:numRef>
          </c:val>
          <c:extLst>
            <c:ext xmlns:c16="http://schemas.microsoft.com/office/drawing/2014/chart" uri="{C3380CC4-5D6E-409C-BE32-E72D297353CC}">
              <c16:uniqueId val="{0000000E-B977-440E-8559-C273501E6BE3}"/>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quot; &quot;%"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631C1EB-5046-4CE2-9FB2-6B459537A9AC}" type="datetimeFigureOut">
              <a:rPr lang="en-US" smtClean="0"/>
              <a:t>12/20/2019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6A102AA-E491-4403-B30A-063591FC1A98}" type="slidenum">
              <a:rPr lang="en-US" smtClean="0"/>
              <a:t>‹#›</a:t>
            </a:fld>
            <a:endParaRPr lang="en-US" dirty="0"/>
          </a:p>
        </p:txBody>
      </p:sp>
    </p:spTree>
    <p:extLst>
      <p:ext uri="{BB962C8B-B14F-4D97-AF65-F5344CB8AC3E}">
        <p14:creationId xmlns:p14="http://schemas.microsoft.com/office/powerpoint/2010/main" val="1336028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14EDD2-CCDC-49B1-B199-BDB0F0B8703F}" type="datetimeFigureOut">
              <a:rPr lang="en-US" smtClean="0"/>
              <a:t>12/20/2019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C42231-EF04-4F58-9EF7-C1826F9ECA97}" type="slidenum">
              <a:rPr lang="en-US" smtClean="0"/>
              <a:t>‹#›</a:t>
            </a:fld>
            <a:endParaRPr lang="en-US" dirty="0"/>
          </a:p>
        </p:txBody>
      </p:sp>
    </p:spTree>
    <p:extLst>
      <p:ext uri="{BB962C8B-B14F-4D97-AF65-F5344CB8AC3E}">
        <p14:creationId xmlns:p14="http://schemas.microsoft.com/office/powerpoint/2010/main" val="424903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150.statcan.gc.ca/n1/pub/71-543-g/2016001/part-partie7-fra.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ma.ca/sites/default/files/2019-01/family-e.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urveys.cma.ca/fr/viewer?file=%2fdocuments%2fSurveyPDF%2fCMA_Survey_Workforce2017_Q24_ElectronicToolsPatients-f.pdf#phrase=fals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doi.org/10.1089/jpm.2017.0396"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ihi.ca/fr/lenquete-2016-du-fonds-du-commonwealth"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ihi.ca/fr/enquete-de-2015-du-fonds-du-commonwealth"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surveys.cma.ca/fr/viewer?file=%2fdocuments%2fSurveyPDF%2fCMA_Survey_Workforce2017_Q23_ElectronicToolsUsed-f.pdf#phrase=false"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cihi.ca/fr/enquete-de-2015-du-fonds-du-commonwealth"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surveys.cma.ca/fr/viewer?file=%2fdocuments%2fSurveyPDF%2fCMA_Survey_Workforce2017_Q22_ElectronicRecords-f.pdf#phrase=false"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www.cihi.ca/fr/enquete-de-2015-du-fonds-du-commonwealth"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cihi.ca/fr/lenquete-2016-du-fonds-du-commonwealth"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s://surveys.cma.ca/fr/viewer?file=%2fdocuments%2fSurveyPDF%2fCMA_Survey_Workforce2017_Q24_ElectronicToolsPatients-f.pdf#phrase=false"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1B70D-1567-45F2-A648-7E3BD1163FAE}" type="slidenum">
              <a:rPr lang="en-CA" smtClean="0"/>
              <a:t>1</a:t>
            </a:fld>
            <a:endParaRPr lang="en-CA" dirty="0"/>
          </a:p>
        </p:txBody>
      </p:sp>
    </p:spTree>
    <p:extLst>
      <p:ext uri="{BB962C8B-B14F-4D97-AF65-F5344CB8AC3E}">
        <p14:creationId xmlns:p14="http://schemas.microsoft.com/office/powerpoint/2010/main" val="3449808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11</a:t>
            </a:fld>
            <a:endParaRPr lang="en-US" dirty="0"/>
          </a:p>
        </p:txBody>
      </p:sp>
    </p:spTree>
    <p:extLst>
      <p:ext uri="{BB962C8B-B14F-4D97-AF65-F5344CB8AC3E}">
        <p14:creationId xmlns:p14="http://schemas.microsoft.com/office/powerpoint/2010/main" val="1802520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smtClean="0"/>
              <a:t>Source</a:t>
            </a:r>
          </a:p>
          <a:p>
            <a:pPr marL="228600" indent="-228600">
              <a:buAutoNum type="arabicPeriod"/>
            </a:pPr>
            <a:r>
              <a:rPr lang="fr-CA" sz="1200" dirty="0" smtClean="0">
                <a:solidFill>
                  <a:schemeClr val="tx1"/>
                </a:solidFill>
                <a:latin typeface="+mn-lt"/>
                <a:ea typeface="+mn-ea"/>
                <a:cs typeface="+mn-cs"/>
              </a:rPr>
              <a:t>Statistique Canada. </a:t>
            </a:r>
            <a:r>
              <a:rPr lang="fr-CA" sz="1200" i="0" dirty="0" smtClean="0">
                <a:solidFill>
                  <a:schemeClr val="tx1"/>
                </a:solidFill>
                <a:latin typeface="+mn-lt"/>
                <a:ea typeface="+mn-ea"/>
                <a:cs typeface="+mn-cs"/>
              </a:rPr>
              <a:t>Section 7 : </a:t>
            </a:r>
            <a:r>
              <a:rPr lang="fr-CA" dirty="0" smtClean="0"/>
              <a:t>Q</a:t>
            </a:r>
            <a:r>
              <a:rPr lang="fr-CA" sz="1200" i="0" dirty="0" smtClean="0">
                <a:solidFill>
                  <a:schemeClr val="tx1"/>
                </a:solidFill>
                <a:latin typeface="+mn-lt"/>
                <a:ea typeface="+mn-ea"/>
                <a:cs typeface="+mn-cs"/>
              </a:rPr>
              <a:t>ualité des données. Consulté le 21 octobre</a:t>
            </a:r>
            <a:r>
              <a:rPr lang="fr-CA" sz="1200" dirty="0" smtClean="0">
                <a:solidFill>
                  <a:schemeClr val="tx1"/>
                </a:solidFill>
                <a:latin typeface="+mn-lt"/>
                <a:ea typeface="+mn-ea"/>
                <a:cs typeface="+mn-cs"/>
              </a:rPr>
              <a:t> 2019. </a:t>
            </a:r>
            <a:r>
              <a:rPr lang="fr-CA" sz="1200" u="sng" dirty="0" smtClean="0">
                <a:solidFill>
                  <a:schemeClr val="tx1"/>
                </a:solidFill>
                <a:latin typeface="+mn-lt"/>
                <a:ea typeface="+mn-ea"/>
                <a:cs typeface="+mn-cs"/>
                <a:hlinkClick r:id="rId3"/>
              </a:rPr>
              <a:t>https://www150.statcan.gc.ca/n1/pub/71-543-g/2016001/part-partie7-fra.htm</a:t>
            </a:r>
            <a:r>
              <a:rPr lang="fr-CA" sz="1200" u="none" dirty="0" smtClean="0">
                <a:solidFill>
                  <a:schemeClr val="tx1"/>
                </a:solidFill>
                <a:latin typeface="+mn-lt"/>
                <a:ea typeface="+mn-ea"/>
                <a:cs typeface="+mn-cs"/>
              </a:rPr>
              <a:t>. </a:t>
            </a:r>
          </a:p>
          <a:p>
            <a:pPr marL="228600" indent="-228600">
              <a:buAutoNum type="arabicPeriod"/>
            </a:pPr>
            <a:endParaRPr lang="en-CA" sz="1200" u="none" kern="1200" dirty="0" smtClean="0">
              <a:solidFill>
                <a:schemeClr val="tx1"/>
              </a:solidFill>
              <a:effectLst/>
              <a:latin typeface="+mn-lt"/>
              <a:ea typeface="+mn-ea"/>
              <a:cs typeface="+mn-cs"/>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12</a:t>
            </a:fld>
            <a:endParaRPr lang="en-US" dirty="0"/>
          </a:p>
        </p:txBody>
      </p:sp>
    </p:spTree>
    <p:extLst>
      <p:ext uri="{BB962C8B-B14F-4D97-AF65-F5344CB8AC3E}">
        <p14:creationId xmlns:p14="http://schemas.microsoft.com/office/powerpoint/2010/main" val="204351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13</a:t>
            </a:fld>
            <a:endParaRPr lang="en-US" dirty="0"/>
          </a:p>
        </p:txBody>
      </p:sp>
    </p:spTree>
    <p:extLst>
      <p:ext uri="{BB962C8B-B14F-4D97-AF65-F5344CB8AC3E}">
        <p14:creationId xmlns:p14="http://schemas.microsoft.com/office/powerpoint/2010/main" val="3091185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14</a:t>
            </a:fld>
            <a:endParaRPr lang="en-US" dirty="0"/>
          </a:p>
        </p:txBody>
      </p:sp>
    </p:spTree>
    <p:extLst>
      <p:ext uri="{BB962C8B-B14F-4D97-AF65-F5344CB8AC3E}">
        <p14:creationId xmlns:p14="http://schemas.microsoft.com/office/powerpoint/2010/main" val="826649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15</a:t>
            </a:fld>
            <a:endParaRPr lang="en-US" dirty="0"/>
          </a:p>
        </p:txBody>
      </p:sp>
    </p:spTree>
    <p:extLst>
      <p:ext uri="{BB962C8B-B14F-4D97-AF65-F5344CB8AC3E}">
        <p14:creationId xmlns:p14="http://schemas.microsoft.com/office/powerpoint/2010/main" val="3709068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16</a:t>
            </a:fld>
            <a:endParaRPr lang="en-US" dirty="0"/>
          </a:p>
        </p:txBody>
      </p:sp>
    </p:spTree>
    <p:extLst>
      <p:ext uri="{BB962C8B-B14F-4D97-AF65-F5344CB8AC3E}">
        <p14:creationId xmlns:p14="http://schemas.microsoft.com/office/powerpoint/2010/main" val="4207311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17</a:t>
            </a:fld>
            <a:endParaRPr lang="en-US" dirty="0"/>
          </a:p>
        </p:txBody>
      </p:sp>
    </p:spTree>
    <p:extLst>
      <p:ext uri="{BB962C8B-B14F-4D97-AF65-F5344CB8AC3E}">
        <p14:creationId xmlns:p14="http://schemas.microsoft.com/office/powerpoint/2010/main" val="3395902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b="1" dirty="0" smtClean="0"/>
              <a:t>Source</a:t>
            </a:r>
          </a:p>
          <a:p>
            <a:pPr marL="228600" lvl="0" indent="-228600">
              <a:buFontTx/>
              <a:buAutoNum type="arabicPeriod"/>
              <a:defRPr/>
            </a:pPr>
            <a:r>
              <a:rPr lang="fr-FR" dirty="0" smtClean="0">
                <a:latin typeface="Arial" panose="020B0604020202020204" pitchFamily="34" charset="0"/>
                <a:cs typeface="Arial" panose="020B0604020202020204" pitchFamily="34" charset="0"/>
              </a:rPr>
              <a:t>Institut canadien d’information sur la santé</a:t>
            </a:r>
            <a:r>
              <a:rPr lang="fr-CA" sz="1200" dirty="0" smtClean="0">
                <a:solidFill>
                  <a:schemeClr val="tx1"/>
                </a:solidFill>
                <a:latin typeface="Arial" panose="020B0604020202020204" pitchFamily="34" charset="0"/>
                <a:ea typeface="+mn-ea"/>
                <a:cs typeface="Arial" panose="020B0604020202020204" pitchFamily="34" charset="0"/>
              </a:rPr>
              <a:t>. </a:t>
            </a:r>
            <a:r>
              <a:rPr lang="fr-CA" i="1" dirty="0" smtClean="0">
                <a:latin typeface="Arial" panose="020B0604020202020204" pitchFamily="34" charset="0"/>
                <a:cs typeface="Arial" panose="020B0604020202020204" pitchFamily="34" charset="0"/>
              </a:rPr>
              <a:t>Résultats du Canada : </a:t>
            </a:r>
            <a:r>
              <a:rPr lang="fr-FR" i="1" dirty="0" smtClean="0">
                <a:latin typeface="Arial" panose="020B0604020202020204" pitchFamily="34" charset="0"/>
                <a:cs typeface="Arial" panose="020B0604020202020204" pitchFamily="34" charset="0"/>
              </a:rPr>
              <a:t>Enquête internationale de 2016 du Fonds du Commonwealth sur les politiques de santé réalisée auprès d’adultes de 11 pays</a:t>
            </a:r>
            <a:r>
              <a:rPr lang="fr-CA" sz="1200" dirty="0" smtClean="0">
                <a:solidFill>
                  <a:schemeClr val="tx1"/>
                </a:solidFill>
                <a:latin typeface="Arial" panose="020B0604020202020204" pitchFamily="34" charset="0"/>
                <a:ea typeface="+mn-ea"/>
                <a:cs typeface="Arial" panose="020B0604020202020204" pitchFamily="34" charset="0"/>
              </a:rPr>
              <a:t>. 2017. </a:t>
            </a:r>
            <a:r>
              <a:rPr lang="fr-CA" dirty="0" smtClean="0">
                <a:latin typeface="Arial" panose="020B0604020202020204" pitchFamily="34" charset="0"/>
                <a:cs typeface="Arial" panose="020B0604020202020204" pitchFamily="34" charset="0"/>
              </a:rPr>
              <a:t>https://www.cihi.ca/fr/lenquete-2016-du-fonds-du-commonwealth. </a:t>
            </a:r>
            <a:endParaRPr lang="fr-CA" sz="1200" dirty="0" smtClean="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p>
        </p:txBody>
      </p:sp>
      <p:sp>
        <p:nvSpPr>
          <p:cNvPr id="4" name="Slide Number Placeholder 3"/>
          <p:cNvSpPr>
            <a:spLocks noGrp="1"/>
          </p:cNvSpPr>
          <p:nvPr>
            <p:ph type="sldNum" sz="quarter" idx="10"/>
          </p:nvPr>
        </p:nvSpPr>
        <p:spPr/>
        <p:txBody>
          <a:bodyPr/>
          <a:lstStyle/>
          <a:p>
            <a:fld id="{61C42231-EF04-4F58-9EF7-C1826F9ECA97}" type="slidenum">
              <a:rPr lang="en-US" smtClean="0"/>
              <a:t>18</a:t>
            </a:fld>
            <a:endParaRPr lang="en-US" dirty="0"/>
          </a:p>
        </p:txBody>
      </p:sp>
    </p:spTree>
    <p:extLst>
      <p:ext uri="{BB962C8B-B14F-4D97-AF65-F5344CB8AC3E}">
        <p14:creationId xmlns:p14="http://schemas.microsoft.com/office/powerpoint/2010/main" val="1553102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None/>
            </a:pPr>
            <a:r>
              <a:rPr lang="fr-CA" b="1" dirty="0" smtClean="0"/>
              <a:t>Source</a:t>
            </a:r>
          </a:p>
          <a:p>
            <a:pPr marL="228600" lvl="0" indent="-228600">
              <a:buFontTx/>
              <a:buAutoNum type="arabicPeriod"/>
              <a:defRPr/>
            </a:pPr>
            <a:r>
              <a:rPr lang="fr-CA" dirty="0" smtClean="0"/>
              <a:t>Association médicale canadienne. </a:t>
            </a:r>
            <a:r>
              <a:rPr lang="fr-CA" i="1" baseline="0" dirty="0" err="1" smtClean="0"/>
              <a:t>Family</a:t>
            </a:r>
            <a:r>
              <a:rPr lang="fr-CA" i="1" baseline="0" dirty="0" smtClean="0"/>
              <a:t> </a:t>
            </a:r>
            <a:r>
              <a:rPr lang="fr-CA" i="1" baseline="0" dirty="0" err="1" smtClean="0"/>
              <a:t>Medicine</a:t>
            </a:r>
            <a:r>
              <a:rPr lang="fr-CA" i="1" baseline="0" dirty="0" smtClean="0"/>
              <a:t> Profile</a:t>
            </a:r>
            <a:r>
              <a:rPr lang="fr-CA" baseline="0" dirty="0" smtClean="0"/>
              <a:t>. 2018. </a:t>
            </a:r>
            <a:r>
              <a:rPr lang="fr-CA" dirty="0" smtClean="0">
                <a:hlinkClick r:id="rId3"/>
              </a:rPr>
              <a:t>https://www.cma.ca/sites/default/files/2019-01/family-e.pdf</a:t>
            </a:r>
            <a:r>
              <a:rPr lang="fr-CA"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19</a:t>
            </a:fld>
            <a:endParaRPr lang="en-US" dirty="0"/>
          </a:p>
        </p:txBody>
      </p:sp>
    </p:spTree>
    <p:extLst>
      <p:ext uri="{BB962C8B-B14F-4D97-AF65-F5344CB8AC3E}">
        <p14:creationId xmlns:p14="http://schemas.microsoft.com/office/powerpoint/2010/main" val="1395247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b="1" dirty="0" smtClean="0"/>
              <a:t>Source</a:t>
            </a:r>
          </a:p>
          <a:p>
            <a:pPr marL="228600" indent="-228600">
              <a:buAutoNum type="arabicPeriod"/>
            </a:pPr>
            <a:r>
              <a:rPr lang="fr-FR" dirty="0" smtClean="0">
                <a:latin typeface="Arial" panose="020B0604020202020204" pitchFamily="34" charset="0"/>
                <a:cs typeface="Arial" panose="020B0604020202020204" pitchFamily="34" charset="0"/>
              </a:rPr>
              <a:t>Institut canadien d’information sur la santé</a:t>
            </a:r>
            <a:r>
              <a:rPr lang="fr-CA" sz="1200" dirty="0" smtClean="0">
                <a:solidFill>
                  <a:schemeClr val="tx1"/>
                </a:solidFill>
                <a:latin typeface="Arial" panose="020B0604020202020204" pitchFamily="34" charset="0"/>
                <a:ea typeface="+mn-ea"/>
                <a:cs typeface="Arial" panose="020B0604020202020204" pitchFamily="34" charset="0"/>
              </a:rPr>
              <a:t>. </a:t>
            </a:r>
            <a:r>
              <a:rPr lang="fr-FR" i="1" dirty="0" smtClean="0">
                <a:latin typeface="Arial" panose="020B0604020202020204" pitchFamily="34" charset="0"/>
                <a:cs typeface="Arial" panose="020B0604020202020204" pitchFamily="34" charset="0"/>
              </a:rPr>
              <a:t>Résultats du Canada : Enquête internationale 2015 du Fonds du Commonwealth sur les politiques de santé auprès des médecins de soins primaires</a:t>
            </a:r>
            <a:r>
              <a:rPr lang="fr-CA" sz="1200" dirty="0" smtClean="0">
                <a:solidFill>
                  <a:schemeClr val="tx1"/>
                </a:solidFill>
                <a:latin typeface="Arial" panose="020B0604020202020204" pitchFamily="34" charset="0"/>
                <a:ea typeface="+mn-ea"/>
                <a:cs typeface="Arial" panose="020B0604020202020204" pitchFamily="34" charset="0"/>
              </a:rPr>
              <a:t>. 2016. </a:t>
            </a:r>
            <a:r>
              <a:rPr lang="fr-CA" dirty="0" smtClean="0">
                <a:latin typeface="Arial" panose="020B0604020202020204" pitchFamily="34" charset="0"/>
                <a:cs typeface="Arial" panose="020B0604020202020204" pitchFamily="34" charset="0"/>
              </a:rPr>
              <a:t>https://www.cihi.ca/fr/enquete-de-2015-du-fonds-du-commonwealth. </a:t>
            </a:r>
            <a:endParaRPr lang="fr-CA" sz="1200" dirty="0" smtClean="0">
              <a:solidFill>
                <a:schemeClr val="tx1"/>
              </a:solidFill>
              <a:latin typeface="Arial" panose="020B0604020202020204" pitchFamily="34" charset="0"/>
              <a:ea typeface="+mn-ea"/>
              <a:cs typeface="Arial" panose="020B0604020202020204" pitchFamily="34" charset="0"/>
            </a:endParaRPr>
          </a:p>
          <a:p>
            <a:pPr marL="228600" indent="-228600">
              <a:buAutoNum type="arabicPeriod"/>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20</a:t>
            </a:fld>
            <a:endParaRPr lang="en-US" dirty="0"/>
          </a:p>
        </p:txBody>
      </p:sp>
    </p:spTree>
    <p:extLst>
      <p:ext uri="{BB962C8B-B14F-4D97-AF65-F5344CB8AC3E}">
        <p14:creationId xmlns:p14="http://schemas.microsoft.com/office/powerpoint/2010/main" val="78662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42231-EF04-4F58-9EF7-C1826F9ECA97}" type="slidenum">
              <a:rPr lang="en-US" smtClean="0"/>
              <a:t>3</a:t>
            </a:fld>
            <a:endParaRPr lang="en-US" dirty="0"/>
          </a:p>
        </p:txBody>
      </p:sp>
    </p:spTree>
    <p:extLst>
      <p:ext uri="{BB962C8B-B14F-4D97-AF65-F5344CB8AC3E}">
        <p14:creationId xmlns:p14="http://schemas.microsoft.com/office/powerpoint/2010/main" val="3560331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b="1" dirty="0" smtClean="0"/>
              <a:t>Source</a:t>
            </a:r>
          </a:p>
          <a:p>
            <a:pPr marL="228600" lvl="0" indent="-228600">
              <a:buFontTx/>
              <a:buAutoNum type="arabicPeriod"/>
              <a:defRPr/>
            </a:pPr>
            <a:r>
              <a:rPr lang="fr-FR" dirty="0" smtClean="0">
                <a:latin typeface="Arial" panose="020B0604020202020204" pitchFamily="34" charset="0"/>
                <a:cs typeface="Arial" panose="020B0604020202020204" pitchFamily="34" charset="0"/>
              </a:rPr>
              <a:t>Institut canadien d’information sur la santé</a:t>
            </a:r>
            <a:r>
              <a:rPr lang="fr-CA" sz="1200" dirty="0" smtClean="0">
                <a:solidFill>
                  <a:schemeClr val="tx1"/>
                </a:solidFill>
                <a:latin typeface="Arial" panose="020B0604020202020204" pitchFamily="34" charset="0"/>
                <a:ea typeface="+mn-ea"/>
                <a:cs typeface="Arial" panose="020B0604020202020204" pitchFamily="34" charset="0"/>
              </a:rPr>
              <a:t>. </a:t>
            </a:r>
            <a:r>
              <a:rPr lang="fr-CA" i="1" dirty="0" smtClean="0">
                <a:latin typeface="Arial" panose="020B0604020202020204" pitchFamily="34" charset="0"/>
                <a:cs typeface="Arial" panose="020B0604020202020204" pitchFamily="34" charset="0"/>
              </a:rPr>
              <a:t>Résultats du Canada : </a:t>
            </a:r>
            <a:r>
              <a:rPr lang="fr-FR" i="1" dirty="0" smtClean="0">
                <a:latin typeface="Arial" panose="020B0604020202020204" pitchFamily="34" charset="0"/>
                <a:cs typeface="Arial" panose="020B0604020202020204" pitchFamily="34" charset="0"/>
              </a:rPr>
              <a:t>Enquête internationale de 2016 du Fonds du Commonwealth sur les politiques de</a:t>
            </a:r>
            <a:br>
              <a:rPr lang="fr-FR" i="1" dirty="0" smtClean="0">
                <a:latin typeface="Arial" panose="020B0604020202020204" pitchFamily="34" charset="0"/>
                <a:cs typeface="Arial" panose="020B0604020202020204" pitchFamily="34" charset="0"/>
              </a:rPr>
            </a:br>
            <a:r>
              <a:rPr lang="fr-FR" i="1" dirty="0" smtClean="0">
                <a:latin typeface="Arial" panose="020B0604020202020204" pitchFamily="34" charset="0"/>
                <a:cs typeface="Arial" panose="020B0604020202020204" pitchFamily="34" charset="0"/>
              </a:rPr>
              <a:t>santé réalisée auprès d’adultes de 11 pays</a:t>
            </a:r>
            <a:r>
              <a:rPr lang="fr-CA" sz="1200" dirty="0" smtClean="0">
                <a:solidFill>
                  <a:schemeClr val="tx1"/>
                </a:solidFill>
                <a:latin typeface="Arial" panose="020B0604020202020204" pitchFamily="34" charset="0"/>
                <a:ea typeface="+mn-ea"/>
                <a:cs typeface="Arial" panose="020B0604020202020204" pitchFamily="34" charset="0"/>
              </a:rPr>
              <a:t>. 2017. </a:t>
            </a:r>
            <a:r>
              <a:rPr lang="fr-CA" dirty="0" smtClean="0">
                <a:latin typeface="Arial" panose="020B0604020202020204" pitchFamily="34" charset="0"/>
                <a:cs typeface="Arial" panose="020B0604020202020204" pitchFamily="34" charset="0"/>
              </a:rPr>
              <a:t>https://www.cihi.ca/fr/lenquete-2016-du-fonds-du-commonwealth. </a:t>
            </a:r>
            <a:endParaRPr lang="fr-CA" sz="1200" dirty="0" smtClean="0">
              <a:solidFill>
                <a:schemeClr val="tx1"/>
              </a:solidFill>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21</a:t>
            </a:fld>
            <a:endParaRPr lang="en-US" dirty="0"/>
          </a:p>
        </p:txBody>
      </p:sp>
    </p:spTree>
    <p:extLst>
      <p:ext uri="{BB962C8B-B14F-4D97-AF65-F5344CB8AC3E}">
        <p14:creationId xmlns:p14="http://schemas.microsoft.com/office/powerpoint/2010/main" val="313493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22</a:t>
            </a:fld>
            <a:endParaRPr lang="en-US" dirty="0"/>
          </a:p>
        </p:txBody>
      </p:sp>
    </p:spTree>
    <p:extLst>
      <p:ext uri="{BB962C8B-B14F-4D97-AF65-F5344CB8AC3E}">
        <p14:creationId xmlns:p14="http://schemas.microsoft.com/office/powerpoint/2010/main" val="2667910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23</a:t>
            </a:fld>
            <a:endParaRPr lang="en-US" dirty="0"/>
          </a:p>
        </p:txBody>
      </p:sp>
    </p:spTree>
    <p:extLst>
      <p:ext uri="{BB962C8B-B14F-4D97-AF65-F5344CB8AC3E}">
        <p14:creationId xmlns:p14="http://schemas.microsoft.com/office/powerpoint/2010/main" val="2269137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24</a:t>
            </a:fld>
            <a:endParaRPr lang="en-US" dirty="0"/>
          </a:p>
        </p:txBody>
      </p:sp>
    </p:spTree>
    <p:extLst>
      <p:ext uri="{BB962C8B-B14F-4D97-AF65-F5344CB8AC3E}">
        <p14:creationId xmlns:p14="http://schemas.microsoft.com/office/powerpoint/2010/main" val="2044823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25</a:t>
            </a:fld>
            <a:endParaRPr lang="en-US" dirty="0"/>
          </a:p>
        </p:txBody>
      </p:sp>
    </p:spTree>
    <p:extLst>
      <p:ext uri="{BB962C8B-B14F-4D97-AF65-F5344CB8AC3E}">
        <p14:creationId xmlns:p14="http://schemas.microsoft.com/office/powerpoint/2010/main" val="1120133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26</a:t>
            </a:fld>
            <a:endParaRPr lang="en-US" dirty="0"/>
          </a:p>
        </p:txBody>
      </p:sp>
    </p:spTree>
    <p:extLst>
      <p:ext uri="{BB962C8B-B14F-4D97-AF65-F5344CB8AC3E}">
        <p14:creationId xmlns:p14="http://schemas.microsoft.com/office/powerpoint/2010/main" val="979277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27</a:t>
            </a:fld>
            <a:endParaRPr lang="en-US" dirty="0"/>
          </a:p>
        </p:txBody>
      </p:sp>
    </p:spTree>
    <p:extLst>
      <p:ext uri="{BB962C8B-B14F-4D97-AF65-F5344CB8AC3E}">
        <p14:creationId xmlns:p14="http://schemas.microsoft.com/office/powerpoint/2010/main" val="1559822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smtClean="0">
                <a:solidFill>
                  <a:schemeClr val="tx1"/>
                </a:solidFill>
                <a:latin typeface="+mn-lt"/>
                <a:ea typeface="+mn-ea"/>
                <a:cs typeface="+mn-cs"/>
              </a:rPr>
              <a:t>Source</a:t>
            </a:r>
          </a:p>
          <a:p>
            <a:pPr marL="228600" lvl="0" indent="-228600">
              <a:buFontTx/>
              <a:buAutoNum type="arabicPeriod"/>
              <a:defRPr/>
            </a:pPr>
            <a:r>
              <a:rPr lang="fr-FR" dirty="0" smtClean="0">
                <a:latin typeface="Arial" panose="020B0604020202020204" pitchFamily="34" charset="0"/>
                <a:cs typeface="Arial" panose="020B0604020202020204" pitchFamily="34" charset="0"/>
              </a:rPr>
              <a:t>Institut canadien d’information sur la santé</a:t>
            </a:r>
            <a:r>
              <a:rPr lang="fr-CA" sz="1200" dirty="0" smtClean="0">
                <a:solidFill>
                  <a:schemeClr val="tx1"/>
                </a:solidFill>
                <a:latin typeface="Arial" panose="020B0604020202020204" pitchFamily="34" charset="0"/>
                <a:ea typeface="+mn-ea"/>
                <a:cs typeface="Arial" panose="020B0604020202020204" pitchFamily="34" charset="0"/>
              </a:rPr>
              <a:t>. </a:t>
            </a:r>
            <a:r>
              <a:rPr lang="fr-CA" i="1" dirty="0" smtClean="0">
                <a:latin typeface="Arial" panose="020B0604020202020204" pitchFamily="34" charset="0"/>
                <a:cs typeface="Arial" panose="020B0604020202020204" pitchFamily="34" charset="0"/>
              </a:rPr>
              <a:t>Résultats du Canada : </a:t>
            </a:r>
            <a:r>
              <a:rPr lang="fr-FR" i="1" dirty="0" smtClean="0">
                <a:latin typeface="Arial" panose="020B0604020202020204" pitchFamily="34" charset="0"/>
                <a:cs typeface="Arial" panose="020B0604020202020204" pitchFamily="34" charset="0"/>
              </a:rPr>
              <a:t>Enquête internationale de 2016 du Fonds du Commonwealth sur les politiques de</a:t>
            </a:r>
            <a:br>
              <a:rPr lang="fr-FR" i="1" dirty="0" smtClean="0">
                <a:latin typeface="Arial" panose="020B0604020202020204" pitchFamily="34" charset="0"/>
                <a:cs typeface="Arial" panose="020B0604020202020204" pitchFamily="34" charset="0"/>
              </a:rPr>
            </a:br>
            <a:r>
              <a:rPr lang="fr-FR" i="1" dirty="0" smtClean="0">
                <a:latin typeface="Arial" panose="020B0604020202020204" pitchFamily="34" charset="0"/>
                <a:cs typeface="Arial" panose="020B0604020202020204" pitchFamily="34" charset="0"/>
              </a:rPr>
              <a:t>santé réalisée auprès d’adultes de 11 pays</a:t>
            </a:r>
            <a:r>
              <a:rPr lang="fr-CA" sz="1200" dirty="0" smtClean="0">
                <a:solidFill>
                  <a:schemeClr val="tx1"/>
                </a:solidFill>
                <a:latin typeface="Arial" panose="020B0604020202020204" pitchFamily="34" charset="0"/>
                <a:ea typeface="+mn-ea"/>
                <a:cs typeface="Arial" panose="020B0604020202020204" pitchFamily="34" charset="0"/>
              </a:rPr>
              <a:t>. 2017. </a:t>
            </a:r>
            <a:r>
              <a:rPr lang="fr-CA" dirty="0" smtClean="0">
                <a:latin typeface="Arial" panose="020B0604020202020204" pitchFamily="34" charset="0"/>
                <a:cs typeface="Arial" panose="020B0604020202020204" pitchFamily="34" charset="0"/>
              </a:rPr>
              <a:t>https://www.cihi.ca/fr/lenquete-2016-du-fonds-du-commonwealth. </a:t>
            </a:r>
            <a:endParaRPr lang="fr-CA" sz="1200" dirty="0" smtClean="0">
              <a:solidFill>
                <a:schemeClr val="tx1"/>
              </a:solidFill>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p>
        </p:txBody>
      </p:sp>
      <p:sp>
        <p:nvSpPr>
          <p:cNvPr id="4" name="Slide Number Placeholder 3"/>
          <p:cNvSpPr>
            <a:spLocks noGrp="1"/>
          </p:cNvSpPr>
          <p:nvPr>
            <p:ph type="sldNum" sz="quarter" idx="10"/>
          </p:nvPr>
        </p:nvSpPr>
        <p:spPr/>
        <p:txBody>
          <a:bodyPr/>
          <a:lstStyle/>
          <a:p>
            <a:fld id="{61C42231-EF04-4F58-9EF7-C1826F9ECA97}" type="slidenum">
              <a:rPr lang="en-US" smtClean="0"/>
              <a:t>28</a:t>
            </a:fld>
            <a:endParaRPr lang="en-US" dirty="0"/>
          </a:p>
        </p:txBody>
      </p:sp>
    </p:spTree>
    <p:extLst>
      <p:ext uri="{BB962C8B-B14F-4D97-AF65-F5344CB8AC3E}">
        <p14:creationId xmlns:p14="http://schemas.microsoft.com/office/powerpoint/2010/main" val="2397727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29</a:t>
            </a:fld>
            <a:endParaRPr lang="en-US" dirty="0"/>
          </a:p>
        </p:txBody>
      </p:sp>
    </p:spTree>
    <p:extLst>
      <p:ext uri="{BB962C8B-B14F-4D97-AF65-F5344CB8AC3E}">
        <p14:creationId xmlns:p14="http://schemas.microsoft.com/office/powerpoint/2010/main" val="351175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b="1" dirty="0" smtClean="0"/>
              <a:t>Source</a:t>
            </a:r>
          </a:p>
          <a:p>
            <a:pPr marL="228600" lvl="0" indent="-228600">
              <a:buFontTx/>
              <a:buAutoNum type="arabicPeriod"/>
              <a:defRPr/>
            </a:pPr>
            <a:r>
              <a:rPr lang="fr-FR" dirty="0" smtClean="0">
                <a:latin typeface="Arial" panose="020B0604020202020204" pitchFamily="34" charset="0"/>
                <a:cs typeface="Arial" panose="020B0604020202020204" pitchFamily="34" charset="0"/>
              </a:rPr>
              <a:t>Institut canadien d’information sur la santé</a:t>
            </a:r>
            <a:r>
              <a:rPr lang="fr-CA" sz="1200" dirty="0" smtClean="0">
                <a:solidFill>
                  <a:schemeClr val="tx1"/>
                </a:solidFill>
                <a:latin typeface="Arial" panose="020B0604020202020204" pitchFamily="34" charset="0"/>
                <a:ea typeface="+mn-ea"/>
                <a:cs typeface="Arial" panose="020B0604020202020204" pitchFamily="34" charset="0"/>
              </a:rPr>
              <a:t>. </a:t>
            </a:r>
            <a:r>
              <a:rPr lang="fr-FR" i="1" dirty="0" smtClean="0">
                <a:latin typeface="Arial" panose="020B0604020202020204" pitchFamily="34" charset="0"/>
                <a:cs typeface="Arial" panose="020B0604020202020204" pitchFamily="34" charset="0"/>
              </a:rPr>
              <a:t>Résultats du Canada : Enquête internationale 2015 du Fonds du Commonwealth sur les politiques de santé auprès des médecins de soins primaires</a:t>
            </a:r>
            <a:r>
              <a:rPr lang="fr-CA" sz="1200" dirty="0" smtClean="0">
                <a:solidFill>
                  <a:schemeClr val="tx1"/>
                </a:solidFill>
                <a:latin typeface="Arial" panose="020B0604020202020204" pitchFamily="34" charset="0"/>
                <a:ea typeface="+mn-ea"/>
                <a:cs typeface="Arial" panose="020B0604020202020204" pitchFamily="34" charset="0"/>
              </a:rPr>
              <a:t>. 2016. </a:t>
            </a:r>
            <a:r>
              <a:rPr lang="fr-CA" dirty="0" smtClean="0">
                <a:latin typeface="Arial" panose="020B0604020202020204" pitchFamily="34" charset="0"/>
                <a:cs typeface="Arial" panose="020B0604020202020204" pitchFamily="34" charset="0"/>
              </a:rPr>
              <a:t>https://www.cihi.ca/fr/enquete-de-2015-du-fonds-du-commonwealth.</a:t>
            </a:r>
            <a:endParaRPr lang="fr-CA" sz="1200" dirty="0" smtClean="0">
              <a:solidFill>
                <a:schemeClr val="tx1"/>
              </a:solidFill>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30</a:t>
            </a:fld>
            <a:endParaRPr lang="en-US" dirty="0"/>
          </a:p>
        </p:txBody>
      </p:sp>
    </p:spTree>
    <p:extLst>
      <p:ext uri="{BB962C8B-B14F-4D97-AF65-F5344CB8AC3E}">
        <p14:creationId xmlns:p14="http://schemas.microsoft.com/office/powerpoint/2010/main" val="29652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p>
        </p:txBody>
      </p:sp>
      <p:sp>
        <p:nvSpPr>
          <p:cNvPr id="4" name="Slide Number Placeholder 3"/>
          <p:cNvSpPr>
            <a:spLocks noGrp="1"/>
          </p:cNvSpPr>
          <p:nvPr>
            <p:ph type="sldNum" sz="quarter" idx="10"/>
          </p:nvPr>
        </p:nvSpPr>
        <p:spPr/>
        <p:txBody>
          <a:bodyPr/>
          <a:lstStyle/>
          <a:p>
            <a:fld id="{61C42231-EF04-4F58-9EF7-C1826F9ECA97}" type="slidenum">
              <a:rPr lang="en-US" smtClean="0"/>
              <a:t>4</a:t>
            </a:fld>
            <a:endParaRPr lang="en-US" dirty="0"/>
          </a:p>
        </p:txBody>
      </p:sp>
    </p:spTree>
    <p:extLst>
      <p:ext uri="{BB962C8B-B14F-4D97-AF65-F5344CB8AC3E}">
        <p14:creationId xmlns:p14="http://schemas.microsoft.com/office/powerpoint/2010/main" val="364670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31</a:t>
            </a:fld>
            <a:endParaRPr lang="en-US" dirty="0"/>
          </a:p>
        </p:txBody>
      </p:sp>
    </p:spTree>
    <p:extLst>
      <p:ext uri="{BB962C8B-B14F-4D97-AF65-F5344CB8AC3E}">
        <p14:creationId xmlns:p14="http://schemas.microsoft.com/office/powerpoint/2010/main" val="3920949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smtClean="0">
                <a:solidFill>
                  <a:schemeClr val="tx1"/>
                </a:solidFill>
                <a:latin typeface="Arial" panose="020B0604020202020204" pitchFamily="34" charset="0"/>
                <a:ea typeface="+mn-ea"/>
                <a:cs typeface="Arial" panose="020B0604020202020204" pitchFamily="34" charset="0"/>
              </a:rPr>
              <a:t>Sources</a:t>
            </a:r>
          </a:p>
          <a:p>
            <a:pPr marL="228600" lvl="0" indent="-228600">
              <a:buFontTx/>
              <a:buAutoNum type="arabicPeriod"/>
              <a:defRPr/>
            </a:pPr>
            <a:r>
              <a:rPr lang="fr-FR" dirty="0" smtClean="0">
                <a:latin typeface="Arial" panose="020B0604020202020204" pitchFamily="34" charset="0"/>
                <a:cs typeface="Arial" panose="020B0604020202020204" pitchFamily="34" charset="0"/>
              </a:rPr>
              <a:t>Institut canadien d’information sur la santé</a:t>
            </a:r>
            <a:r>
              <a:rPr lang="fr-CA" dirty="0" smtClean="0">
                <a:latin typeface="Arial" panose="020B0604020202020204" pitchFamily="34" charset="0"/>
                <a:ea typeface="+mn-ea"/>
                <a:cs typeface="Arial" panose="020B0604020202020204" pitchFamily="34" charset="0"/>
              </a:rPr>
              <a:t>. </a:t>
            </a:r>
            <a:r>
              <a:rPr lang="fr-FR" i="1" dirty="0" smtClean="0">
                <a:latin typeface="Arial" panose="020B0604020202020204" pitchFamily="34" charset="0"/>
                <a:cs typeface="Arial" panose="020B0604020202020204" pitchFamily="34" charset="0"/>
              </a:rPr>
              <a:t>Résultats du Canada : Enquête internationale de 2016 du Fonds du Commonwealth sur les politiques de</a:t>
            </a:r>
            <a:br>
              <a:rPr lang="fr-FR" i="1" dirty="0" smtClean="0">
                <a:latin typeface="Arial" panose="020B0604020202020204" pitchFamily="34" charset="0"/>
                <a:cs typeface="Arial" panose="020B0604020202020204" pitchFamily="34" charset="0"/>
              </a:rPr>
            </a:br>
            <a:r>
              <a:rPr lang="fr-FR" i="1" dirty="0" smtClean="0">
                <a:latin typeface="Arial" panose="020B0604020202020204" pitchFamily="34" charset="0"/>
                <a:cs typeface="Arial" panose="020B0604020202020204" pitchFamily="34" charset="0"/>
              </a:rPr>
              <a:t>santé réalisée auprès d’adultes de 11 pays</a:t>
            </a:r>
            <a:r>
              <a:rPr lang="fr-CA" dirty="0" smtClean="0">
                <a:latin typeface="Arial" panose="020B0604020202020204" pitchFamily="34" charset="0"/>
                <a:ea typeface="+mn-ea"/>
                <a:cs typeface="Arial" panose="020B0604020202020204" pitchFamily="34" charset="0"/>
              </a:rPr>
              <a:t>. 2017. </a:t>
            </a:r>
            <a:r>
              <a:rPr lang="fr-CA" dirty="0" smtClean="0">
                <a:latin typeface="Arial" panose="020B0604020202020204" pitchFamily="34" charset="0"/>
                <a:cs typeface="Arial" panose="020B0604020202020204" pitchFamily="34" charset="0"/>
              </a:rPr>
              <a:t>https://www.cihi.ca/fr/lenquete-2016-du-fonds-du-commonwealth. </a:t>
            </a:r>
            <a:endParaRPr lang="fr-CA" dirty="0" smtClean="0">
              <a:latin typeface="Arial" panose="020B0604020202020204" pitchFamily="34" charset="0"/>
              <a:ea typeface="+mn-ea"/>
              <a:cs typeface="Arial" panose="020B0604020202020204" pitchFamily="34" charset="0"/>
            </a:endParaRPr>
          </a:p>
          <a:p>
            <a:pPr marL="228600" lvl="0" indent="-228600">
              <a:buFontTx/>
              <a:buAutoNum type="arabicPeriod"/>
              <a:defRPr/>
            </a:pPr>
            <a:r>
              <a:rPr lang="fr-FR" dirty="0" smtClean="0">
                <a:latin typeface="Arial" panose="020B0604020202020204" pitchFamily="34" charset="0"/>
                <a:cs typeface="Arial" panose="020B0604020202020204" pitchFamily="34" charset="0"/>
              </a:rPr>
              <a:t>Institut canadien d’information sur la santé</a:t>
            </a:r>
            <a:r>
              <a:rPr lang="fr-CA" sz="1200" dirty="0" smtClean="0">
                <a:solidFill>
                  <a:schemeClr val="tx1"/>
                </a:solidFill>
                <a:latin typeface="Arial" panose="020B0604020202020204" pitchFamily="34" charset="0"/>
                <a:ea typeface="+mn-ea"/>
                <a:cs typeface="Arial" panose="020B0604020202020204" pitchFamily="34" charset="0"/>
              </a:rPr>
              <a:t>. </a:t>
            </a:r>
            <a:r>
              <a:rPr lang="fr-FR" i="1" dirty="0" smtClean="0">
                <a:latin typeface="Arial" panose="020B0604020202020204" pitchFamily="34" charset="0"/>
                <a:cs typeface="Arial" panose="020B0604020202020204" pitchFamily="34" charset="0"/>
              </a:rPr>
              <a:t>Résultats du Canada : Enquête internationale 2015 du Fonds du Commonwealth sur les politiques de santé auprès des médecins de soins primaires</a:t>
            </a:r>
            <a:r>
              <a:rPr lang="fr-CA" sz="1200" dirty="0" smtClean="0">
                <a:solidFill>
                  <a:schemeClr val="tx1"/>
                </a:solidFill>
                <a:latin typeface="Arial" panose="020B0604020202020204" pitchFamily="34" charset="0"/>
                <a:ea typeface="+mn-ea"/>
                <a:cs typeface="Arial" panose="020B0604020202020204" pitchFamily="34" charset="0"/>
              </a:rPr>
              <a:t>. 2016. </a:t>
            </a:r>
            <a:r>
              <a:rPr lang="fr-CA" dirty="0" smtClean="0">
                <a:latin typeface="Arial" panose="020B0604020202020204" pitchFamily="34" charset="0"/>
                <a:cs typeface="Arial" panose="020B0604020202020204" pitchFamily="34" charset="0"/>
              </a:rPr>
              <a:t>https://www.cihi.ca/fr/enquete-de-2015-du-fonds-du-commonwealth. </a:t>
            </a:r>
            <a:endParaRPr lang="fr-CA" sz="1200" dirty="0" smtClean="0">
              <a:solidFill>
                <a:schemeClr val="tx1"/>
              </a:solidFill>
              <a:latin typeface="Arial" panose="020B0604020202020204" pitchFamily="34" charset="0"/>
              <a:ea typeface="+mn-ea"/>
              <a:cs typeface="Arial" panose="020B0604020202020204" pitchFamily="34" charset="0"/>
            </a:endParaRPr>
          </a:p>
          <a:p>
            <a:pPr marL="228600" lvl="0" indent="-228600">
              <a:buFontTx/>
              <a:buAutoNum type="arabicPeriod"/>
              <a:defRPr/>
            </a:pPr>
            <a:r>
              <a:rPr lang="fr-CA" dirty="0" smtClean="0">
                <a:latin typeface="Arial" panose="020B0604020202020204" pitchFamily="34" charset="0"/>
                <a:cs typeface="Arial" panose="020B0604020202020204" pitchFamily="34" charset="0"/>
              </a:rPr>
              <a:t>Association médicale canadienne. </a:t>
            </a:r>
            <a:r>
              <a:rPr lang="fr-CA" sz="1200" i="1" baseline="0" dirty="0" smtClean="0">
                <a:solidFill>
                  <a:schemeClr val="tx1"/>
                </a:solidFill>
                <a:latin typeface="Arial" panose="020B0604020202020204" pitchFamily="34" charset="0"/>
                <a:ea typeface="+mn-ea"/>
                <a:cs typeface="Arial" panose="020B0604020202020204" pitchFamily="34" charset="0"/>
              </a:rPr>
              <a:t>Enquête de l’AMC auprès de l’effectif médical, 2017. </a:t>
            </a:r>
            <a:r>
              <a:rPr lang="fr-CA" sz="1200" i="0" baseline="0" dirty="0" smtClean="0">
                <a:solidFill>
                  <a:schemeClr val="tx1"/>
                </a:solidFill>
                <a:latin typeface="Arial" panose="020B0604020202020204" pitchFamily="34" charset="0"/>
                <a:ea typeface="+mn-ea"/>
                <a:cs typeface="Arial" panose="020B0604020202020204" pitchFamily="34" charset="0"/>
              </a:rPr>
              <a:t>2017. </a:t>
            </a:r>
            <a:r>
              <a:rPr lang="fr-CA" dirty="0" smtClean="0">
                <a:hlinkClick r:id="rId3"/>
              </a:rPr>
              <a:t>https://surveys.cma.ca/fr/viewer?file=%2fdocuments%2fSurveyPDF%2fCMA_Survey_Workforce2017_Q24_ElectronicToolsPatients-f.pdf#phrase=false</a:t>
            </a:r>
            <a:r>
              <a:rPr lang="fr-CA"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32</a:t>
            </a:fld>
            <a:endParaRPr lang="en-US" dirty="0"/>
          </a:p>
        </p:txBody>
      </p:sp>
    </p:spTree>
    <p:extLst>
      <p:ext uri="{BB962C8B-B14F-4D97-AF65-F5344CB8AC3E}">
        <p14:creationId xmlns:p14="http://schemas.microsoft.com/office/powerpoint/2010/main" val="2413170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33</a:t>
            </a:fld>
            <a:endParaRPr lang="en-US" dirty="0"/>
          </a:p>
        </p:txBody>
      </p:sp>
    </p:spTree>
    <p:extLst>
      <p:ext uri="{BB962C8B-B14F-4D97-AF65-F5344CB8AC3E}">
        <p14:creationId xmlns:p14="http://schemas.microsoft.com/office/powerpoint/2010/main" val="2364190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t>Source</a:t>
            </a:r>
          </a:p>
          <a:p>
            <a:pPr marL="228600" lvl="0" indent="-228600">
              <a:buFontTx/>
              <a:buAutoNum type="arabicPeriod"/>
              <a:defRPr/>
            </a:pPr>
            <a:r>
              <a:rPr lang="fr-FR" dirty="0" smtClean="0">
                <a:latin typeface="Arial" panose="020B0604020202020204" pitchFamily="34" charset="0"/>
                <a:cs typeface="Arial" panose="020B0604020202020204" pitchFamily="34" charset="0"/>
              </a:rPr>
              <a:t>Institut canadien d’information sur la santé</a:t>
            </a:r>
            <a:r>
              <a:rPr lang="fr-CA" sz="1200" dirty="0" smtClean="0">
                <a:solidFill>
                  <a:schemeClr val="tx1"/>
                </a:solidFill>
                <a:latin typeface="Arial" panose="020B0604020202020204" pitchFamily="34" charset="0"/>
                <a:ea typeface="+mn-ea"/>
                <a:cs typeface="Arial" panose="020B0604020202020204" pitchFamily="34" charset="0"/>
              </a:rPr>
              <a:t>. </a:t>
            </a:r>
            <a:r>
              <a:rPr lang="fr-FR" i="1" dirty="0" smtClean="0">
                <a:latin typeface="Arial" panose="020B0604020202020204" pitchFamily="34" charset="0"/>
                <a:cs typeface="Arial" panose="020B0604020202020204" pitchFamily="34" charset="0"/>
              </a:rPr>
              <a:t>Résultats du Canada : Enquête internationale 2015 du Fonds du Commonwealth sur les politiques de santé auprès des médecins de soins primaires</a:t>
            </a:r>
            <a:r>
              <a:rPr lang="fr-CA" sz="1200" dirty="0" smtClean="0">
                <a:solidFill>
                  <a:schemeClr val="tx1"/>
                </a:solidFill>
                <a:latin typeface="Arial" panose="020B0604020202020204" pitchFamily="34" charset="0"/>
                <a:ea typeface="+mn-ea"/>
                <a:cs typeface="Arial" panose="020B0604020202020204" pitchFamily="34" charset="0"/>
              </a:rPr>
              <a:t>. 2016. </a:t>
            </a:r>
            <a:r>
              <a:rPr lang="fr-CA" dirty="0" smtClean="0">
                <a:latin typeface="Arial" panose="020B0604020202020204" pitchFamily="34" charset="0"/>
                <a:cs typeface="Arial" panose="020B0604020202020204" pitchFamily="34" charset="0"/>
              </a:rPr>
              <a:t>https://www.cihi.ca/fr/enquete-de-2015-du-fonds-du-commonwealth. </a:t>
            </a:r>
            <a:endParaRPr lang="fr-CA" sz="1200" dirty="0" smtClean="0">
              <a:solidFill>
                <a:schemeClr val="tx1"/>
              </a:solidFill>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b="1" kern="1200" dirty="0" smtClean="0">
              <a:solidFill>
                <a:schemeClr val="tx1"/>
              </a:solidFill>
              <a:effectLst/>
              <a:latin typeface="Arial" panose="020B0604020202020204" pitchFamily="34" charset="0"/>
              <a:ea typeface="+mn-ea"/>
              <a:cs typeface="Arial" panose="020B0604020202020204" pitchFamily="34" charset="0"/>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p>
        </p:txBody>
      </p:sp>
      <p:sp>
        <p:nvSpPr>
          <p:cNvPr id="4" name="Slide Number Placeholder 3"/>
          <p:cNvSpPr>
            <a:spLocks noGrp="1"/>
          </p:cNvSpPr>
          <p:nvPr>
            <p:ph type="sldNum" sz="quarter" idx="10"/>
          </p:nvPr>
        </p:nvSpPr>
        <p:spPr/>
        <p:txBody>
          <a:bodyPr/>
          <a:lstStyle/>
          <a:p>
            <a:fld id="{61C42231-EF04-4F58-9EF7-C1826F9ECA97}" type="slidenum">
              <a:rPr lang="en-US" smtClean="0"/>
              <a:t>34</a:t>
            </a:fld>
            <a:endParaRPr lang="en-US" dirty="0"/>
          </a:p>
        </p:txBody>
      </p:sp>
    </p:spTree>
    <p:extLst>
      <p:ext uri="{BB962C8B-B14F-4D97-AF65-F5344CB8AC3E}">
        <p14:creationId xmlns:p14="http://schemas.microsoft.com/office/powerpoint/2010/main" val="3367370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35</a:t>
            </a:fld>
            <a:endParaRPr lang="en-US" dirty="0"/>
          </a:p>
        </p:txBody>
      </p:sp>
    </p:spTree>
    <p:extLst>
      <p:ext uri="{BB962C8B-B14F-4D97-AF65-F5344CB8AC3E}">
        <p14:creationId xmlns:p14="http://schemas.microsoft.com/office/powerpoint/2010/main" val="1093225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36</a:t>
            </a:fld>
            <a:endParaRPr lang="en-US" dirty="0"/>
          </a:p>
        </p:txBody>
      </p:sp>
    </p:spTree>
    <p:extLst>
      <p:ext uri="{BB962C8B-B14F-4D97-AF65-F5344CB8AC3E}">
        <p14:creationId xmlns:p14="http://schemas.microsoft.com/office/powerpoint/2010/main" val="3798071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37</a:t>
            </a:fld>
            <a:endParaRPr lang="en-US" dirty="0"/>
          </a:p>
        </p:txBody>
      </p:sp>
    </p:spTree>
    <p:extLst>
      <p:ext uri="{BB962C8B-B14F-4D97-AF65-F5344CB8AC3E}">
        <p14:creationId xmlns:p14="http://schemas.microsoft.com/office/powerpoint/2010/main" val="3012165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38</a:t>
            </a:fld>
            <a:endParaRPr lang="en-US" dirty="0"/>
          </a:p>
        </p:txBody>
      </p:sp>
    </p:spTree>
    <p:extLst>
      <p:ext uri="{BB962C8B-B14F-4D97-AF65-F5344CB8AC3E}">
        <p14:creationId xmlns:p14="http://schemas.microsoft.com/office/powerpoint/2010/main" val="122762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39</a:t>
            </a:fld>
            <a:endParaRPr lang="en-US" dirty="0"/>
          </a:p>
        </p:txBody>
      </p:sp>
    </p:spTree>
    <p:extLst>
      <p:ext uri="{BB962C8B-B14F-4D97-AF65-F5344CB8AC3E}">
        <p14:creationId xmlns:p14="http://schemas.microsoft.com/office/powerpoint/2010/main" val="1686660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40</a:t>
            </a:fld>
            <a:endParaRPr lang="en-US" dirty="0"/>
          </a:p>
        </p:txBody>
      </p:sp>
    </p:spTree>
    <p:extLst>
      <p:ext uri="{BB962C8B-B14F-4D97-AF65-F5344CB8AC3E}">
        <p14:creationId xmlns:p14="http://schemas.microsoft.com/office/powerpoint/2010/main" val="195987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5</a:t>
            </a:fld>
            <a:endParaRPr lang="en-US" dirty="0"/>
          </a:p>
        </p:txBody>
      </p:sp>
    </p:spTree>
    <p:extLst>
      <p:ext uri="{BB962C8B-B14F-4D97-AF65-F5344CB8AC3E}">
        <p14:creationId xmlns:p14="http://schemas.microsoft.com/office/powerpoint/2010/main" val="8444057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b="1" dirty="0" smtClean="0"/>
              <a:t>Source</a:t>
            </a:r>
          </a:p>
          <a:p>
            <a:pPr marL="228600" lvl="0" indent="-228600">
              <a:buFontTx/>
              <a:buAutoNum type="arabicPeriod"/>
              <a:defRPr/>
            </a:pPr>
            <a:r>
              <a:rPr lang="fr-FR" dirty="0" smtClean="0">
                <a:latin typeface="Arial" panose="020B0604020202020204" pitchFamily="34" charset="0"/>
              </a:rPr>
              <a:t>Institut canadien d’information sur la santé</a:t>
            </a:r>
            <a:r>
              <a:rPr lang="fr-CA" sz="1200" dirty="0" smtClean="0">
                <a:latin typeface="Arial" panose="020B0604020202020204" pitchFamily="34" charset="0"/>
              </a:rPr>
              <a:t>. </a:t>
            </a:r>
            <a:r>
              <a:rPr lang="fr-CA" i="1" dirty="0" smtClean="0">
                <a:latin typeface="Arial" panose="020B0604020202020204" pitchFamily="34" charset="0"/>
              </a:rPr>
              <a:t>Résultats du Canada : </a:t>
            </a:r>
            <a:r>
              <a:rPr lang="fr-FR" i="1" dirty="0" smtClean="0">
                <a:latin typeface="Arial" panose="020B0604020202020204" pitchFamily="34" charset="0"/>
              </a:rPr>
              <a:t>Enquête internationale de 2017 du Fonds du Commonwealth sur les politiques de santé auprès des adultes âgés</a:t>
            </a:r>
            <a:r>
              <a:rPr lang="fr-CA" sz="1200" dirty="0" smtClean="0">
                <a:latin typeface="Arial" panose="020B0604020202020204" pitchFamily="34" charset="0"/>
              </a:rPr>
              <a:t>. 2018. https://www.cihi.ca/sites/default/files/document/commonwealth-survey-2017-chartbook-fr-rev2-web.pptx.</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latin typeface="Arial" panose="020B0604020202020204" pitchFamily="34" charset="0"/>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p>
        </p:txBody>
      </p:sp>
      <p:sp>
        <p:nvSpPr>
          <p:cNvPr id="4" name="Slide Number Placeholder 3"/>
          <p:cNvSpPr>
            <a:spLocks noGrp="1"/>
          </p:cNvSpPr>
          <p:nvPr>
            <p:ph type="sldNum" sz="quarter" idx="10"/>
          </p:nvPr>
        </p:nvSpPr>
        <p:spPr/>
        <p:txBody>
          <a:bodyPr/>
          <a:lstStyle/>
          <a:p>
            <a:fld id="{61C42231-EF04-4F58-9EF7-C1826F9ECA97}" type="slidenum">
              <a:rPr lang="en-US" smtClean="0"/>
              <a:t>41</a:t>
            </a:fld>
            <a:endParaRPr lang="en-US" dirty="0"/>
          </a:p>
        </p:txBody>
      </p:sp>
    </p:spTree>
    <p:extLst>
      <p:ext uri="{BB962C8B-B14F-4D97-AF65-F5344CB8AC3E}">
        <p14:creationId xmlns:p14="http://schemas.microsoft.com/office/powerpoint/2010/main" val="334138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b="1" dirty="0" smtClean="0"/>
              <a:t>Sources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CA" sz="1200" dirty="0" err="1" smtClean="0">
                <a:latin typeface="Arial" panose="020B0604020202020204" pitchFamily="34" charset="0"/>
              </a:rPr>
              <a:t>Downar</a:t>
            </a:r>
            <a:r>
              <a:rPr lang="fr-CA" sz="1200" dirty="0" smtClean="0">
                <a:latin typeface="Arial" panose="020B0604020202020204" pitchFamily="34" charset="0"/>
              </a:rPr>
              <a:t> J. </a:t>
            </a:r>
            <a:r>
              <a:rPr lang="fr-CA" sz="1200" dirty="0" err="1" smtClean="0">
                <a:latin typeface="Arial" panose="020B0604020202020204" pitchFamily="34" charset="0"/>
              </a:rPr>
              <a:t>Resources</a:t>
            </a:r>
            <a:r>
              <a:rPr lang="fr-CA" sz="1200" baseline="0" dirty="0" smtClean="0">
                <a:latin typeface="Arial" panose="020B0604020202020204" pitchFamily="34" charset="0"/>
              </a:rPr>
              <a:t> for </a:t>
            </a:r>
            <a:r>
              <a:rPr lang="fr-CA" sz="1200" baseline="0" dirty="0" err="1" smtClean="0">
                <a:latin typeface="Arial" panose="020B0604020202020204" pitchFamily="34" charset="0"/>
              </a:rPr>
              <a:t>educating</a:t>
            </a:r>
            <a:r>
              <a:rPr lang="fr-CA" sz="1200" baseline="0" dirty="0" smtClean="0">
                <a:latin typeface="Arial" panose="020B0604020202020204" pitchFamily="34" charset="0"/>
              </a:rPr>
              <a:t>, training, and </a:t>
            </a:r>
            <a:r>
              <a:rPr lang="fr-CA" sz="1200" baseline="0" dirty="0" err="1" smtClean="0">
                <a:latin typeface="Arial" panose="020B0604020202020204" pitchFamily="34" charset="0"/>
              </a:rPr>
              <a:t>mentoring</a:t>
            </a:r>
            <a:r>
              <a:rPr lang="fr-CA" sz="1200" baseline="0" dirty="0" smtClean="0">
                <a:latin typeface="Arial" panose="020B0604020202020204" pitchFamily="34" charset="0"/>
              </a:rPr>
              <a:t> all </a:t>
            </a:r>
            <a:r>
              <a:rPr lang="fr-CA" sz="1200" baseline="0" dirty="0" err="1" smtClean="0">
                <a:latin typeface="Arial" panose="020B0604020202020204" pitchFamily="34" charset="0"/>
              </a:rPr>
              <a:t>physicians</a:t>
            </a:r>
            <a:r>
              <a:rPr lang="fr-CA" sz="1200" baseline="0" dirty="0" smtClean="0">
                <a:latin typeface="Arial" panose="020B0604020202020204" pitchFamily="34" charset="0"/>
              </a:rPr>
              <a:t> </a:t>
            </a:r>
            <a:r>
              <a:rPr lang="fr-CA" sz="1200" baseline="0" dirty="0" err="1" smtClean="0">
                <a:latin typeface="Arial" panose="020B0604020202020204" pitchFamily="34" charset="0"/>
              </a:rPr>
              <a:t>providing</a:t>
            </a:r>
            <a:r>
              <a:rPr lang="fr-CA" sz="1200" baseline="0" dirty="0" smtClean="0">
                <a:latin typeface="Arial" panose="020B0604020202020204" pitchFamily="34" charset="0"/>
              </a:rPr>
              <a:t> palliative care. </a:t>
            </a:r>
            <a:r>
              <a:rPr lang="fr-CA" sz="1200" i="1" baseline="0" dirty="0" smtClean="0">
                <a:latin typeface="Arial" panose="020B0604020202020204" pitchFamily="34" charset="0"/>
              </a:rPr>
              <a:t>Journal of Palliative </a:t>
            </a:r>
            <a:r>
              <a:rPr lang="fr-CA" sz="1200" i="1" baseline="0" dirty="0" err="1" smtClean="0">
                <a:latin typeface="Arial" panose="020B0604020202020204" pitchFamily="34" charset="0"/>
              </a:rPr>
              <a:t>Medicine</a:t>
            </a:r>
            <a:r>
              <a:rPr lang="fr-CA" sz="1200" i="1" baseline="0" dirty="0" smtClean="0">
                <a:latin typeface="Arial" panose="020B0604020202020204" pitchFamily="34" charset="0"/>
              </a:rPr>
              <a:t>.</a:t>
            </a:r>
            <a:r>
              <a:rPr lang="fr-CA" sz="1200" i="0" baseline="0" dirty="0" smtClean="0">
                <a:latin typeface="Arial" panose="020B0604020202020204" pitchFamily="34" charset="0"/>
              </a:rPr>
              <a:t> 2018. </a:t>
            </a:r>
            <a:r>
              <a:rPr lang="fr-CA" dirty="0" smtClean="0">
                <a:hlinkClick r:id="rId3"/>
              </a:rPr>
              <a:t>https://doi.org/10.1089/jpm.2017.0396</a:t>
            </a:r>
            <a:r>
              <a:rPr lang="fr-CA" dirty="0" smtClean="0"/>
              <a:t>.</a:t>
            </a:r>
          </a:p>
          <a:p>
            <a:pPr marL="228600" lvl="0" indent="-228600">
              <a:buFontTx/>
              <a:buAutoNum type="arabicPeriod"/>
              <a:defRPr/>
            </a:pPr>
            <a:r>
              <a:rPr lang="fr-FR" dirty="0" smtClean="0">
                <a:latin typeface="Arial" panose="020B0604020202020204" pitchFamily="34" charset="0"/>
              </a:rPr>
              <a:t>Le Collège des médecins de famille du Canada</a:t>
            </a:r>
            <a:r>
              <a:rPr lang="fr-CA" sz="1200" dirty="0" smtClean="0">
                <a:latin typeface="Arial" panose="020B0604020202020204" pitchFamily="34" charset="0"/>
              </a:rPr>
              <a:t>. </a:t>
            </a:r>
            <a:r>
              <a:rPr lang="fr-FR" i="1" dirty="0" smtClean="0">
                <a:latin typeface="Arial" panose="020B0604020202020204" pitchFamily="34" charset="0"/>
              </a:rPr>
              <a:t>Normes d’agrément des programmes de résidence en médecine de famille</a:t>
            </a:r>
            <a:r>
              <a:rPr lang="fr-CA" sz="1200" i="1" baseline="0" dirty="0" smtClean="0">
                <a:latin typeface="Arial" panose="020B0604020202020204" pitchFamily="34" charset="0"/>
              </a:rPr>
              <a:t>. </a:t>
            </a:r>
            <a:r>
              <a:rPr lang="fr-CA" sz="1200" i="0" baseline="0" dirty="0" smtClean="0">
                <a:latin typeface="Arial" panose="020B0604020202020204" pitchFamily="34" charset="0"/>
              </a:rPr>
              <a:t>2018. https://www.cfpc.ca/uploadedFiles/_Shared_Elements/Documents/20180701_RB_V1.2_FR.pdf.</a:t>
            </a:r>
          </a:p>
          <a:p>
            <a:pPr marL="228600" lvl="0" indent="-228600">
              <a:buFontTx/>
              <a:buAutoNum type="arabicPeriod"/>
              <a:defRPr/>
            </a:pPr>
            <a:r>
              <a:rPr lang="fr-CA" dirty="0" smtClean="0">
                <a:latin typeface="Arial" panose="020B0604020202020204" pitchFamily="34" charset="0"/>
                <a:cs typeface="Arial" panose="020B0604020202020204" pitchFamily="34" charset="0"/>
              </a:rPr>
              <a:t>Association médicale canadienne</a:t>
            </a:r>
            <a:r>
              <a:rPr lang="fr-CA" sz="1200" i="0" baseline="0" dirty="0" smtClean="0">
                <a:latin typeface="Arial" panose="020B0604020202020204" pitchFamily="34" charset="0"/>
              </a:rPr>
              <a:t>. </a:t>
            </a:r>
            <a:r>
              <a:rPr lang="fr-FR" i="1" dirty="0" smtClean="0">
                <a:latin typeface="Arial" panose="020B0604020202020204" pitchFamily="34" charset="0"/>
              </a:rPr>
              <a:t>Enquête de l’AMC auprès de l’effectif médical, 2017</a:t>
            </a:r>
            <a:r>
              <a:rPr lang="fr-CA" sz="1200" i="0" baseline="0" dirty="0" smtClean="0">
                <a:latin typeface="Arial" panose="020B0604020202020204" pitchFamily="34" charset="0"/>
              </a:rPr>
              <a:t>. 2017. </a:t>
            </a:r>
            <a:r>
              <a:rPr lang="fr-CA" dirty="0" smtClean="0">
                <a:latin typeface="Arial" panose="020B0604020202020204" pitchFamily="34" charset="0"/>
              </a:rPr>
              <a:t>https://surveys.cma.ca/fr/viewer?file=%2fdocuments%2fSurveyPDF%2fCMA_Survey_Workforce2017_Q6i_FPfocus-f.pdf#phrase=false.</a:t>
            </a:r>
            <a:endParaRPr lang="fr-CA" sz="1200" i="0" baseline="0" dirty="0" smtClean="0">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i="0" baseline="0" dirty="0" smtClean="0">
              <a:latin typeface="Arial" panose="020B0604020202020204" pitchFamily="34" charset="0"/>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42</a:t>
            </a:fld>
            <a:endParaRPr lang="en-US" dirty="0"/>
          </a:p>
        </p:txBody>
      </p:sp>
    </p:spTree>
    <p:extLst>
      <p:ext uri="{BB962C8B-B14F-4D97-AF65-F5344CB8AC3E}">
        <p14:creationId xmlns:p14="http://schemas.microsoft.com/office/powerpoint/2010/main" val="2569347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43</a:t>
            </a:fld>
            <a:endParaRPr lang="en-US" dirty="0"/>
          </a:p>
        </p:txBody>
      </p:sp>
    </p:spTree>
    <p:extLst>
      <p:ext uri="{BB962C8B-B14F-4D97-AF65-F5344CB8AC3E}">
        <p14:creationId xmlns:p14="http://schemas.microsoft.com/office/powerpoint/2010/main" val="2473718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smtClean="0">
                <a:latin typeface="Arial" panose="020B0604020202020204" pitchFamily="34" charset="0"/>
                <a:cs typeface="Arial" panose="020B0604020202020204" pitchFamily="34" charset="0"/>
              </a:rPr>
              <a:t>Source</a:t>
            </a:r>
          </a:p>
          <a:p>
            <a:pPr marL="228600" lvl="0" indent="-228600">
              <a:buFontTx/>
              <a:buAutoNum type="arabicPeriod"/>
              <a:defRPr/>
            </a:pPr>
            <a:r>
              <a:rPr lang="fr-CA" sz="1200" b="0" baseline="0" dirty="0" smtClean="0">
                <a:latin typeface="Arial" panose="020B0604020202020204" pitchFamily="34" charset="0"/>
                <a:cs typeface="Arial" panose="020B0604020202020204" pitchFamily="34" charset="0"/>
              </a:rPr>
              <a:t>Santé Canada. </a:t>
            </a:r>
            <a:r>
              <a:rPr lang="fr-FR" i="1" dirty="0" smtClean="0">
                <a:latin typeface="Arial" panose="020B0604020202020204" pitchFamily="34" charset="0"/>
                <a:cs typeface="Arial" panose="020B0604020202020204" pitchFamily="34" charset="0"/>
              </a:rPr>
              <a:t>Quatrième rapport intérimaire sur l'aide médicale à mourir au Canada</a:t>
            </a:r>
            <a:r>
              <a:rPr lang="fr-CA" sz="1200" b="0" baseline="0" dirty="0" smtClean="0">
                <a:latin typeface="Arial" panose="020B0604020202020204" pitchFamily="34" charset="0"/>
                <a:cs typeface="Arial" panose="020B0604020202020204" pitchFamily="34" charset="0"/>
              </a:rPr>
              <a:t>. 2019. </a:t>
            </a:r>
            <a:r>
              <a:rPr lang="fr-CA" dirty="0" smtClean="0">
                <a:latin typeface="Arial" panose="020B0604020202020204" pitchFamily="34" charset="0"/>
                <a:cs typeface="Arial" panose="020B0604020202020204" pitchFamily="34" charset="0"/>
              </a:rPr>
              <a:t>https://www.canada.ca/fr/sante-canada/services/publications/systeme-et-services-sante/aide-medicale-mourir-rapport-interimaire-avril-2019.html.</a:t>
            </a:r>
            <a:endParaRPr lang="fr-CA" sz="1200" b="0" baseline="0" dirty="0" smtClean="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baseline="0" dirty="0" smtClean="0">
              <a:latin typeface="Arial" panose="020B0604020202020204" pitchFamily="34" charset="0"/>
              <a:cs typeface="Arial" panose="020B0604020202020204" pitchFamily="34" charset="0"/>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p>
        </p:txBody>
      </p:sp>
      <p:sp>
        <p:nvSpPr>
          <p:cNvPr id="4" name="Slide Number Placeholder 3"/>
          <p:cNvSpPr>
            <a:spLocks noGrp="1"/>
          </p:cNvSpPr>
          <p:nvPr>
            <p:ph type="sldNum" sz="quarter" idx="10"/>
          </p:nvPr>
        </p:nvSpPr>
        <p:spPr/>
        <p:txBody>
          <a:bodyPr/>
          <a:lstStyle/>
          <a:p>
            <a:fld id="{61C42231-EF04-4F58-9EF7-C1826F9ECA97}" type="slidenum">
              <a:rPr lang="en-US" smtClean="0"/>
              <a:t>44</a:t>
            </a:fld>
            <a:endParaRPr lang="en-US" dirty="0"/>
          </a:p>
        </p:txBody>
      </p:sp>
    </p:spTree>
    <p:extLst>
      <p:ext uri="{BB962C8B-B14F-4D97-AF65-F5344CB8AC3E}">
        <p14:creationId xmlns:p14="http://schemas.microsoft.com/office/powerpoint/2010/main" val="2553302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45</a:t>
            </a:fld>
            <a:endParaRPr lang="en-US" dirty="0"/>
          </a:p>
        </p:txBody>
      </p:sp>
    </p:spTree>
    <p:extLst>
      <p:ext uri="{BB962C8B-B14F-4D97-AF65-F5344CB8AC3E}">
        <p14:creationId xmlns:p14="http://schemas.microsoft.com/office/powerpoint/2010/main" val="2285570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b="1" dirty="0" smtClean="0"/>
              <a:t>Source</a:t>
            </a:r>
          </a:p>
          <a:p>
            <a:pPr marL="228600" lvl="0" indent="-228600">
              <a:buFontTx/>
              <a:buAutoNum type="arabicPeriod"/>
              <a:defRPr/>
            </a:pPr>
            <a:r>
              <a:rPr lang="fr-FR" dirty="0" smtClean="0">
                <a:latin typeface="Arial" panose="020B0604020202020204" pitchFamily="34" charset="0"/>
                <a:cs typeface="Arial" panose="020B0604020202020204" pitchFamily="34" charset="0"/>
              </a:rPr>
              <a:t>Institut canadien d’information sur la santé</a:t>
            </a:r>
            <a:r>
              <a:rPr lang="fr-CA" sz="1200" b="0" dirty="0" smtClean="0">
                <a:solidFill>
                  <a:schemeClr val="tx1"/>
                </a:solidFill>
                <a:latin typeface="Arial" panose="020B0604020202020204" pitchFamily="34" charset="0"/>
                <a:cs typeface="Arial" panose="020B0604020202020204" pitchFamily="34" charset="0"/>
              </a:rPr>
              <a:t>. </a:t>
            </a:r>
            <a:r>
              <a:rPr lang="fr-FR" i="1" dirty="0" smtClean="0">
                <a:latin typeface="Arial" panose="020B0604020202020204" pitchFamily="34" charset="0"/>
                <a:cs typeface="Arial" panose="020B0604020202020204" pitchFamily="34" charset="0"/>
              </a:rPr>
              <a:t>Résultats du Canada : Enquête internationale de 2016 du Fonds du Commonwealth sur les politiques de santé réalisée auprès d’adultes de 11 pays</a:t>
            </a:r>
            <a:r>
              <a:rPr lang="fr-CA" sz="1200" b="0" dirty="0" smtClean="0">
                <a:solidFill>
                  <a:schemeClr val="tx1"/>
                </a:solidFill>
                <a:latin typeface="Arial" panose="020B0604020202020204" pitchFamily="34" charset="0"/>
                <a:cs typeface="Arial" panose="020B0604020202020204" pitchFamily="34" charset="0"/>
              </a:rPr>
              <a:t>. 2017. </a:t>
            </a:r>
            <a:r>
              <a:rPr lang="fr-CA" dirty="0" smtClean="0">
                <a:latin typeface="Arial" panose="020B0604020202020204" pitchFamily="34" charset="0"/>
                <a:cs typeface="Arial" panose="020B0604020202020204" pitchFamily="34" charset="0"/>
                <a:hlinkClick r:id="rId3"/>
              </a:rPr>
              <a:t>https://www.cihi.ca/fr/lenquete-2016-du-fonds-du-commonwealth</a:t>
            </a:r>
            <a:r>
              <a:rPr lang="fr-CA" dirty="0" smtClean="0">
                <a:latin typeface="Arial" panose="020B0604020202020204" pitchFamily="34" charset="0"/>
                <a:cs typeface="Arial" panose="020B0604020202020204" pitchFamily="34" charset="0"/>
              </a:rPr>
              <a:t>.</a:t>
            </a:r>
            <a:endParaRPr lang="fr-CA" sz="1200" b="0" dirty="0" smtClean="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dirty="0" smtClean="0">
              <a:solidFill>
                <a:schemeClr val="tx1"/>
              </a:solidFill>
              <a:latin typeface="Arial" panose="020B0604020202020204" pitchFamily="34" charset="0"/>
              <a:cs typeface="Arial" panose="020B0604020202020204" pitchFamily="34" charset="0"/>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p>
        </p:txBody>
      </p:sp>
      <p:sp>
        <p:nvSpPr>
          <p:cNvPr id="4" name="Slide Number Placeholder 3"/>
          <p:cNvSpPr>
            <a:spLocks noGrp="1"/>
          </p:cNvSpPr>
          <p:nvPr>
            <p:ph type="sldNum" sz="quarter" idx="10"/>
          </p:nvPr>
        </p:nvSpPr>
        <p:spPr/>
        <p:txBody>
          <a:bodyPr/>
          <a:lstStyle/>
          <a:p>
            <a:fld id="{61C42231-EF04-4F58-9EF7-C1826F9ECA97}" type="slidenum">
              <a:rPr lang="en-US" smtClean="0"/>
              <a:t>46</a:t>
            </a:fld>
            <a:endParaRPr lang="en-US" dirty="0"/>
          </a:p>
        </p:txBody>
      </p:sp>
    </p:spTree>
    <p:extLst>
      <p:ext uri="{BB962C8B-B14F-4D97-AF65-F5344CB8AC3E}">
        <p14:creationId xmlns:p14="http://schemas.microsoft.com/office/powerpoint/2010/main" val="24398561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47</a:t>
            </a:fld>
            <a:endParaRPr lang="en-US" dirty="0"/>
          </a:p>
        </p:txBody>
      </p:sp>
    </p:spTree>
    <p:extLst>
      <p:ext uri="{BB962C8B-B14F-4D97-AF65-F5344CB8AC3E}">
        <p14:creationId xmlns:p14="http://schemas.microsoft.com/office/powerpoint/2010/main" val="3078899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48</a:t>
            </a:fld>
            <a:endParaRPr lang="en-US" dirty="0"/>
          </a:p>
        </p:txBody>
      </p:sp>
    </p:spTree>
    <p:extLst>
      <p:ext uri="{BB962C8B-B14F-4D97-AF65-F5344CB8AC3E}">
        <p14:creationId xmlns:p14="http://schemas.microsoft.com/office/powerpoint/2010/main" val="3233216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b="1" dirty="0" smtClean="0"/>
              <a:t>Sources</a:t>
            </a:r>
          </a:p>
          <a:p>
            <a:pPr marL="228600" lvl="0" indent="-228600">
              <a:buFontTx/>
              <a:buAutoNum type="arabicPeriod"/>
              <a:defRPr/>
            </a:pPr>
            <a:r>
              <a:rPr lang="fr-FR" dirty="0" smtClean="0">
                <a:latin typeface="Arial" panose="020B0604020202020204" pitchFamily="34" charset="0"/>
                <a:cs typeface="Arial" panose="020B0604020202020204" pitchFamily="34" charset="0"/>
              </a:rPr>
              <a:t>Institut canadien d’information sur la santé</a:t>
            </a:r>
            <a:r>
              <a:rPr lang="fr-CA" sz="1200" dirty="0" smtClean="0">
                <a:solidFill>
                  <a:schemeClr val="tx1"/>
                </a:solidFill>
                <a:latin typeface="Arial" panose="020B0604020202020204" pitchFamily="34" charset="0"/>
                <a:ea typeface="+mn-ea"/>
                <a:cs typeface="Arial" panose="020B0604020202020204" pitchFamily="34" charset="0"/>
              </a:rPr>
              <a:t>. </a:t>
            </a:r>
            <a:r>
              <a:rPr lang="fr-FR" i="1" dirty="0" smtClean="0">
                <a:latin typeface="Arial" panose="020B0604020202020204" pitchFamily="34" charset="0"/>
                <a:cs typeface="Arial" panose="020B0604020202020204" pitchFamily="34" charset="0"/>
              </a:rPr>
              <a:t>Résultats du Canada : Enquête internationale 2015 du Fonds du Commonwealth sur les politiques de santé auprès des médecins de soins primaires</a:t>
            </a:r>
            <a:r>
              <a:rPr lang="fr-CA" sz="1200" dirty="0" smtClean="0">
                <a:solidFill>
                  <a:schemeClr val="tx1"/>
                </a:solidFill>
                <a:latin typeface="Arial" panose="020B0604020202020204" pitchFamily="34" charset="0"/>
                <a:ea typeface="+mn-ea"/>
                <a:cs typeface="Arial" panose="020B0604020202020204" pitchFamily="34" charset="0"/>
              </a:rPr>
              <a:t>. 2016. </a:t>
            </a:r>
            <a:r>
              <a:rPr lang="fr-CA" dirty="0" smtClean="0">
                <a:latin typeface="Arial" panose="020B0604020202020204" pitchFamily="34" charset="0"/>
                <a:cs typeface="Arial" panose="020B0604020202020204" pitchFamily="34" charset="0"/>
                <a:hlinkClick r:id="rId3"/>
              </a:rPr>
              <a:t>https://www.cihi.ca/fr/enquete-de-2015-du-fonds-du-commonwealth</a:t>
            </a:r>
            <a:r>
              <a:rPr lang="fr-CA" dirty="0" smtClean="0">
                <a:latin typeface="Arial" panose="020B0604020202020204" pitchFamily="34" charset="0"/>
                <a:cs typeface="Arial" panose="020B0604020202020204" pitchFamily="34" charset="0"/>
              </a:rPr>
              <a:t>. </a:t>
            </a:r>
            <a:endParaRPr lang="fr-CA" sz="1200" dirty="0" smtClean="0">
              <a:solidFill>
                <a:schemeClr val="tx1"/>
              </a:solidFill>
              <a:latin typeface="Arial" panose="020B0604020202020204" pitchFamily="34" charset="0"/>
              <a:ea typeface="+mn-ea"/>
              <a:cs typeface="Arial" panose="020B0604020202020204" pitchFamily="34" charset="0"/>
            </a:endParaRPr>
          </a:p>
          <a:p>
            <a:pPr marL="228600" lvl="0" indent="-228600">
              <a:buFontTx/>
              <a:buAutoNum type="arabicPeriod"/>
              <a:defRPr/>
            </a:pPr>
            <a:r>
              <a:rPr lang="fr-CA" dirty="0" smtClean="0"/>
              <a:t>Association médicale canadienne. </a:t>
            </a:r>
            <a:r>
              <a:rPr lang="fr-FR" i="1" dirty="0" smtClean="0"/>
              <a:t>Enquête de l’AMC auprès de l’effectif médical, 2017</a:t>
            </a:r>
            <a:r>
              <a:rPr lang="fr-CA" sz="1200" b="0" baseline="0" dirty="0" smtClean="0">
                <a:solidFill>
                  <a:schemeClr val="tx1"/>
                </a:solidFill>
                <a:latin typeface="+mn-lt"/>
                <a:ea typeface="+mn-ea"/>
                <a:cs typeface="+mn-cs"/>
              </a:rPr>
              <a:t>. 2017. </a:t>
            </a:r>
            <a:r>
              <a:rPr lang="fr-CA" dirty="0" smtClean="0">
                <a:hlinkClick r:id="rId4"/>
              </a:rPr>
              <a:t>https://surveys.cma.ca/fr/viewer?file=%2fdocuments%2fSurveyPDF%2fCMA_Survey_Workforce2017_Q23_ElectronicToolsUsed-f.pdf#phrase=false</a:t>
            </a:r>
            <a:r>
              <a:rPr lang="fr-CA"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p>
        </p:txBody>
      </p:sp>
      <p:sp>
        <p:nvSpPr>
          <p:cNvPr id="4" name="Slide Number Placeholder 3"/>
          <p:cNvSpPr>
            <a:spLocks noGrp="1"/>
          </p:cNvSpPr>
          <p:nvPr>
            <p:ph type="sldNum" sz="quarter" idx="10"/>
          </p:nvPr>
        </p:nvSpPr>
        <p:spPr/>
        <p:txBody>
          <a:bodyPr/>
          <a:lstStyle/>
          <a:p>
            <a:fld id="{61C42231-EF04-4F58-9EF7-C1826F9ECA97}" type="slidenum">
              <a:rPr lang="en-US" smtClean="0"/>
              <a:t>49</a:t>
            </a:fld>
            <a:endParaRPr lang="en-US" dirty="0"/>
          </a:p>
        </p:txBody>
      </p:sp>
    </p:spTree>
    <p:extLst>
      <p:ext uri="{BB962C8B-B14F-4D97-AF65-F5344CB8AC3E}">
        <p14:creationId xmlns:p14="http://schemas.microsoft.com/office/powerpoint/2010/main" val="1112613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50</a:t>
            </a:fld>
            <a:endParaRPr lang="en-US" dirty="0"/>
          </a:p>
        </p:txBody>
      </p:sp>
    </p:spTree>
    <p:extLst>
      <p:ext uri="{BB962C8B-B14F-4D97-AF65-F5344CB8AC3E}">
        <p14:creationId xmlns:p14="http://schemas.microsoft.com/office/powerpoint/2010/main" val="56403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6</a:t>
            </a:fld>
            <a:endParaRPr lang="en-US" dirty="0"/>
          </a:p>
        </p:txBody>
      </p:sp>
    </p:spTree>
    <p:extLst>
      <p:ext uri="{BB962C8B-B14F-4D97-AF65-F5344CB8AC3E}">
        <p14:creationId xmlns:p14="http://schemas.microsoft.com/office/powerpoint/2010/main" val="3928428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51</a:t>
            </a:fld>
            <a:endParaRPr lang="en-US" dirty="0"/>
          </a:p>
        </p:txBody>
      </p:sp>
    </p:spTree>
    <p:extLst>
      <p:ext uri="{BB962C8B-B14F-4D97-AF65-F5344CB8AC3E}">
        <p14:creationId xmlns:p14="http://schemas.microsoft.com/office/powerpoint/2010/main" val="12100850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52</a:t>
            </a:fld>
            <a:endParaRPr lang="en-US" dirty="0"/>
          </a:p>
        </p:txBody>
      </p:sp>
    </p:spTree>
    <p:extLst>
      <p:ext uri="{BB962C8B-B14F-4D97-AF65-F5344CB8AC3E}">
        <p14:creationId xmlns:p14="http://schemas.microsoft.com/office/powerpoint/2010/main" val="1965979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53</a:t>
            </a:fld>
            <a:endParaRPr lang="en-US" dirty="0"/>
          </a:p>
        </p:txBody>
      </p:sp>
    </p:spTree>
    <p:extLst>
      <p:ext uri="{BB962C8B-B14F-4D97-AF65-F5344CB8AC3E}">
        <p14:creationId xmlns:p14="http://schemas.microsoft.com/office/powerpoint/2010/main" val="2439526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smtClean="0">
                <a:solidFill>
                  <a:schemeClr val="tx1"/>
                </a:solidFill>
                <a:latin typeface="Arial" panose="020B0604020202020204" pitchFamily="34" charset="0"/>
                <a:ea typeface="+mn-ea"/>
                <a:cs typeface="Arial" panose="020B0604020202020204" pitchFamily="34" charset="0"/>
              </a:rPr>
              <a:t>Source</a:t>
            </a:r>
          </a:p>
          <a:p>
            <a:pPr marL="228600" lvl="0" indent="-228600">
              <a:buFontTx/>
              <a:buAutoNum type="arabicPeriod"/>
              <a:defRPr/>
            </a:pPr>
            <a:r>
              <a:rPr lang="fr-FR" dirty="0" smtClean="0">
                <a:latin typeface="Arial" panose="020B0604020202020204" pitchFamily="34" charset="0"/>
                <a:cs typeface="Arial" panose="020B0604020202020204" pitchFamily="34" charset="0"/>
              </a:rPr>
              <a:t>Institut canadien d’information sur la santé</a:t>
            </a:r>
            <a:r>
              <a:rPr lang="fr-CA" sz="1200" dirty="0" smtClean="0">
                <a:solidFill>
                  <a:schemeClr val="tx1"/>
                </a:solidFill>
                <a:latin typeface="Arial" panose="020B0604020202020204" pitchFamily="34" charset="0"/>
                <a:ea typeface="+mn-ea"/>
                <a:cs typeface="Arial" panose="020B0604020202020204" pitchFamily="34" charset="0"/>
              </a:rPr>
              <a:t>. </a:t>
            </a:r>
            <a:r>
              <a:rPr lang="fr-FR" i="1" dirty="0" smtClean="0">
                <a:latin typeface="Arial" panose="020B0604020202020204" pitchFamily="34" charset="0"/>
                <a:cs typeface="Arial" panose="020B0604020202020204" pitchFamily="34" charset="0"/>
              </a:rPr>
              <a:t>Résultats du Canada : Enquête internationale 2015 du Fonds du Commonwealth sur les politiques de santé auprès des médecins de soins primaires</a:t>
            </a:r>
            <a:r>
              <a:rPr lang="fr-CA" sz="1200" dirty="0" smtClean="0">
                <a:solidFill>
                  <a:schemeClr val="tx1"/>
                </a:solidFill>
                <a:latin typeface="Arial" panose="020B0604020202020204" pitchFamily="34" charset="0"/>
                <a:ea typeface="+mn-ea"/>
                <a:cs typeface="Arial" panose="020B0604020202020204" pitchFamily="34" charset="0"/>
              </a:rPr>
              <a:t>. 2016. </a:t>
            </a:r>
            <a:r>
              <a:rPr lang="fr-CA" dirty="0" smtClean="0">
                <a:latin typeface="Arial" panose="020B0604020202020204" pitchFamily="34" charset="0"/>
                <a:cs typeface="Arial" panose="020B0604020202020204" pitchFamily="34" charset="0"/>
                <a:hlinkClick r:id="rId3"/>
              </a:rPr>
              <a:t>https://www.cihi.ca/fr/enquete-de-2015-du-fonds-du-commonwealth</a:t>
            </a:r>
            <a:r>
              <a:rPr lang="fr-CA" dirty="0" smtClean="0">
                <a:latin typeface="Arial" panose="020B0604020202020204" pitchFamily="34" charset="0"/>
                <a:cs typeface="Arial" panose="020B0604020202020204" pitchFamily="34" charset="0"/>
              </a:rPr>
              <a:t>.</a:t>
            </a:r>
            <a:endParaRPr lang="fr-CA" sz="1200" dirty="0" smtClean="0">
              <a:solidFill>
                <a:schemeClr val="tx1"/>
              </a:solidFill>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p>
        </p:txBody>
      </p:sp>
      <p:sp>
        <p:nvSpPr>
          <p:cNvPr id="4" name="Slide Number Placeholder 3"/>
          <p:cNvSpPr>
            <a:spLocks noGrp="1"/>
          </p:cNvSpPr>
          <p:nvPr>
            <p:ph type="sldNum" sz="quarter" idx="10"/>
          </p:nvPr>
        </p:nvSpPr>
        <p:spPr/>
        <p:txBody>
          <a:bodyPr/>
          <a:lstStyle/>
          <a:p>
            <a:fld id="{61C42231-EF04-4F58-9EF7-C1826F9ECA97}" type="slidenum">
              <a:rPr lang="en-US" smtClean="0"/>
              <a:t>54</a:t>
            </a:fld>
            <a:endParaRPr lang="en-US" dirty="0"/>
          </a:p>
        </p:txBody>
      </p:sp>
    </p:spTree>
    <p:extLst>
      <p:ext uri="{BB962C8B-B14F-4D97-AF65-F5344CB8AC3E}">
        <p14:creationId xmlns:p14="http://schemas.microsoft.com/office/powerpoint/2010/main" val="1291365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55</a:t>
            </a:fld>
            <a:endParaRPr lang="en-US" dirty="0"/>
          </a:p>
        </p:txBody>
      </p:sp>
    </p:spTree>
    <p:extLst>
      <p:ext uri="{BB962C8B-B14F-4D97-AF65-F5344CB8AC3E}">
        <p14:creationId xmlns:p14="http://schemas.microsoft.com/office/powerpoint/2010/main" val="21846580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56</a:t>
            </a:fld>
            <a:endParaRPr lang="en-US" dirty="0"/>
          </a:p>
        </p:txBody>
      </p:sp>
    </p:spTree>
    <p:extLst>
      <p:ext uri="{BB962C8B-B14F-4D97-AF65-F5344CB8AC3E}">
        <p14:creationId xmlns:p14="http://schemas.microsoft.com/office/powerpoint/2010/main" val="27276600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57</a:t>
            </a:fld>
            <a:endParaRPr lang="en-US" dirty="0"/>
          </a:p>
        </p:txBody>
      </p:sp>
    </p:spTree>
    <p:extLst>
      <p:ext uri="{BB962C8B-B14F-4D97-AF65-F5344CB8AC3E}">
        <p14:creationId xmlns:p14="http://schemas.microsoft.com/office/powerpoint/2010/main" val="11938603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58</a:t>
            </a:fld>
            <a:endParaRPr lang="en-US" dirty="0"/>
          </a:p>
        </p:txBody>
      </p:sp>
    </p:spTree>
    <p:extLst>
      <p:ext uri="{BB962C8B-B14F-4D97-AF65-F5344CB8AC3E}">
        <p14:creationId xmlns:p14="http://schemas.microsoft.com/office/powerpoint/2010/main" val="42809471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b="1" dirty="0" smtClean="0"/>
              <a:t>Sources</a:t>
            </a:r>
          </a:p>
          <a:p>
            <a:pPr marL="228600" lvl="0" indent="-228600">
              <a:buAutoNum type="arabicPeriod"/>
              <a:defRPr/>
            </a:pPr>
            <a:r>
              <a:rPr lang="fr-CA" dirty="0" smtClean="0"/>
              <a:t>Association médicale canadienne. </a:t>
            </a:r>
            <a:r>
              <a:rPr lang="fr-FR" i="1" dirty="0" smtClean="0"/>
              <a:t>Enquête de l’AMC auprès de l’effectif médical, 2017</a:t>
            </a:r>
            <a:r>
              <a:rPr lang="fr-CA" baseline="0" dirty="0" smtClean="0"/>
              <a:t>. 2017.</a:t>
            </a:r>
            <a:r>
              <a:rPr lang="fr-CA" dirty="0" smtClean="0"/>
              <a:t> </a:t>
            </a:r>
            <a:r>
              <a:rPr lang="fr-CA" dirty="0" smtClean="0">
                <a:hlinkClick r:id="rId3"/>
              </a:rPr>
              <a:t>https://surveys.cma.ca/fr/viewer?file=%2fdocuments%2fSurveyPDF%2fCMA_Survey_Workforce2017_Q22_ElectronicRecords-f.pdf#phrase=false</a:t>
            </a:r>
            <a:r>
              <a:rPr lang="fr-CA" dirty="0" smtClean="0"/>
              <a:t>.</a:t>
            </a:r>
          </a:p>
          <a:p>
            <a:pPr lvl="0">
              <a:defRPr/>
            </a:pPr>
            <a:endParaRPr lang="fr-CA" dirty="0" smtClean="0"/>
          </a:p>
          <a:p>
            <a:pPr marL="228600" lvl="0" indent="-228600">
              <a:buFont typeface="+mj-lt"/>
              <a:buAutoNum type="arabicPeriod" startAt="2"/>
              <a:defRPr/>
            </a:pPr>
            <a:r>
              <a:rPr lang="fr-FR" dirty="0" smtClean="0">
                <a:latin typeface="Arial" panose="020B0604020202020204" pitchFamily="34" charset="0"/>
                <a:cs typeface="Arial" panose="020B0604020202020204" pitchFamily="34" charset="0"/>
              </a:rPr>
              <a:t>Institut canadien d’information sur la santé</a:t>
            </a:r>
            <a:r>
              <a:rPr lang="fr-CA" dirty="0" smtClean="0">
                <a:latin typeface="Arial" panose="020B0604020202020204" pitchFamily="34" charset="0"/>
                <a:cs typeface="Arial" panose="020B0604020202020204" pitchFamily="34" charset="0"/>
              </a:rPr>
              <a:t>. </a:t>
            </a:r>
            <a:r>
              <a:rPr lang="fr-FR" i="1" dirty="0" smtClean="0">
                <a:latin typeface="Arial" panose="020B0604020202020204" pitchFamily="34" charset="0"/>
                <a:cs typeface="Arial" panose="020B0604020202020204" pitchFamily="34" charset="0"/>
              </a:rPr>
              <a:t>Résultats du Canada : Enquête internationale 2015 du Fonds du Commonwealth sur les politiques de santé auprès des médecins de soins primaires</a:t>
            </a:r>
            <a:r>
              <a:rPr lang="fr-CA" sz="1200" dirty="0" smtClean="0">
                <a:solidFill>
                  <a:schemeClr val="tx1"/>
                </a:solidFill>
                <a:latin typeface="Arial" panose="020B0604020202020204" pitchFamily="34" charset="0"/>
                <a:ea typeface="+mn-ea"/>
                <a:cs typeface="Arial" panose="020B0604020202020204" pitchFamily="34" charset="0"/>
              </a:rPr>
              <a:t>. 2016. </a:t>
            </a:r>
            <a:r>
              <a:rPr lang="fr-CA" dirty="0" smtClean="0">
                <a:latin typeface="Arial" panose="020B0604020202020204" pitchFamily="34" charset="0"/>
                <a:cs typeface="Arial" panose="020B0604020202020204" pitchFamily="34" charset="0"/>
                <a:hlinkClick r:id="rId4"/>
              </a:rPr>
              <a:t>https://www.cihi.ca/fr/enquete-de-2015-du-fonds-du-commonwealth</a:t>
            </a:r>
            <a:r>
              <a:rPr lang="fr-CA" dirty="0" smtClean="0">
                <a:latin typeface="Arial" panose="020B0604020202020204" pitchFamily="34" charset="0"/>
                <a:cs typeface="Arial" panose="020B0604020202020204" pitchFamily="34" charset="0"/>
              </a:rPr>
              <a:t>.</a:t>
            </a:r>
            <a:endParaRPr lang="fr-CA" sz="1200" dirty="0" smtClean="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59</a:t>
            </a:fld>
            <a:endParaRPr lang="en-US" dirty="0"/>
          </a:p>
        </p:txBody>
      </p:sp>
    </p:spTree>
    <p:extLst>
      <p:ext uri="{BB962C8B-B14F-4D97-AF65-F5344CB8AC3E}">
        <p14:creationId xmlns:p14="http://schemas.microsoft.com/office/powerpoint/2010/main" val="9547742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60</a:t>
            </a:fld>
            <a:endParaRPr lang="en-US" dirty="0"/>
          </a:p>
        </p:txBody>
      </p:sp>
    </p:spTree>
    <p:extLst>
      <p:ext uri="{BB962C8B-B14F-4D97-AF65-F5344CB8AC3E}">
        <p14:creationId xmlns:p14="http://schemas.microsoft.com/office/powerpoint/2010/main" val="21891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7</a:t>
            </a:fld>
            <a:endParaRPr lang="en-US" dirty="0"/>
          </a:p>
        </p:txBody>
      </p:sp>
    </p:spTree>
    <p:extLst>
      <p:ext uri="{BB962C8B-B14F-4D97-AF65-F5344CB8AC3E}">
        <p14:creationId xmlns:p14="http://schemas.microsoft.com/office/powerpoint/2010/main" val="42187726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61</a:t>
            </a:fld>
            <a:endParaRPr lang="en-US" dirty="0"/>
          </a:p>
        </p:txBody>
      </p:sp>
    </p:spTree>
    <p:extLst>
      <p:ext uri="{BB962C8B-B14F-4D97-AF65-F5344CB8AC3E}">
        <p14:creationId xmlns:p14="http://schemas.microsoft.com/office/powerpoint/2010/main" val="18798282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62</a:t>
            </a:fld>
            <a:endParaRPr lang="en-US" dirty="0"/>
          </a:p>
        </p:txBody>
      </p:sp>
    </p:spTree>
    <p:extLst>
      <p:ext uri="{BB962C8B-B14F-4D97-AF65-F5344CB8AC3E}">
        <p14:creationId xmlns:p14="http://schemas.microsoft.com/office/powerpoint/2010/main" val="33088141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63</a:t>
            </a:fld>
            <a:endParaRPr lang="en-US" dirty="0"/>
          </a:p>
        </p:txBody>
      </p:sp>
    </p:spTree>
    <p:extLst>
      <p:ext uri="{BB962C8B-B14F-4D97-AF65-F5344CB8AC3E}">
        <p14:creationId xmlns:p14="http://schemas.microsoft.com/office/powerpoint/2010/main" val="12332757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b="1" dirty="0" smtClean="0"/>
              <a:t>Sources</a:t>
            </a:r>
          </a:p>
          <a:p>
            <a:pPr marL="228600" lvl="0" indent="-228600">
              <a:buFontTx/>
              <a:buAutoNum type="arabicPeriod"/>
              <a:defRPr/>
            </a:pPr>
            <a:r>
              <a:rPr lang="fr-FR" dirty="0" smtClean="0">
                <a:latin typeface="Arial" panose="020B0604020202020204" pitchFamily="34" charset="0"/>
                <a:cs typeface="Arial" panose="020B0604020202020204" pitchFamily="34" charset="0"/>
              </a:rPr>
              <a:t>Institut canadien d’information sur la santé</a:t>
            </a:r>
            <a:r>
              <a:rPr lang="fr-CA" dirty="0" smtClean="0">
                <a:latin typeface="Arial" panose="020B0604020202020204" pitchFamily="34" charset="0"/>
                <a:ea typeface="+mn-ea"/>
                <a:cs typeface="Arial" panose="020B0604020202020204" pitchFamily="34" charset="0"/>
              </a:rPr>
              <a:t>. </a:t>
            </a:r>
            <a:r>
              <a:rPr lang="fr-FR" i="1" dirty="0" smtClean="0">
                <a:latin typeface="Arial" panose="020B0604020202020204" pitchFamily="34" charset="0"/>
                <a:cs typeface="Arial" panose="020B0604020202020204" pitchFamily="34" charset="0"/>
              </a:rPr>
              <a:t>Résultats du Canada : Enquête internationale de 2016 du Fonds du Commonwealth sur les politiques de santé réalisée auprès d’adultes de 11 pays</a:t>
            </a:r>
            <a:r>
              <a:rPr lang="fr-CA" dirty="0" smtClean="0">
                <a:latin typeface="Arial" panose="020B0604020202020204" pitchFamily="34" charset="0"/>
                <a:ea typeface="+mn-ea"/>
                <a:cs typeface="Arial" panose="020B0604020202020204" pitchFamily="34" charset="0"/>
              </a:rPr>
              <a:t>. 2017. </a:t>
            </a:r>
            <a:r>
              <a:rPr lang="fr-CA" dirty="0" smtClean="0">
                <a:latin typeface="Arial" panose="020B0604020202020204" pitchFamily="34" charset="0"/>
                <a:cs typeface="Arial" panose="020B0604020202020204" pitchFamily="34" charset="0"/>
                <a:hlinkClick r:id="rId3"/>
              </a:rPr>
              <a:t>https://www.cihi.ca/fr/lenquete-2016-du-fonds-du-commonwealth</a:t>
            </a:r>
            <a:r>
              <a:rPr lang="fr-CA" dirty="0" smtClean="0">
                <a:latin typeface="Arial" panose="020B0604020202020204" pitchFamily="34" charset="0"/>
                <a:cs typeface="Arial" panose="020B0604020202020204" pitchFamily="34" charset="0"/>
              </a:rPr>
              <a:t>.</a:t>
            </a:r>
            <a:endParaRPr lang="fr-CA" dirty="0" smtClean="0">
              <a:latin typeface="Arial" panose="020B0604020202020204" pitchFamily="34" charset="0"/>
              <a:ea typeface="+mn-ea"/>
              <a:cs typeface="Arial" panose="020B0604020202020204" pitchFamily="34" charset="0"/>
            </a:endParaRPr>
          </a:p>
          <a:p>
            <a:pPr marL="228600" lvl="0" indent="-228600">
              <a:buFontTx/>
              <a:buAutoNum type="arabicPeriod"/>
              <a:defRPr/>
            </a:pPr>
            <a:r>
              <a:rPr lang="fr-CA" dirty="0" smtClean="0">
                <a:latin typeface="Arial" panose="020B0604020202020204" pitchFamily="34" charset="0"/>
                <a:cs typeface="Arial" panose="020B0604020202020204" pitchFamily="34" charset="0"/>
              </a:rPr>
              <a:t>Association médicale canadienne. </a:t>
            </a:r>
            <a:r>
              <a:rPr lang="fr-FR" i="1" dirty="0" smtClean="0">
                <a:latin typeface="Arial" panose="020B0604020202020204" pitchFamily="34" charset="0"/>
                <a:cs typeface="Arial" panose="020B0604020202020204" pitchFamily="34" charset="0"/>
              </a:rPr>
              <a:t>Enquête de l’AMC auprès de l’effectif médical, 2017</a:t>
            </a:r>
            <a:r>
              <a:rPr lang="fr-CA" sz="1200" i="1" baseline="0" dirty="0" smtClean="0">
                <a:solidFill>
                  <a:schemeClr val="tx1"/>
                </a:solidFill>
                <a:latin typeface="Arial" panose="020B0604020202020204" pitchFamily="34" charset="0"/>
                <a:ea typeface="+mn-ea"/>
                <a:cs typeface="Arial" panose="020B0604020202020204" pitchFamily="34" charset="0"/>
              </a:rPr>
              <a:t>. </a:t>
            </a:r>
            <a:r>
              <a:rPr lang="fr-CA" sz="1200" i="0" baseline="0" dirty="0" smtClean="0">
                <a:solidFill>
                  <a:schemeClr val="tx1"/>
                </a:solidFill>
                <a:latin typeface="Arial" panose="020B0604020202020204" pitchFamily="34" charset="0"/>
                <a:ea typeface="+mn-ea"/>
                <a:cs typeface="Arial" panose="020B0604020202020204" pitchFamily="34" charset="0"/>
              </a:rPr>
              <a:t>2017. </a:t>
            </a:r>
            <a:r>
              <a:rPr lang="fr-CA" dirty="0" smtClean="0">
                <a:hlinkClick r:id="rId4"/>
              </a:rPr>
              <a:t>https://surveys.cma.ca/fr/viewer?file=%2fdocuments%2fSurveyPDF%2fCMA_Survey_Workforce2017_Q24_ElectronicToolsPatients-f.pdf#phrase=false</a:t>
            </a:r>
            <a:r>
              <a:rPr lang="fr-CA"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p>
        </p:txBody>
      </p:sp>
      <p:sp>
        <p:nvSpPr>
          <p:cNvPr id="4" name="Slide Number Placeholder 3"/>
          <p:cNvSpPr>
            <a:spLocks noGrp="1"/>
          </p:cNvSpPr>
          <p:nvPr>
            <p:ph type="sldNum" sz="quarter" idx="10"/>
          </p:nvPr>
        </p:nvSpPr>
        <p:spPr/>
        <p:txBody>
          <a:bodyPr/>
          <a:lstStyle/>
          <a:p>
            <a:fld id="{61C42231-EF04-4F58-9EF7-C1826F9ECA97}" type="slidenum">
              <a:rPr lang="en-US" smtClean="0"/>
              <a:t>64</a:t>
            </a:fld>
            <a:endParaRPr lang="en-US" dirty="0"/>
          </a:p>
        </p:txBody>
      </p:sp>
    </p:spTree>
    <p:extLst>
      <p:ext uri="{BB962C8B-B14F-4D97-AF65-F5344CB8AC3E}">
        <p14:creationId xmlns:p14="http://schemas.microsoft.com/office/powerpoint/2010/main" val="2400903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65</a:t>
            </a:fld>
            <a:endParaRPr lang="en-US" dirty="0"/>
          </a:p>
        </p:txBody>
      </p:sp>
    </p:spTree>
    <p:extLst>
      <p:ext uri="{BB962C8B-B14F-4D97-AF65-F5344CB8AC3E}">
        <p14:creationId xmlns:p14="http://schemas.microsoft.com/office/powerpoint/2010/main" val="29008667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66</a:t>
            </a:fld>
            <a:endParaRPr lang="en-US" dirty="0"/>
          </a:p>
        </p:txBody>
      </p:sp>
    </p:spTree>
    <p:extLst>
      <p:ext uri="{BB962C8B-B14F-4D97-AF65-F5344CB8AC3E}">
        <p14:creationId xmlns:p14="http://schemas.microsoft.com/office/powerpoint/2010/main" val="27035182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67</a:t>
            </a:fld>
            <a:endParaRPr lang="en-US" dirty="0"/>
          </a:p>
        </p:txBody>
      </p:sp>
    </p:spTree>
    <p:extLst>
      <p:ext uri="{BB962C8B-B14F-4D97-AF65-F5344CB8AC3E}">
        <p14:creationId xmlns:p14="http://schemas.microsoft.com/office/powerpoint/2010/main" val="7504781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68</a:t>
            </a:fld>
            <a:endParaRPr lang="en-US" dirty="0"/>
          </a:p>
        </p:txBody>
      </p:sp>
    </p:spTree>
    <p:extLst>
      <p:ext uri="{BB962C8B-B14F-4D97-AF65-F5344CB8AC3E}">
        <p14:creationId xmlns:p14="http://schemas.microsoft.com/office/powerpoint/2010/main" val="38076964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69</a:t>
            </a:fld>
            <a:endParaRPr lang="en-US" dirty="0"/>
          </a:p>
        </p:txBody>
      </p:sp>
    </p:spTree>
    <p:extLst>
      <p:ext uri="{BB962C8B-B14F-4D97-AF65-F5344CB8AC3E}">
        <p14:creationId xmlns:p14="http://schemas.microsoft.com/office/powerpoint/2010/main" val="17256539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70</a:t>
            </a:fld>
            <a:endParaRPr lang="en-US" dirty="0"/>
          </a:p>
        </p:txBody>
      </p:sp>
    </p:spTree>
    <p:extLst>
      <p:ext uri="{BB962C8B-B14F-4D97-AF65-F5344CB8AC3E}">
        <p14:creationId xmlns:p14="http://schemas.microsoft.com/office/powerpoint/2010/main" val="172822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8</a:t>
            </a:fld>
            <a:endParaRPr lang="en-US" dirty="0"/>
          </a:p>
        </p:txBody>
      </p:sp>
    </p:spTree>
    <p:extLst>
      <p:ext uri="{BB962C8B-B14F-4D97-AF65-F5344CB8AC3E}">
        <p14:creationId xmlns:p14="http://schemas.microsoft.com/office/powerpoint/2010/main" val="19600173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71</a:t>
            </a:fld>
            <a:endParaRPr lang="en-US" dirty="0"/>
          </a:p>
        </p:txBody>
      </p:sp>
    </p:spTree>
    <p:extLst>
      <p:ext uri="{BB962C8B-B14F-4D97-AF65-F5344CB8AC3E}">
        <p14:creationId xmlns:p14="http://schemas.microsoft.com/office/powerpoint/2010/main" val="36936794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72</a:t>
            </a:fld>
            <a:endParaRPr lang="en-US" dirty="0"/>
          </a:p>
        </p:txBody>
      </p:sp>
    </p:spTree>
    <p:extLst>
      <p:ext uri="{BB962C8B-B14F-4D97-AF65-F5344CB8AC3E}">
        <p14:creationId xmlns:p14="http://schemas.microsoft.com/office/powerpoint/2010/main" val="6139539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73</a:t>
            </a:fld>
            <a:endParaRPr lang="en-US" dirty="0"/>
          </a:p>
        </p:txBody>
      </p:sp>
    </p:spTree>
    <p:extLst>
      <p:ext uri="{BB962C8B-B14F-4D97-AF65-F5344CB8AC3E}">
        <p14:creationId xmlns:p14="http://schemas.microsoft.com/office/powerpoint/2010/main" val="18711976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74</a:t>
            </a:fld>
            <a:endParaRPr lang="en-US" dirty="0"/>
          </a:p>
        </p:txBody>
      </p:sp>
    </p:spTree>
    <p:extLst>
      <p:ext uri="{BB962C8B-B14F-4D97-AF65-F5344CB8AC3E}">
        <p14:creationId xmlns:p14="http://schemas.microsoft.com/office/powerpoint/2010/main" val="15737692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b="1" dirty="0" smtClean="0"/>
              <a:t>Source</a:t>
            </a:r>
          </a:p>
          <a:p>
            <a:pPr marL="228600" indent="-228600">
              <a:buAutoNum type="arabicPeriod"/>
            </a:pPr>
            <a:r>
              <a:rPr lang="fr-CA" b="0" baseline="0" dirty="0" smtClean="0"/>
              <a:t>Institut canadien d’information sur la santé. </a:t>
            </a:r>
            <a:r>
              <a:rPr lang="fr-FR" i="1" dirty="0" smtClean="0"/>
              <a:t>Les soins non nécessaires au Canada</a:t>
            </a:r>
            <a:r>
              <a:rPr lang="fr-CA" b="0" i="1" baseline="0" dirty="0" smtClean="0"/>
              <a:t>.</a:t>
            </a:r>
            <a:r>
              <a:rPr lang="fr-CA" b="0" i="0" baseline="0" dirty="0" smtClean="0"/>
              <a:t> 2017. </a:t>
            </a:r>
            <a:r>
              <a:rPr lang="fr-CA" dirty="0" smtClean="0"/>
              <a:t>https://www.cihi.ca/sites/default/files/document/choosing-wisely-baseline-report-fr-web.pdf</a:t>
            </a:r>
            <a:r>
              <a:rPr lang="fr-CA" b="0" i="0" baseline="0" dirty="0" smtClean="0"/>
              <a:t>.</a:t>
            </a:r>
          </a:p>
          <a:p>
            <a:pPr marL="228600" indent="-228600">
              <a:buAutoNum type="arabicPeriod"/>
            </a:pPr>
            <a:endParaRPr lang="en-US" b="0" i="0" baseline="0" dirty="0" smtClean="0"/>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p>
        </p:txBody>
      </p:sp>
      <p:sp>
        <p:nvSpPr>
          <p:cNvPr id="4" name="Slide Number Placeholder 3"/>
          <p:cNvSpPr>
            <a:spLocks noGrp="1"/>
          </p:cNvSpPr>
          <p:nvPr>
            <p:ph type="sldNum" sz="quarter" idx="10"/>
          </p:nvPr>
        </p:nvSpPr>
        <p:spPr/>
        <p:txBody>
          <a:bodyPr/>
          <a:lstStyle/>
          <a:p>
            <a:fld id="{61C42231-EF04-4F58-9EF7-C1826F9ECA97}" type="slidenum">
              <a:rPr lang="en-US" smtClean="0"/>
              <a:t>75</a:t>
            </a:fld>
            <a:endParaRPr lang="en-US" dirty="0"/>
          </a:p>
        </p:txBody>
      </p:sp>
    </p:spTree>
    <p:extLst>
      <p:ext uri="{BB962C8B-B14F-4D97-AF65-F5344CB8AC3E}">
        <p14:creationId xmlns:p14="http://schemas.microsoft.com/office/powerpoint/2010/main" val="18818033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76</a:t>
            </a:fld>
            <a:endParaRPr lang="en-US" dirty="0"/>
          </a:p>
        </p:txBody>
      </p:sp>
    </p:spTree>
    <p:extLst>
      <p:ext uri="{BB962C8B-B14F-4D97-AF65-F5344CB8AC3E}">
        <p14:creationId xmlns:p14="http://schemas.microsoft.com/office/powerpoint/2010/main" val="14827375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77</a:t>
            </a:fld>
            <a:endParaRPr lang="en-CA" dirty="0">
              <a:solidFill>
                <a:prstClr val="black"/>
              </a:solidFill>
            </a:endParaRPr>
          </a:p>
        </p:txBody>
      </p:sp>
    </p:spTree>
    <p:extLst>
      <p:ext uri="{BB962C8B-B14F-4D97-AF65-F5344CB8AC3E}">
        <p14:creationId xmlns:p14="http://schemas.microsoft.com/office/powerpoint/2010/main" val="10370052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78</a:t>
            </a:fld>
            <a:endParaRPr lang="en-CA" dirty="0">
              <a:solidFill>
                <a:prstClr val="black"/>
              </a:solidFill>
            </a:endParaRPr>
          </a:p>
        </p:txBody>
      </p:sp>
    </p:spTree>
    <p:extLst>
      <p:ext uri="{BB962C8B-B14F-4D97-AF65-F5344CB8AC3E}">
        <p14:creationId xmlns:p14="http://schemas.microsoft.com/office/powerpoint/2010/main" val="42360983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dirty="0" smtClean="0">
                <a:latin typeface="Arial" panose="020B0604020202020204" pitchFamily="34" charset="0"/>
                <a:cs typeface="Arial" panose="020B0604020202020204" pitchFamily="34" charset="0"/>
              </a:rPr>
              <a:t>Source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CA" dirty="0" err="1" smtClean="0">
                <a:latin typeface="Arial" panose="020B0604020202020204" pitchFamily="34" charset="0"/>
                <a:cs typeface="Arial" panose="020B0604020202020204" pitchFamily="34" charset="0"/>
              </a:rPr>
              <a:t>Osborn</a:t>
            </a:r>
            <a:r>
              <a:rPr lang="fr-CA" dirty="0" smtClean="0">
                <a:latin typeface="Arial" panose="020B0604020202020204" pitchFamily="34" charset="0"/>
                <a:cs typeface="Arial" panose="020B0604020202020204" pitchFamily="34" charset="0"/>
              </a:rPr>
              <a:t> R, </a:t>
            </a:r>
            <a:r>
              <a:rPr lang="fr-CA" dirty="0" err="1" smtClean="0">
                <a:latin typeface="Arial" panose="020B0604020202020204" pitchFamily="34" charset="0"/>
                <a:cs typeface="Arial" panose="020B0604020202020204" pitchFamily="34" charset="0"/>
              </a:rPr>
              <a:t>Moulds</a:t>
            </a:r>
            <a:r>
              <a:rPr lang="fr-CA" dirty="0" smtClean="0">
                <a:latin typeface="Arial" panose="020B0604020202020204" pitchFamily="34" charset="0"/>
                <a:cs typeface="Arial" panose="020B0604020202020204" pitchFamily="34" charset="0"/>
              </a:rPr>
              <a:t> D, Squires M, </a:t>
            </a:r>
            <a:r>
              <a:rPr lang="fr-CA" dirty="0" err="1" smtClean="0">
                <a:latin typeface="Arial" panose="020B0604020202020204" pitchFamily="34" charset="0"/>
                <a:cs typeface="Arial" panose="020B0604020202020204" pitchFamily="34" charset="0"/>
              </a:rPr>
              <a:t>Doty</a:t>
            </a:r>
            <a:r>
              <a:rPr lang="fr-CA" dirty="0" smtClean="0">
                <a:latin typeface="Arial" panose="020B0604020202020204" pitchFamily="34" charset="0"/>
                <a:cs typeface="Arial" panose="020B0604020202020204" pitchFamily="34" charset="0"/>
              </a:rPr>
              <a:t> M, Anderson C. International </a:t>
            </a:r>
            <a:r>
              <a:rPr lang="fr-CA" dirty="0" err="1" smtClean="0">
                <a:latin typeface="Arial" panose="020B0604020202020204" pitchFamily="34" charset="0"/>
                <a:cs typeface="Arial" panose="020B0604020202020204" pitchFamily="34" charset="0"/>
              </a:rPr>
              <a:t>survey</a:t>
            </a:r>
            <a:r>
              <a:rPr lang="fr-CA" dirty="0" smtClean="0">
                <a:latin typeface="Arial" panose="020B0604020202020204" pitchFamily="34" charset="0"/>
                <a:cs typeface="Arial" panose="020B0604020202020204" pitchFamily="34" charset="0"/>
              </a:rPr>
              <a:t> of </a:t>
            </a:r>
            <a:r>
              <a:rPr lang="fr-CA" dirty="0" err="1" smtClean="0">
                <a:latin typeface="Arial" panose="020B0604020202020204" pitchFamily="34" charset="0"/>
                <a:cs typeface="Arial" panose="020B0604020202020204" pitchFamily="34" charset="0"/>
              </a:rPr>
              <a:t>older</a:t>
            </a:r>
            <a:r>
              <a:rPr lang="fr-CA" dirty="0" smtClean="0">
                <a:latin typeface="Arial" panose="020B0604020202020204" pitchFamily="34" charset="0"/>
                <a:cs typeface="Arial" panose="020B0604020202020204" pitchFamily="34" charset="0"/>
              </a:rPr>
              <a:t> </a:t>
            </a:r>
            <a:r>
              <a:rPr lang="fr-CA" dirty="0" err="1" smtClean="0">
                <a:latin typeface="Arial" panose="020B0604020202020204" pitchFamily="34" charset="0"/>
                <a:cs typeface="Arial" panose="020B0604020202020204" pitchFamily="34" charset="0"/>
              </a:rPr>
              <a:t>adults</a:t>
            </a:r>
            <a:r>
              <a:rPr lang="fr-CA" dirty="0" smtClean="0">
                <a:latin typeface="Arial" panose="020B0604020202020204" pitchFamily="34" charset="0"/>
                <a:cs typeface="Arial" panose="020B0604020202020204" pitchFamily="34" charset="0"/>
              </a:rPr>
              <a:t> </a:t>
            </a:r>
            <a:r>
              <a:rPr lang="fr-CA" dirty="0" err="1" smtClean="0">
                <a:latin typeface="Arial" panose="020B0604020202020204" pitchFamily="34" charset="0"/>
                <a:cs typeface="Arial" panose="020B0604020202020204" pitchFamily="34" charset="0"/>
              </a:rPr>
              <a:t>finds</a:t>
            </a:r>
            <a:r>
              <a:rPr lang="fr-CA" dirty="0" smtClean="0">
                <a:latin typeface="Arial" panose="020B0604020202020204" pitchFamily="34" charset="0"/>
                <a:cs typeface="Arial" panose="020B0604020202020204" pitchFamily="34" charset="0"/>
              </a:rPr>
              <a:t> </a:t>
            </a:r>
            <a:r>
              <a:rPr lang="fr-CA" dirty="0" err="1" smtClean="0">
                <a:latin typeface="Arial" panose="020B0604020202020204" pitchFamily="34" charset="0"/>
                <a:cs typeface="Arial" panose="020B0604020202020204" pitchFamily="34" charset="0"/>
              </a:rPr>
              <a:t>shortcomings</a:t>
            </a:r>
            <a:r>
              <a:rPr lang="fr-CA" dirty="0" smtClean="0">
                <a:latin typeface="Arial" panose="020B0604020202020204" pitchFamily="34" charset="0"/>
                <a:cs typeface="Arial" panose="020B0604020202020204" pitchFamily="34" charset="0"/>
              </a:rPr>
              <a:t> in </a:t>
            </a:r>
            <a:r>
              <a:rPr lang="fr-CA" dirty="0" err="1" smtClean="0">
                <a:latin typeface="Arial" panose="020B0604020202020204" pitchFamily="34" charset="0"/>
                <a:cs typeface="Arial" panose="020B0604020202020204" pitchFamily="34" charset="0"/>
              </a:rPr>
              <a:t>access</a:t>
            </a:r>
            <a:r>
              <a:rPr lang="fr-CA" dirty="0" smtClean="0">
                <a:latin typeface="Arial" panose="020B0604020202020204" pitchFamily="34" charset="0"/>
                <a:cs typeface="Arial" panose="020B0604020202020204" pitchFamily="34" charset="0"/>
              </a:rPr>
              <a:t>, coordination, and patient-</a:t>
            </a:r>
            <a:r>
              <a:rPr lang="fr-CA" dirty="0" err="1" smtClean="0">
                <a:latin typeface="Arial" panose="020B0604020202020204" pitchFamily="34" charset="0"/>
                <a:cs typeface="Arial" panose="020B0604020202020204" pitchFamily="34" charset="0"/>
              </a:rPr>
              <a:t>centered</a:t>
            </a:r>
            <a:r>
              <a:rPr lang="fr-CA" dirty="0" smtClean="0">
                <a:latin typeface="Arial" panose="020B0604020202020204" pitchFamily="34" charset="0"/>
                <a:cs typeface="Arial" panose="020B0604020202020204" pitchFamily="34" charset="0"/>
              </a:rPr>
              <a:t> care. </a:t>
            </a:r>
            <a:r>
              <a:rPr lang="fr-CA" i="1" dirty="0" err="1" smtClean="0">
                <a:latin typeface="Arial" panose="020B0604020202020204" pitchFamily="34" charset="0"/>
                <a:cs typeface="Arial" panose="020B0604020202020204" pitchFamily="34" charset="0"/>
              </a:rPr>
              <a:t>Health</a:t>
            </a:r>
            <a:r>
              <a:rPr lang="fr-CA" i="1" dirty="0" smtClean="0">
                <a:latin typeface="Arial" panose="020B0604020202020204" pitchFamily="34" charset="0"/>
                <a:cs typeface="Arial" panose="020B0604020202020204" pitchFamily="34" charset="0"/>
              </a:rPr>
              <a:t> </a:t>
            </a:r>
            <a:r>
              <a:rPr lang="fr-CA" i="1" dirty="0" err="1" smtClean="0">
                <a:latin typeface="Arial" panose="020B0604020202020204" pitchFamily="34" charset="0"/>
                <a:cs typeface="Arial" panose="020B0604020202020204" pitchFamily="34" charset="0"/>
              </a:rPr>
              <a:t>Affairs</a:t>
            </a:r>
            <a:r>
              <a:rPr lang="fr-CA" dirty="0" smtClean="0">
                <a:latin typeface="Arial" panose="020B0604020202020204" pitchFamily="34" charset="0"/>
                <a:cs typeface="Arial" panose="020B0604020202020204" pitchFamily="34" charset="0"/>
              </a:rPr>
              <a:t>. 2014. https://www.ncbi.nlm.nih.gov/pubmed/25410260.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latin typeface="Arial" panose="020B0604020202020204" pitchFamily="34" charset="0"/>
              <a:cs typeface="Arial" panose="020B0604020202020204" pitchFamily="34" charset="0"/>
            </a:endParaRPr>
          </a:p>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79</a:t>
            </a:fld>
            <a:endParaRPr lang="en-CA" dirty="0">
              <a:solidFill>
                <a:prstClr val="black"/>
              </a:solidFill>
            </a:endParaRPr>
          </a:p>
        </p:txBody>
      </p:sp>
    </p:spTree>
    <p:extLst>
      <p:ext uri="{BB962C8B-B14F-4D97-AF65-F5344CB8AC3E}">
        <p14:creationId xmlns:p14="http://schemas.microsoft.com/office/powerpoint/2010/main" val="1812312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80</a:t>
            </a:fld>
            <a:endParaRPr lang="en-US" dirty="0"/>
          </a:p>
        </p:txBody>
      </p:sp>
    </p:spTree>
    <p:extLst>
      <p:ext uri="{BB962C8B-B14F-4D97-AF65-F5344CB8AC3E}">
        <p14:creationId xmlns:p14="http://schemas.microsoft.com/office/powerpoint/2010/main" val="413105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43F73B4-F3C9-4268-BCC0-6C7B6A7D3408}" type="slidenum">
              <a:rPr lang="en-CA" smtClean="0"/>
              <a:t>9</a:t>
            </a:fld>
            <a:endParaRPr lang="en-CA" dirty="0"/>
          </a:p>
        </p:txBody>
      </p:sp>
    </p:spTree>
    <p:extLst>
      <p:ext uri="{BB962C8B-B14F-4D97-AF65-F5344CB8AC3E}">
        <p14:creationId xmlns:p14="http://schemas.microsoft.com/office/powerpoint/2010/main" val="31584536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43F73B4-F3C9-4268-BCC0-6C7B6A7D3408}" type="slidenum">
              <a:rPr lang="en-CA" smtClean="0"/>
              <a:t>81</a:t>
            </a:fld>
            <a:endParaRPr lang="en-CA" dirty="0"/>
          </a:p>
        </p:txBody>
      </p:sp>
    </p:spTree>
    <p:extLst>
      <p:ext uri="{BB962C8B-B14F-4D97-AF65-F5344CB8AC3E}">
        <p14:creationId xmlns:p14="http://schemas.microsoft.com/office/powerpoint/2010/main" val="16252850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43F73B4-F3C9-4268-BCC0-6C7B6A7D3408}" type="slidenum">
              <a:rPr lang="en-CA" smtClean="0"/>
              <a:t>82</a:t>
            </a:fld>
            <a:endParaRPr lang="en-CA" dirty="0"/>
          </a:p>
        </p:txBody>
      </p:sp>
    </p:spTree>
    <p:extLst>
      <p:ext uri="{BB962C8B-B14F-4D97-AF65-F5344CB8AC3E}">
        <p14:creationId xmlns:p14="http://schemas.microsoft.com/office/powerpoint/2010/main" val="157551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citer ce document :</a:t>
            </a:r>
          </a:p>
          <a:p>
            <a:r>
              <a:rPr lang="fr-CA" dirty="0" smtClean="0"/>
              <a:t>Institut canadien d’information sur la santé. </a:t>
            </a:r>
            <a:r>
              <a:rPr lang="fr-CA" i="1" dirty="0" smtClean="0"/>
              <a:t>Résultats du Canada : Enquête internationale de 2019 du Fonds du Commonwealth sur les politiques de santé auprès des médecins de soins primaires</a:t>
            </a:r>
            <a:r>
              <a:rPr lang="fr-CA" dirty="0" smtClean="0"/>
              <a:t>. Ottawa, ON : ICIS; 2020.</a:t>
            </a:r>
            <a:endParaRPr lang="fr-CA" dirty="0"/>
          </a:p>
        </p:txBody>
      </p:sp>
      <p:sp>
        <p:nvSpPr>
          <p:cNvPr id="4" name="Slide Number Placeholder 3"/>
          <p:cNvSpPr>
            <a:spLocks noGrp="1"/>
          </p:cNvSpPr>
          <p:nvPr>
            <p:ph type="sldNum" sz="quarter" idx="10"/>
          </p:nvPr>
        </p:nvSpPr>
        <p:spPr/>
        <p:txBody>
          <a:bodyPr/>
          <a:lstStyle/>
          <a:p>
            <a:fld id="{61C42231-EF04-4F58-9EF7-C1826F9ECA97}" type="slidenum">
              <a:rPr lang="en-US" smtClean="0"/>
              <a:t>10</a:t>
            </a:fld>
            <a:endParaRPr lang="en-US" dirty="0"/>
          </a:p>
        </p:txBody>
      </p:sp>
    </p:spTree>
    <p:extLst>
      <p:ext uri="{BB962C8B-B14F-4D97-AF65-F5344CB8AC3E}">
        <p14:creationId xmlns:p14="http://schemas.microsoft.com/office/powerpoint/2010/main" val="3986103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4604952"/>
            <a:ext cx="9144000" cy="2253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104" y="5592264"/>
            <a:ext cx="1737360" cy="801619"/>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9144000" cy="4604951"/>
          </a:xfrm>
          <a:prstGeom prst="rect">
            <a:avLst/>
          </a:prstGeom>
        </p:spPr>
      </p:pic>
    </p:spTree>
    <p:extLst>
      <p:ext uri="{BB962C8B-B14F-4D97-AF65-F5344CB8AC3E}">
        <p14:creationId xmlns:p14="http://schemas.microsoft.com/office/powerpoint/2010/main" val="9066782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685800" y="1271016"/>
            <a:ext cx="79248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itle 1"/>
          <p:cNvSpPr>
            <a:spLocks noGrp="1"/>
          </p:cNvSpPr>
          <p:nvPr>
            <p:ph type="title"/>
          </p:nvPr>
        </p:nvSpPr>
        <p:spPr>
          <a:xfrm>
            <a:off x="370940" y="274320"/>
            <a:ext cx="8229600" cy="553998"/>
          </a:xfrm>
          <a:prstGeom prst="rect">
            <a:avLst/>
          </a:prstGeom>
        </p:spPr>
        <p:txBody>
          <a:bodyPr>
            <a:noAutofit/>
          </a:bodyPr>
          <a:lstStyle>
            <a:lvl1pPr>
              <a:lnSpc>
                <a:spcPts val="3000"/>
              </a:lnSpc>
              <a:defRPr sz="2800"/>
            </a:lvl1pPr>
          </a:lstStyle>
          <a:p>
            <a:endParaRPr lang="en-US" dirty="0"/>
          </a:p>
        </p:txBody>
      </p:sp>
    </p:spTree>
    <p:extLst>
      <p:ext uri="{BB962C8B-B14F-4D97-AF65-F5344CB8AC3E}">
        <p14:creationId xmlns:p14="http://schemas.microsoft.com/office/powerpoint/2010/main" val="396578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57200" y="1271016"/>
            <a:ext cx="7927848" cy="4526280"/>
          </a:xfrm>
        </p:spPr>
        <p:txBody>
          <a:bodyPr tIns="1548000"/>
          <a:lstStyle>
            <a:lvl1pPr algn="ctr">
              <a:defRPr>
                <a:solidFill>
                  <a:srgbClr val="002060"/>
                </a:solidFill>
              </a:defRPr>
            </a:lvl1pPr>
          </a:lstStyle>
          <a:p>
            <a:r>
              <a:rPr lang="en-CA" dirty="0" smtClean="0"/>
              <a:t>Click to insert figure</a:t>
            </a:r>
            <a:endParaRPr lang="en-CA" dirty="0"/>
          </a:p>
        </p:txBody>
      </p:sp>
      <p:sp>
        <p:nvSpPr>
          <p:cNvPr id="7" name="Title 1"/>
          <p:cNvSpPr>
            <a:spLocks noGrp="1"/>
          </p:cNvSpPr>
          <p:nvPr>
            <p:ph type="title"/>
          </p:nvPr>
        </p:nvSpPr>
        <p:spPr>
          <a:xfrm>
            <a:off x="370940" y="274320"/>
            <a:ext cx="8229600" cy="553998"/>
          </a:xfrm>
          <a:prstGeom prst="rect">
            <a:avLst/>
          </a:prstGeom>
        </p:spPr>
        <p:txBody>
          <a:bodyPr>
            <a:noAutofit/>
          </a:bodyPr>
          <a:lstStyle>
            <a:lvl1pPr>
              <a:defRPr sz="2800"/>
            </a:lvl1pPr>
          </a:lstStyle>
          <a:p>
            <a:endParaRPr lang="en-US" dirty="0"/>
          </a:p>
        </p:txBody>
      </p:sp>
    </p:spTree>
    <p:extLst>
      <p:ext uri="{BB962C8B-B14F-4D97-AF65-F5344CB8AC3E}">
        <p14:creationId xmlns:p14="http://schemas.microsoft.com/office/powerpoint/2010/main" val="148362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1186954" y="2286000"/>
            <a:ext cx="7957046" cy="2241478"/>
          </a:xfrm>
          <a:prstGeom prst="rect">
            <a:avLst/>
          </a:prstGeom>
          <a:solidFill>
            <a:srgbClr val="00A199"/>
          </a:solidFill>
        </p:spPr>
        <p:txBody>
          <a:bodyPr wrap="square" lIns="180000" tIns="522000" rIns="0" bIns="522000">
            <a:spAutoFit/>
          </a:bodyPr>
          <a:lstStyle>
            <a:lvl1pPr marL="228600" indent="-228600">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600" indent="-228600">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600" indent="-228600">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dirty="0" smtClean="0"/>
              <a:t>Click to insert section title</a:t>
            </a:r>
          </a:p>
          <a:p>
            <a:pPr lvl="1"/>
            <a:r>
              <a:rPr lang="en-US" dirty="0" smtClean="0"/>
              <a:t>Extra text or content</a:t>
            </a:r>
          </a:p>
          <a:p>
            <a:pPr lvl="2"/>
            <a:r>
              <a:rPr lang="en-US" dirty="0" smtClean="0"/>
              <a:t>Extra information</a:t>
            </a:r>
          </a:p>
        </p:txBody>
      </p:sp>
    </p:spTree>
    <p:extLst>
      <p:ext uri="{BB962C8B-B14F-4D97-AF65-F5344CB8AC3E}">
        <p14:creationId xmlns:p14="http://schemas.microsoft.com/office/powerpoint/2010/main" val="38465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33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271016"/>
            <a:ext cx="7924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8" name="Slide Number Placeholder 6"/>
          <p:cNvSpPr txBox="1">
            <a:spLocks/>
          </p:cNvSpPr>
          <p:nvPr userDrawn="1"/>
        </p:nvSpPr>
        <p:spPr>
          <a:xfrm>
            <a:off x="4283968" y="6515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dirty="0"/>
          </a:p>
        </p:txBody>
      </p:sp>
      <p:sp>
        <p:nvSpPr>
          <p:cNvPr id="7" name="Title Placeholder 1"/>
          <p:cNvSpPr>
            <a:spLocks noGrp="1"/>
          </p:cNvSpPr>
          <p:nvPr>
            <p:ph type="title"/>
          </p:nvPr>
        </p:nvSpPr>
        <p:spPr>
          <a:xfrm>
            <a:off x="374904" y="274320"/>
            <a:ext cx="8229600" cy="557784"/>
          </a:xfrm>
          <a:prstGeom prst="rect">
            <a:avLst/>
          </a:prstGeom>
        </p:spPr>
        <p:txBody>
          <a:bodyPr vert="horz" lIns="0" tIns="0" rIns="0" bIns="0" rtlCol="0" anchor="t" anchorCtr="0">
            <a:noAutofit/>
          </a:bodyPr>
          <a:lstStyle/>
          <a:p>
            <a:r>
              <a:rPr lang="en-US" dirty="0" smtClean="0"/>
              <a:t>Click to edit Master title style</a:t>
            </a:r>
            <a:endParaRPr lang="en-CA" dirty="0"/>
          </a:p>
        </p:txBody>
      </p:sp>
    </p:spTree>
    <p:extLst>
      <p:ext uri="{BB962C8B-B14F-4D97-AF65-F5344CB8AC3E}">
        <p14:creationId xmlns:p14="http://schemas.microsoft.com/office/powerpoint/2010/main" val="3385088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xStyles>
    <p:titleStyle>
      <a:lvl1pPr algn="l" defTabSz="914400" rtl="0" eaLnBrk="1" latinLnBrk="0" hangingPunct="1">
        <a:spcBef>
          <a:spcPct val="0"/>
        </a:spcBef>
        <a:buNone/>
        <a:defRPr lang="en-CA" sz="3000" kern="1200" baseline="0" dirty="0" smtClean="0">
          <a:solidFill>
            <a:srgbClr val="365254"/>
          </a:solidFill>
          <a:latin typeface="+mj-lt"/>
          <a:ea typeface="+mj-ea"/>
          <a:cs typeface="+mj-cs"/>
        </a:defRPr>
      </a:lvl1pPr>
    </p:titleStyle>
    <p:body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mn-cs"/>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dirty="0" smtClean="0">
          <a:solidFill>
            <a:schemeClr val="tx1"/>
          </a:solidFill>
          <a:latin typeface="+mn-lt"/>
          <a:ea typeface="+mn-ea"/>
          <a:cs typeface="+mn-cs"/>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mn-lt"/>
          <a:ea typeface="+mn-ea"/>
          <a:cs typeface="+mn-cs"/>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mn-lt"/>
          <a:ea typeface="+mn-ea"/>
          <a:cs typeface="+mn-cs"/>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mwf@icis.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mailto:droitdauteur@icis.ca" TargetMode="External"/><Relationship Id="rId2" Type="http://schemas.openxmlformats.org/officeDocument/2006/relationships/hyperlink" Target="http://www.icis.ca"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70.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58.xml"/><Relationship Id="rId2" Type="http://schemas.openxmlformats.org/officeDocument/2006/relationships/notesSlide" Target="../notesSlides/notesSlide2.xml"/><Relationship Id="rId16" Type="http://schemas.openxmlformats.org/officeDocument/2006/relationships/slide" Target="slide81.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53.xml"/><Relationship Id="rId5" Type="http://schemas.openxmlformats.org/officeDocument/2006/relationships/slide" Target="slide10.xml"/><Relationship Id="rId15" Type="http://schemas.openxmlformats.org/officeDocument/2006/relationships/slide" Target="slide80.xml"/><Relationship Id="rId10" Type="http://schemas.openxmlformats.org/officeDocument/2006/relationships/slide" Target="slide45.xml"/><Relationship Id="rId4" Type="http://schemas.openxmlformats.org/officeDocument/2006/relationships/slide" Target="slide8.xml"/><Relationship Id="rId9" Type="http://schemas.openxmlformats.org/officeDocument/2006/relationships/slide" Target="slide35.xml"/><Relationship Id="rId14" Type="http://schemas.openxmlformats.org/officeDocument/2006/relationships/slide" Target="slide77.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chart" Target="../charts/char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chart" Target="../charts/chart26.xml"/></Relationships>
</file>

<file path=ppt/slides/_rels/slide4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chart" Target="../charts/chart2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chart" Target="../charts/chart3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chart" Target="../charts/chart4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s://www.cma.ca/sites/default/files/2019-01/family-e.pdf" TargetMode="External"/><Relationship Id="rId3" Type="http://schemas.openxmlformats.org/officeDocument/2006/relationships/hyperlink" Target="https://www.cihi.ca/fr/enquete-de-2015-du-fonds-du-commonwealth" TargetMode="External"/><Relationship Id="rId7" Type="http://schemas.openxmlformats.org/officeDocument/2006/relationships/hyperlink" Target="https://surveys.cma.ca/fr"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www.cihi.ca/sites/default/files/document/choosing-wisely-baseline-report-fr-web.pdf" TargetMode="External"/><Relationship Id="rId5" Type="http://schemas.openxmlformats.org/officeDocument/2006/relationships/hyperlink" Target="https://www.cihi.ca/sites/default/files/document/commonwealth-survey-2017-chartbook-fr-rev2-web.pptx" TargetMode="External"/><Relationship Id="rId10" Type="http://schemas.openxmlformats.org/officeDocument/2006/relationships/hyperlink" Target="https://www.canada.ca/fr/sante-canada/services/publications/systeme-et-services-sante/aide-medicale-mourir-rapport-interimaire-avril-2019.html" TargetMode="External"/><Relationship Id="rId4" Type="http://schemas.openxmlformats.org/officeDocument/2006/relationships/hyperlink" Target="https://www.cihi.ca/fr/lenquete-2016-du-fonds-du-commonwealth" TargetMode="External"/><Relationship Id="rId9" Type="http://schemas.openxmlformats.org/officeDocument/2006/relationships/hyperlink" Target="https://doi.org/10.1089/jpm.2017.0396"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ncbi.nlm.nih.gov/pubmed/25410260"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hyperlink" Target="https://www.cfpc.ca/uploadedFiles/_Shared_Elements/Documents/20180701_RB_V1.2_FR.pdf" TargetMode="External"/><Relationship Id="rId4" Type="http://schemas.openxmlformats.org/officeDocument/2006/relationships/hyperlink" Target="https://www150.statcan.gc.ca/n1/pub/71-543-g/2016001/part-partie7-fra.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996539" y="1206106"/>
            <a:ext cx="3147461" cy="864096"/>
          </a:xfrm>
          <a:prstGeom prst="rect">
            <a:avLst/>
          </a:prstGeom>
          <a:solidFill>
            <a:srgbClr val="00A199"/>
          </a:solidFill>
        </p:spPr>
        <p:txBody>
          <a:bodyPr vert="horz" wrap="square" lIns="216000" tIns="108000" rIns="216000" bIns="126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2400" dirty="0" smtClean="0">
                <a:solidFill>
                  <a:schemeClr val="bg1"/>
                </a:solidFill>
              </a:rPr>
              <a:t>Recueil de graphiques </a:t>
            </a:r>
            <a:endParaRPr lang="fr-CA" sz="1800" dirty="0">
              <a:solidFill>
                <a:schemeClr val="bg1"/>
              </a:solidFill>
            </a:endParaRPr>
          </a:p>
        </p:txBody>
      </p:sp>
      <p:sp>
        <p:nvSpPr>
          <p:cNvPr id="9" name="Title 1"/>
          <p:cNvSpPr txBox="1">
            <a:spLocks/>
          </p:cNvSpPr>
          <p:nvPr/>
        </p:nvSpPr>
        <p:spPr>
          <a:xfrm>
            <a:off x="290414" y="4801875"/>
            <a:ext cx="8400504" cy="461665"/>
          </a:xfrm>
          <a:prstGeom prst="rect">
            <a:avLst/>
          </a:prstGeom>
        </p:spPr>
        <p:txBody>
          <a:bodyPr vert="horz" wrap="square" lIns="91440" tIns="0" rIns="91440" bIns="0" rtlCol="0" anchor="b" anchorCtr="0">
            <a:spAutoFit/>
          </a:bodyPr>
          <a:lstStyle>
            <a:lvl1pPr algn="l" defTabSz="685800" rtl="0" eaLnBrk="1" latinLnBrk="0" hangingPunct="1">
              <a:spcBef>
                <a:spcPct val="0"/>
              </a:spcBef>
              <a:buNone/>
              <a:defRPr lang="en-CA" sz="4000" kern="1200" baseline="0" dirty="0">
                <a:solidFill>
                  <a:srgbClr val="ED7024"/>
                </a:solidFill>
                <a:latin typeface="+mj-lt"/>
                <a:ea typeface="+mj-ea"/>
                <a:cs typeface="+mj-cs"/>
              </a:defRPr>
            </a:lvl1pPr>
          </a:lstStyle>
          <a:p>
            <a:r>
              <a:rPr lang="fr-CA" sz="3000" dirty="0" smtClean="0"/>
              <a:t>Résultats du Canada</a:t>
            </a:r>
            <a:endParaRPr lang="fr-CA" sz="3000" dirty="0"/>
          </a:p>
        </p:txBody>
      </p:sp>
      <p:sp>
        <p:nvSpPr>
          <p:cNvPr id="10" name="Subtitle 2"/>
          <p:cNvSpPr txBox="1">
            <a:spLocks/>
          </p:cNvSpPr>
          <p:nvPr/>
        </p:nvSpPr>
        <p:spPr>
          <a:xfrm>
            <a:off x="290414" y="5311165"/>
            <a:ext cx="5234487" cy="1272143"/>
          </a:xfrm>
          <a:prstGeom prst="rect">
            <a:avLst/>
          </a:prstGeom>
        </p:spPr>
        <p:txBody>
          <a:bodyPr vert="horz" wrap="square" lIns="91440" tIns="45720" rIns="91440" bIns="45720" rtlCol="0">
            <a:spAutoFit/>
          </a:bodyPr>
          <a:lstStyle>
            <a:lvl1pPr marL="0" indent="0" algn="l" defTabSz="685800" rtl="0" eaLnBrk="1" latinLnBrk="0" hangingPunct="1">
              <a:lnSpc>
                <a:spcPts val="1575"/>
              </a:lnSpc>
              <a:spcBef>
                <a:spcPts val="450"/>
              </a:spcBef>
              <a:spcAft>
                <a:spcPts val="450"/>
              </a:spcAft>
              <a:buFont typeface="Arial" panose="020B0604020202020204" pitchFamily="34" charset="0"/>
              <a:buNone/>
              <a:defRPr lang="en-CA" sz="2400" b="1" kern="1200" dirty="0">
                <a:solidFill>
                  <a:srgbClr val="365254"/>
                </a:solidFill>
                <a:latin typeface="+mj-lt"/>
                <a:ea typeface="+mj-ea"/>
                <a:cs typeface="+mj-cs"/>
              </a:defRPr>
            </a:lvl1pPr>
            <a:lvl2pPr marL="457200" indent="0" algn="ctr" defTabSz="685800" rtl="0" eaLnBrk="1" latinLnBrk="0" hangingPunct="1">
              <a:lnSpc>
                <a:spcPts val="1575"/>
              </a:lnSpc>
              <a:spcBef>
                <a:spcPts val="450"/>
              </a:spcBef>
              <a:spcAft>
                <a:spcPts val="450"/>
              </a:spcAft>
              <a:buFont typeface="Arial" panose="020B0604020202020204" pitchFamily="34" charset="0"/>
              <a:buNone/>
              <a:defRPr lang="en-CA" sz="1200" kern="1200">
                <a:solidFill>
                  <a:schemeClr val="tx1">
                    <a:tint val="75000"/>
                  </a:schemeClr>
                </a:solidFill>
                <a:latin typeface="+mn-lt"/>
                <a:ea typeface="+mn-ea"/>
                <a:cs typeface="+mn-cs"/>
              </a:defRPr>
            </a:lvl2pPr>
            <a:lvl3pPr marL="914400" indent="0" algn="ctr" defTabSz="685800" rtl="0" eaLnBrk="1" latinLnBrk="0" hangingPunct="1">
              <a:lnSpc>
                <a:spcPts val="1575"/>
              </a:lnSpc>
              <a:spcBef>
                <a:spcPct val="20000"/>
              </a:spcBef>
              <a:buFont typeface="Arial" panose="020B0604020202020204" pitchFamily="34" charset="0"/>
              <a:buNone/>
              <a:defRPr sz="1200" kern="1200">
                <a:solidFill>
                  <a:schemeClr val="tx1">
                    <a:tint val="75000"/>
                  </a:schemeClr>
                </a:solidFill>
                <a:latin typeface="+mn-lt"/>
                <a:ea typeface="+mn-ea"/>
                <a:cs typeface="+mn-cs"/>
              </a:defRPr>
            </a:lvl3pPr>
            <a:lvl4pPr marL="1371600" indent="0" algn="ctr" defTabSz="685800" rtl="0" eaLnBrk="1" latinLnBrk="0" hangingPunct="1">
              <a:lnSpc>
                <a:spcPts val="1575"/>
              </a:lnSpc>
              <a:spcBef>
                <a:spcPct val="200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685800" rtl="0" eaLnBrk="1" latinLnBrk="0" hangingPunct="1">
              <a:lnSpc>
                <a:spcPts val="1575"/>
              </a:lnSpc>
              <a:spcBef>
                <a:spcPct val="20000"/>
              </a:spcBef>
              <a:buFont typeface="Arial" panose="020B0604020202020204" pitchFamily="34" charset="0"/>
              <a:buNone/>
              <a:defRPr sz="1200" kern="1200">
                <a:solidFill>
                  <a:schemeClr val="tx1">
                    <a:tint val="75000"/>
                  </a:schemeClr>
                </a:solidFill>
                <a:latin typeface="+mn-lt"/>
                <a:ea typeface="+mn-ea"/>
                <a:cs typeface="+mn-cs"/>
              </a:defRPr>
            </a:lvl5pPr>
            <a:lvl6pPr marL="22860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3200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3657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a:lnSpc>
                <a:spcPts val="2200"/>
              </a:lnSpc>
            </a:pPr>
            <a:r>
              <a:rPr lang="fr-FR" sz="2000" b="0" dirty="0"/>
              <a:t>Enquête internationale de 2019 du Fonds du Commonwealth sur les politiques de santé auprès des médecins de soins primaires</a:t>
            </a:r>
          </a:p>
          <a:p>
            <a:r>
              <a:rPr lang="fr-CA" sz="1500" b="0" dirty="0" smtClean="0">
                <a:solidFill>
                  <a:srgbClr val="00A199"/>
                </a:solidFill>
                <a:latin typeface="+mn-lt"/>
                <a:cs typeface="Calibri Light" panose="020F0302020204030204" pitchFamily="34" charset="0"/>
              </a:rPr>
              <a:t>Janvier 2020</a:t>
            </a:r>
            <a:endParaRPr lang="fr-CA" sz="1500" b="0" dirty="0">
              <a:solidFill>
                <a:srgbClr val="00A199"/>
              </a:solidFill>
              <a:latin typeface="+mn-lt"/>
              <a:cs typeface="Calibri Light" panose="020F0302020204030204" pitchFamily="34" charset="0"/>
            </a:endParaRPr>
          </a:p>
        </p:txBody>
      </p:sp>
    </p:spTree>
    <p:extLst>
      <p:ext uri="{BB962C8B-B14F-4D97-AF65-F5344CB8AC3E}">
        <p14:creationId xmlns:p14="http://schemas.microsoft.com/office/powerpoint/2010/main" val="2386794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374904" y="1271016"/>
            <a:ext cx="8225636" cy="3295022"/>
          </a:xfrm>
        </p:spPr>
        <p:txBody>
          <a:bodyPr>
            <a:noAutofit/>
          </a:bodyPr>
          <a:lstStyle/>
          <a:p>
            <a:pPr marL="0" lvl="0" indent="0">
              <a:lnSpc>
                <a:spcPts val="1600"/>
              </a:lnSpc>
              <a:buNone/>
            </a:pPr>
            <a:r>
              <a:rPr lang="fr-FR" sz="1100" b="0" dirty="0">
                <a:solidFill>
                  <a:schemeClr val="tx1"/>
                </a:solidFill>
                <a:latin typeface="Arial" panose="020B0604020202020204" pitchFamily="34" charset="0"/>
              </a:rPr>
              <a:t>L’édition 2019 de l’Enquête internationale du FCMW sur les politiques de santé porte sur </a:t>
            </a:r>
            <a:r>
              <a:rPr lang="fr-FR" sz="1100" b="0" dirty="0" smtClean="0">
                <a:solidFill>
                  <a:schemeClr val="tx1"/>
                </a:solidFill>
                <a:latin typeface="Arial" panose="020B0604020202020204" pitchFamily="34" charset="0"/>
              </a:rPr>
              <a:t>les perceptions et </a:t>
            </a:r>
            <a:r>
              <a:rPr lang="fr-FR" sz="1100" b="0" dirty="0">
                <a:solidFill>
                  <a:schemeClr val="tx1"/>
                </a:solidFill>
                <a:latin typeface="Arial" panose="020B0604020202020204" pitchFamily="34" charset="0"/>
              </a:rPr>
              <a:t>les expériences des médecins de soins primaires. Ce recueil de graphiques donne un aperçu de la situation au Canada. Il examine les variations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au </a:t>
            </a:r>
            <a:r>
              <a:rPr lang="fr-FR" sz="1100" b="0" dirty="0">
                <a:solidFill>
                  <a:schemeClr val="tx1"/>
                </a:solidFill>
                <a:latin typeface="Arial" panose="020B0604020202020204" pitchFamily="34" charset="0"/>
              </a:rPr>
              <a:t>pays, compare les expériences canadiennes à celles d’autres pays développés et analyse les tendances au fil du temps.</a:t>
            </a:r>
          </a:p>
          <a:p>
            <a:pPr marL="0" lvl="0" indent="0">
              <a:lnSpc>
                <a:spcPts val="1600"/>
              </a:lnSpc>
              <a:buNone/>
            </a:pPr>
            <a:r>
              <a:rPr lang="fr-FR" sz="1100" b="0" dirty="0">
                <a:solidFill>
                  <a:schemeClr val="tx1"/>
                </a:solidFill>
                <a:latin typeface="Arial" panose="020B0604020202020204" pitchFamily="34" charset="0"/>
              </a:rPr>
              <a:t>Pour la première fois, les médecins de soins primaires de l’ensemble des provinces et territoires canadiens sont représentés dans le rapport. Des échantillons de médecins de soins primaires ont été sélectionnés aléatoirement dans toutes les provinces, sauf à l’Île-du-Prince-Édouard. </a:t>
            </a:r>
            <a:r>
              <a:rPr lang="fr-FR" sz="1100" b="0" dirty="0" smtClean="0">
                <a:solidFill>
                  <a:schemeClr val="tx1"/>
                </a:solidFill>
                <a:latin typeface="Arial" panose="020B0604020202020204" pitchFamily="34" charset="0"/>
              </a:rPr>
              <a:t>Dans cette province et dans les territoires, un recensement a été effectué auprès de tous les médecins de soins primaires. Cependant, le nombre final </a:t>
            </a:r>
            <a:r>
              <a:rPr lang="fr-FR" sz="1100" b="0" dirty="0">
                <a:solidFill>
                  <a:schemeClr val="tx1"/>
                </a:solidFill>
                <a:latin typeface="Arial" panose="020B0604020202020204" pitchFamily="34" charset="0"/>
              </a:rPr>
              <a:t>de réponses dans les territoires s’est avéré peu élevé. Par </a:t>
            </a:r>
            <a:r>
              <a:rPr lang="fr-FR" sz="1100" b="0" dirty="0" smtClean="0">
                <a:solidFill>
                  <a:schemeClr val="tx1"/>
                </a:solidFill>
                <a:latin typeface="Arial" panose="020B0604020202020204" pitchFamily="34" charset="0"/>
              </a:rPr>
              <a:t>conséquent</a:t>
            </a:r>
            <a:r>
              <a:rPr lang="fr-FR" sz="1100" b="0" dirty="0">
                <a:solidFill>
                  <a:schemeClr val="tx1"/>
                </a:solidFill>
                <a:latin typeface="Arial" panose="020B0604020202020204" pitchFamily="34" charset="0"/>
              </a:rPr>
              <a:t>, ces résultats ont été agrégés et inscrits dans la catégorie « Territoires ». Puisque les territoires diffèrent les uns des autres et que la catégorie « Territoires » ne représente pas un territoire distinct, aucun test statistique n’a été réalisé pour comparer les résultats associés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à </a:t>
            </a:r>
            <a:r>
              <a:rPr lang="fr-FR" sz="1100" b="0" dirty="0">
                <a:solidFill>
                  <a:schemeClr val="tx1"/>
                </a:solidFill>
                <a:latin typeface="Arial" panose="020B0604020202020204" pitchFamily="34" charset="0"/>
              </a:rPr>
              <a:t>cette catégorie à la moyenne des pays du FCMW. </a:t>
            </a:r>
          </a:p>
          <a:p>
            <a:pPr marL="0" lvl="0" indent="0">
              <a:lnSpc>
                <a:spcPts val="1600"/>
              </a:lnSpc>
              <a:buNone/>
            </a:pPr>
            <a:r>
              <a:rPr lang="fr-FR" sz="1100" b="0" dirty="0">
                <a:solidFill>
                  <a:schemeClr val="tx1"/>
                </a:solidFill>
                <a:latin typeface="Arial" panose="020B0604020202020204" pitchFamily="34" charset="0"/>
              </a:rPr>
              <a:t>Des tableaux de données supplémentaires sont accessibles en ligne. Ces tableaux fournissent des réponses plus détaillées aux questions abordées dans le présent recueil de graphiques, ainsi qu’à d’autres questions. Les fichiers de données contenant tous les résultats de l’enquête peuvent être fournis aux chercheurs qui soumettent une demande par écrit à </a:t>
            </a:r>
            <a:r>
              <a:rPr lang="fr-FR" sz="1100" b="0" u="sng" dirty="0">
                <a:solidFill>
                  <a:srgbClr val="0070C0"/>
                </a:solidFill>
                <a:latin typeface="Arial" panose="020B0604020202020204" pitchFamily="34" charset="0"/>
                <a:hlinkClick r:id="rId3"/>
              </a:rPr>
              <a:t>cmwf@icis.ca</a:t>
            </a:r>
            <a:r>
              <a:rPr lang="fr-FR" sz="1100" b="0" dirty="0">
                <a:solidFill>
                  <a:schemeClr val="tx1"/>
                </a:solidFill>
                <a:latin typeface="Arial" panose="020B0604020202020204" pitchFamily="34" charset="0"/>
              </a:rPr>
              <a:t>. Le recueil de graphiques est également disponible en format accessible (PDF) sur le site Web de l’ICIS</a:t>
            </a:r>
            <a:r>
              <a:rPr lang="fr-FR" sz="1100" b="0" dirty="0" smtClean="0">
                <a:solidFill>
                  <a:schemeClr val="tx1"/>
                </a:solidFill>
                <a:latin typeface="Arial" panose="020B0604020202020204" pitchFamily="34" charset="0"/>
              </a:rPr>
              <a:t>.</a:t>
            </a:r>
            <a:endParaRPr lang="fr-FR" sz="1100" b="0" dirty="0">
              <a:solidFill>
                <a:schemeClr val="tx1"/>
              </a:solidFill>
              <a:latin typeface="Arial" panose="020B0604020202020204" pitchFamily="34" charset="0"/>
            </a:endParaRPr>
          </a:p>
        </p:txBody>
      </p:sp>
      <p:sp>
        <p:nvSpPr>
          <p:cNvPr id="2" name="Title 1"/>
          <p:cNvSpPr>
            <a:spLocks noGrp="1"/>
          </p:cNvSpPr>
          <p:nvPr>
            <p:ph type="title"/>
          </p:nvPr>
        </p:nvSpPr>
        <p:spPr>
          <a:xfrm>
            <a:off x="370940" y="274320"/>
            <a:ext cx="8229600" cy="553998"/>
          </a:xfrm>
        </p:spPr>
        <p:txBody>
          <a:bodyPr>
            <a:noAutofit/>
          </a:bodyPr>
          <a:lstStyle/>
          <a:p>
            <a:r>
              <a:rPr lang="fr-FR" dirty="0"/>
              <a:t>À propos du présent recueil de graphiques</a:t>
            </a:r>
            <a:endParaRPr lang="en-US" dirty="0"/>
          </a:p>
        </p:txBody>
      </p:sp>
      <p:sp>
        <p:nvSpPr>
          <p:cNvPr id="5" name="Rectangle 4"/>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1570395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374904" y="1271588"/>
            <a:ext cx="7924800" cy="3943350"/>
          </a:xfrm>
        </p:spPr>
        <p:txBody>
          <a:bodyPr>
            <a:noAutofit/>
          </a:bodyPr>
          <a:lstStyle/>
          <a:p>
            <a:pPr marL="0" lvl="0" indent="0" defTabSz="914378">
              <a:lnSpc>
                <a:spcPts val="2600"/>
              </a:lnSpc>
              <a:spcBef>
                <a:spcPts val="0"/>
              </a:spcBef>
              <a:spcAft>
                <a:spcPts val="900"/>
              </a:spcAft>
              <a:buNone/>
            </a:pPr>
            <a:r>
              <a:rPr lang="fr-CA" sz="2400" b="0" dirty="0" smtClean="0">
                <a:solidFill>
                  <a:srgbClr val="238A85"/>
                </a:solidFill>
              </a:rPr>
              <a:t>Interprétation des résultats</a:t>
            </a:r>
          </a:p>
          <a:p>
            <a:pPr marL="0" indent="0" defTabSz="914378">
              <a:lnSpc>
                <a:spcPts val="1600"/>
              </a:lnSpc>
              <a:spcBef>
                <a:spcPts val="0"/>
              </a:spcBef>
              <a:spcAft>
                <a:spcPts val="1200"/>
              </a:spcAft>
              <a:buNone/>
            </a:pPr>
            <a:r>
              <a:rPr lang="fr-FR" sz="1100" b="0" dirty="0" smtClean="0">
                <a:solidFill>
                  <a:schemeClr val="tx1"/>
                </a:solidFill>
                <a:latin typeface="Arial" panose="020B0604020202020204" pitchFamily="34" charset="0"/>
              </a:rPr>
              <a:t>L’ICIS </a:t>
            </a:r>
            <a:r>
              <a:rPr lang="fr-FR" sz="1100" b="0" dirty="0">
                <a:solidFill>
                  <a:schemeClr val="tx1"/>
                </a:solidFill>
                <a:latin typeface="Arial" panose="020B0604020202020204" pitchFamily="34" charset="0"/>
              </a:rPr>
              <a:t>a appliqué des méthodes statistiques pour déterminer si les résultats canadiens et provinciaux différaient significativement de la moyenne des 11 pays du FCMW. Dans ce recueil de graphiques, les résultats sont présentés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à </a:t>
            </a:r>
            <a:r>
              <a:rPr lang="fr-FR" sz="1100" b="0" dirty="0">
                <a:solidFill>
                  <a:schemeClr val="tx1"/>
                </a:solidFill>
                <a:latin typeface="Arial" panose="020B0604020202020204" pitchFamily="34" charset="0"/>
              </a:rPr>
              <a:t>l’aide des codes de couleur suivants, qui indiquent la signification statistique et la direction souhaitable de l’indicateur :</a:t>
            </a:r>
          </a:p>
          <a:p>
            <a:pPr marL="0" indent="0" defTabSz="914378">
              <a:lnSpc>
                <a:spcPts val="1600"/>
              </a:lnSpc>
              <a:spcBef>
                <a:spcPts val="0"/>
              </a:spcBef>
              <a:spcAft>
                <a:spcPts val="2000"/>
              </a:spcAft>
              <a:buNone/>
            </a:pPr>
            <a:r>
              <a:rPr lang="fr-CA" sz="1100" dirty="0" smtClean="0">
                <a:solidFill>
                  <a:schemeClr val="tx1"/>
                </a:solidFill>
                <a:latin typeface="Arial" panose="020B0604020202020204" pitchFamily="34" charset="0"/>
              </a:rPr>
              <a:t>Résultats avec direction souhaitable</a:t>
            </a:r>
            <a:r>
              <a:rPr lang="en-US" sz="1100" dirty="0">
                <a:solidFill>
                  <a:schemeClr val="tx1"/>
                </a:solidFill>
                <a:latin typeface="Arial" panose="020B0604020202020204" pitchFamily="34" charset="0"/>
              </a:rPr>
              <a:t> : </a:t>
            </a:r>
            <a:endParaRPr lang="en-US" sz="1100" dirty="0" smtClean="0">
              <a:solidFill>
                <a:schemeClr val="tx1"/>
              </a:solidFill>
              <a:latin typeface="Arial" panose="020B0604020202020204" pitchFamily="34" charset="0"/>
            </a:endParaRPr>
          </a:p>
          <a:p>
            <a:pPr marL="0" indent="0" defTabSz="914378">
              <a:lnSpc>
                <a:spcPts val="2600"/>
              </a:lnSpc>
              <a:spcBef>
                <a:spcPts val="0"/>
              </a:spcBef>
              <a:spcAft>
                <a:spcPts val="900"/>
              </a:spcAft>
              <a:buNone/>
            </a:pPr>
            <a:r>
              <a:rPr lang="fr-FR" sz="1100" dirty="0">
                <a:solidFill>
                  <a:schemeClr val="tx1"/>
                </a:solidFill>
                <a:latin typeface="Arial" panose="020B0604020202020204" pitchFamily="34" charset="0"/>
              </a:rPr>
              <a:t>Résultats sans direction souhaitable claire :</a:t>
            </a:r>
            <a:endParaRPr lang="en-CA" sz="1100" b="0" dirty="0" smtClean="0">
              <a:solidFill>
                <a:schemeClr val="tx1"/>
              </a:solidFill>
              <a:latin typeface="Arial" panose="020B0604020202020204" pitchFamily="34" charset="0"/>
            </a:endParaRPr>
          </a:p>
          <a:p>
            <a:pPr marL="0" indent="0" defTabSz="914378">
              <a:lnSpc>
                <a:spcPts val="1600"/>
              </a:lnSpc>
              <a:spcBef>
                <a:spcPts val="900"/>
              </a:spcBef>
              <a:spcAft>
                <a:spcPts val="900"/>
              </a:spcAft>
              <a:buNone/>
            </a:pPr>
            <a:r>
              <a:rPr lang="fr-FR" sz="1100" b="0" dirty="0">
                <a:solidFill>
                  <a:schemeClr val="tx1"/>
                </a:solidFill>
                <a:latin typeface="Arial" panose="020B0604020202020204" pitchFamily="34" charset="0"/>
              </a:rPr>
              <a:t>Des résultats supérieurs à la moyenne internationale sont souhaitables; des résultats inférieurs à la moyenne indiquent souvent des points à améliorer.</a:t>
            </a:r>
          </a:p>
          <a:p>
            <a:pPr marL="0" indent="0" defTabSz="914378">
              <a:lnSpc>
                <a:spcPts val="1600"/>
              </a:lnSpc>
              <a:spcBef>
                <a:spcPts val="0"/>
              </a:spcBef>
              <a:spcAft>
                <a:spcPts val="900"/>
              </a:spcAft>
              <a:buNone/>
            </a:pPr>
            <a:r>
              <a:rPr lang="fr-FR" sz="1100" b="0" dirty="0">
                <a:solidFill>
                  <a:schemeClr val="tx1"/>
                </a:solidFill>
                <a:latin typeface="Arial" panose="020B0604020202020204" pitchFamily="34" charset="0"/>
              </a:rPr>
              <a:t>La taille des échantillons dans certaines provinces est beaucoup plus petite que dans d’autres, ce qui donne des marges d’erreur plus grandes. Par conséquent, même si 2 provinces ont des résultats numériques identiques, le code de couleur peut différer (p. ex. un résultat pourra être codé bleu pâle, soit identique à la moyenne, et l’autre codé orange, soit inférieur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à </a:t>
            </a:r>
            <a:r>
              <a:rPr lang="fr-FR" sz="1100" b="0" dirty="0">
                <a:solidFill>
                  <a:schemeClr val="tx1"/>
                </a:solidFill>
                <a:latin typeface="Arial" panose="020B0604020202020204" pitchFamily="34" charset="0"/>
              </a:rPr>
              <a:t>la moyenne). Plus la marge d’erreur est grande, plus il est difficile d’établir si un résultat est significativement différent de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la </a:t>
            </a:r>
            <a:r>
              <a:rPr lang="fr-FR" sz="1100" b="0" dirty="0">
                <a:solidFill>
                  <a:schemeClr val="tx1"/>
                </a:solidFill>
                <a:latin typeface="Arial" panose="020B0604020202020204" pitchFamily="34" charset="0"/>
              </a:rPr>
              <a:t>moyenne. Les échantillons les plus fiables sont ceux du Québec et de l’Ontario en raison du financement supplémentaire fourni par ces provinces.</a:t>
            </a:r>
          </a:p>
        </p:txBody>
      </p:sp>
      <p:grpSp>
        <p:nvGrpSpPr>
          <p:cNvPr id="16" name="Group 15"/>
          <p:cNvGrpSpPr/>
          <p:nvPr/>
        </p:nvGrpSpPr>
        <p:grpSpPr>
          <a:xfrm>
            <a:off x="3455971" y="2496192"/>
            <a:ext cx="4142990" cy="430890"/>
            <a:chOff x="3455971" y="2496192"/>
            <a:chExt cx="4142990" cy="430890"/>
          </a:xfrm>
        </p:grpSpPr>
        <p:grpSp>
          <p:nvGrpSpPr>
            <p:cNvPr id="5" name="Group 4"/>
            <p:cNvGrpSpPr/>
            <p:nvPr/>
          </p:nvGrpSpPr>
          <p:grpSpPr>
            <a:xfrm>
              <a:off x="3455971" y="2496192"/>
              <a:ext cx="1598406" cy="430887"/>
              <a:chOff x="3455971" y="2496192"/>
              <a:chExt cx="1598406" cy="430887"/>
            </a:xfrm>
          </p:grpSpPr>
          <p:sp>
            <p:nvSpPr>
              <p:cNvPr id="13" name="TextBox 12"/>
              <p:cNvSpPr txBox="1"/>
              <p:nvPr/>
            </p:nvSpPr>
            <p:spPr>
              <a:xfrm>
                <a:off x="3588182" y="2496192"/>
                <a:ext cx="1466195" cy="430887"/>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Supérieurs </a:t>
                </a:r>
                <a:r>
                  <a:rPr lang="fr-CA" sz="1100" dirty="0" smtClean="0">
                    <a:solidFill>
                      <a:srgbClr val="000000"/>
                    </a:solidFill>
                    <a:latin typeface="Arial" panose="020B0604020202020204" pitchFamily="34" charset="0"/>
                    <a:cs typeface="Arial" panose="020B0604020202020204" pitchFamily="34" charset="0"/>
                  </a:rPr>
                  <a:t>à la </a:t>
                </a:r>
                <a:r>
                  <a:rPr lang="fr-CA" sz="1100" dirty="0">
                    <a:solidFill>
                      <a:srgbClr val="000000"/>
                    </a:solidFill>
                    <a:latin typeface="Arial" panose="020B0604020202020204" pitchFamily="34" charset="0"/>
                    <a:cs typeface="Arial" panose="020B0604020202020204" pitchFamily="34" charset="0"/>
                  </a:rPr>
                  <a:t>moyenne</a:t>
                </a:r>
              </a:p>
            </p:txBody>
          </p:sp>
          <p:sp>
            <p:nvSpPr>
              <p:cNvPr id="14" name="Oval 13"/>
              <p:cNvSpPr/>
              <p:nvPr/>
            </p:nvSpPr>
            <p:spPr>
              <a:xfrm>
                <a:off x="3455971" y="2541781"/>
                <a:ext cx="164592" cy="16045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7" name="Group 6"/>
            <p:cNvGrpSpPr/>
            <p:nvPr/>
          </p:nvGrpSpPr>
          <p:grpSpPr>
            <a:xfrm>
              <a:off x="4820493" y="2496195"/>
              <a:ext cx="1873970" cy="430887"/>
              <a:chOff x="4408337" y="6289581"/>
              <a:chExt cx="2245423" cy="435962"/>
            </a:xfrm>
          </p:grpSpPr>
          <p:sp>
            <p:nvSpPr>
              <p:cNvPr id="11" name="TextBox 10"/>
              <p:cNvSpPr txBox="1"/>
              <p:nvPr/>
            </p:nvSpPr>
            <p:spPr>
              <a:xfrm>
                <a:off x="4552353" y="6289581"/>
                <a:ext cx="2101407" cy="435962"/>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Identiques à la </a:t>
                </a:r>
                <a:br>
                  <a:rPr lang="fr-CA" sz="1100" dirty="0" smtClean="0">
                    <a:solidFill>
                      <a:srgbClr val="000000"/>
                    </a:solidFill>
                    <a:latin typeface="Arial" panose="020B0604020202020204" pitchFamily="34" charset="0"/>
                    <a:cs typeface="Arial" panose="020B0604020202020204" pitchFamily="34" charset="0"/>
                  </a:rPr>
                </a:br>
                <a:r>
                  <a:rPr lang="fr-CA" sz="1100" dirty="0" smtClean="0">
                    <a:solidFill>
                      <a:srgbClr val="000000"/>
                    </a:solidFill>
                    <a:latin typeface="Arial" panose="020B0604020202020204" pitchFamily="34" charset="0"/>
                    <a:cs typeface="Arial" panose="020B0604020202020204" pitchFamily="34" charset="0"/>
                  </a:rPr>
                  <a:t>moyenne</a:t>
                </a:r>
                <a:endParaRPr lang="fr-CA" sz="1100" dirty="0">
                  <a:solidFill>
                    <a:srgbClr val="000000"/>
                  </a:solidFill>
                  <a:latin typeface="Arial" panose="020B0604020202020204" pitchFamily="34" charset="0"/>
                  <a:cs typeface="Arial" panose="020B0604020202020204" pitchFamily="34" charset="0"/>
                </a:endParaRPr>
              </a:p>
            </p:txBody>
          </p:sp>
          <p:sp>
            <p:nvSpPr>
              <p:cNvPr id="12" name="Oval 11"/>
              <p:cNvSpPr/>
              <p:nvPr/>
            </p:nvSpPr>
            <p:spPr>
              <a:xfrm>
                <a:off x="4408337"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8" name="Group 7"/>
            <p:cNvGrpSpPr/>
            <p:nvPr/>
          </p:nvGrpSpPr>
          <p:grpSpPr>
            <a:xfrm>
              <a:off x="6145866" y="2496193"/>
              <a:ext cx="1453095" cy="430887"/>
              <a:chOff x="4848685" y="6289568"/>
              <a:chExt cx="1741125" cy="435962"/>
            </a:xfrm>
          </p:grpSpPr>
          <p:sp>
            <p:nvSpPr>
              <p:cNvPr id="9" name="TextBox 8"/>
              <p:cNvSpPr txBox="1"/>
              <p:nvPr/>
            </p:nvSpPr>
            <p:spPr>
              <a:xfrm>
                <a:off x="4992700" y="6289568"/>
                <a:ext cx="1597110" cy="435962"/>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Inférieurs </a:t>
                </a:r>
                <a:r>
                  <a:rPr lang="fr-CA" sz="1100" dirty="0" smtClean="0">
                    <a:solidFill>
                      <a:srgbClr val="000000"/>
                    </a:solidFill>
                    <a:latin typeface="Arial" panose="020B0604020202020204" pitchFamily="34" charset="0"/>
                    <a:cs typeface="Arial" panose="020B0604020202020204" pitchFamily="34" charset="0"/>
                  </a:rPr>
                  <a:t>à la </a:t>
                </a:r>
                <a:r>
                  <a:rPr lang="fr-CA" sz="1100" dirty="0">
                    <a:solidFill>
                      <a:srgbClr val="000000"/>
                    </a:solidFill>
                    <a:latin typeface="Arial" panose="020B0604020202020204" pitchFamily="34" charset="0"/>
                    <a:cs typeface="Arial" panose="020B0604020202020204" pitchFamily="34" charset="0"/>
                  </a:rPr>
                  <a:t>moyenne</a:t>
                </a:r>
              </a:p>
            </p:txBody>
          </p:sp>
          <p:sp>
            <p:nvSpPr>
              <p:cNvPr id="10" name="Oval 9"/>
              <p:cNvSpPr/>
              <p:nvPr/>
            </p:nvSpPr>
            <p:spPr>
              <a:xfrm>
                <a:off x="4848685"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2" name="Group 1"/>
          <p:cNvGrpSpPr/>
          <p:nvPr/>
        </p:nvGrpSpPr>
        <p:grpSpPr>
          <a:xfrm>
            <a:off x="3455971" y="2945220"/>
            <a:ext cx="4807534" cy="502702"/>
            <a:chOff x="3455971" y="2945220"/>
            <a:chExt cx="4807534" cy="502702"/>
          </a:xfrm>
        </p:grpSpPr>
        <p:sp>
          <p:nvSpPr>
            <p:cNvPr id="17" name="TextBox 16"/>
            <p:cNvSpPr txBox="1"/>
            <p:nvPr/>
          </p:nvSpPr>
          <p:spPr>
            <a:xfrm>
              <a:off x="3588182" y="2945220"/>
              <a:ext cx="4675323" cy="502702"/>
            </a:xfrm>
            <a:prstGeom prst="rect">
              <a:avLst/>
            </a:prstGeom>
            <a:noFill/>
          </p:spPr>
          <p:txBody>
            <a:bodyPr wrap="square" rtlCol="0">
              <a:spAutoFit/>
            </a:bodyPr>
            <a:lstStyle/>
            <a:p>
              <a:pPr>
                <a:lnSpc>
                  <a:spcPts val="1600"/>
                </a:lnSpc>
              </a:pPr>
              <a:r>
                <a:rPr lang="fr-FR" sz="11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r>
                <a:rPr lang="fr-FR" sz="1100" dirty="0" smtClean="0">
                  <a:latin typeface="Arial" panose="020B0604020202020204" pitchFamily="34" charset="0"/>
                  <a:cs typeface="Arial" panose="020B0604020202020204" pitchFamily="34" charset="0"/>
                </a:rPr>
                <a:t>)</a:t>
              </a:r>
              <a:endParaRPr lang="fr-FR" sz="1100" dirty="0">
                <a:latin typeface="Arial" panose="020B0604020202020204" pitchFamily="34" charset="0"/>
                <a:cs typeface="Arial" panose="020B0604020202020204" pitchFamily="34" charset="0"/>
              </a:endParaRPr>
            </a:p>
          </p:txBody>
        </p:sp>
        <p:sp>
          <p:nvSpPr>
            <p:cNvPr id="18" name="Oval 17"/>
            <p:cNvSpPr/>
            <p:nvPr/>
          </p:nvSpPr>
          <p:spPr>
            <a:xfrm>
              <a:off x="3455971" y="3013680"/>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sp>
        <p:nvSpPr>
          <p:cNvPr id="26" name="Title 1"/>
          <p:cNvSpPr>
            <a:spLocks noGrp="1"/>
          </p:cNvSpPr>
          <p:nvPr>
            <p:ph type="title"/>
          </p:nvPr>
        </p:nvSpPr>
        <p:spPr>
          <a:xfrm>
            <a:off x="370940" y="274320"/>
            <a:ext cx="8229600" cy="553998"/>
          </a:xfrm>
        </p:spPr>
        <p:txBody>
          <a:bodyPr>
            <a:noAutofit/>
          </a:bodyPr>
          <a:lstStyle/>
          <a:p>
            <a:r>
              <a:rPr lang="fr-FR" dirty="0"/>
              <a:t>À propos du présent recueil de graphiques (suite)</a:t>
            </a:r>
            <a:endParaRPr lang="en-US" dirty="0"/>
          </a:p>
        </p:txBody>
      </p:sp>
      <p:sp>
        <p:nvSpPr>
          <p:cNvPr id="20" name="Rectangle 1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277561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374904" y="1271016"/>
            <a:ext cx="8225636" cy="4525963"/>
          </a:xfrm>
        </p:spPr>
        <p:txBody>
          <a:bodyPr>
            <a:noAutofit/>
          </a:bodyPr>
          <a:lstStyle/>
          <a:p>
            <a:pPr marL="0" lvl="0" indent="0" defTabSz="914378">
              <a:lnSpc>
                <a:spcPts val="2600"/>
              </a:lnSpc>
              <a:spcBef>
                <a:spcPts val="0"/>
              </a:spcBef>
              <a:spcAft>
                <a:spcPts val="900"/>
              </a:spcAft>
              <a:buNone/>
            </a:pPr>
            <a:r>
              <a:rPr lang="fr-CA" sz="2400" b="0" dirty="0" smtClean="0">
                <a:solidFill>
                  <a:srgbClr val="238A85"/>
                </a:solidFill>
              </a:rPr>
              <a:t>Interprétation des résultats (suite)</a:t>
            </a:r>
          </a:p>
          <a:p>
            <a:pPr marL="0" lvl="0" indent="0">
              <a:lnSpc>
                <a:spcPts val="1600"/>
              </a:lnSpc>
              <a:spcAft>
                <a:spcPts val="900"/>
              </a:spcAft>
              <a:buNone/>
            </a:pPr>
            <a:r>
              <a:rPr lang="fr-FR" sz="1100" b="0" kern="0" dirty="0" smtClean="0">
                <a:solidFill>
                  <a:prstClr val="black"/>
                </a:solidFill>
                <a:latin typeface="Arial" panose="020B0604020202020204" pitchFamily="34" charset="0"/>
                <a:cs typeface="Arial" panose="020B0604020202020204" pitchFamily="34" charset="0"/>
              </a:rPr>
              <a:t>Un </a:t>
            </a:r>
            <a:r>
              <a:rPr lang="fr-FR" sz="1100" b="0" kern="0" dirty="0">
                <a:solidFill>
                  <a:prstClr val="black"/>
                </a:solidFill>
                <a:latin typeface="Arial" panose="020B0604020202020204" pitchFamily="34" charset="0"/>
                <a:cs typeface="Arial" panose="020B0604020202020204" pitchFamily="34" charset="0"/>
              </a:rPr>
              <a:t>coefficient de variation (CV) a été calculé afin d’évaluer la fiabilité des résultats. Le CV est l’erreur type d’une estimation exprimée en pourcentage de cette estimation. C’est une mesure de l’erreur d’échantillonnage. Les estimations dont le CV est inférieur à 16,6 % sont considérées comme fiables pour un usage général. Celles dont le CV se situe entre 16,6 % et 33,3 % </a:t>
            </a:r>
            <a:r>
              <a:rPr lang="fr-FR" sz="1100" b="0" kern="0" dirty="0" smtClean="0">
                <a:solidFill>
                  <a:prstClr val="black"/>
                </a:solidFill>
                <a:latin typeface="Arial" panose="020B0604020202020204" pitchFamily="34" charset="0"/>
                <a:cs typeface="Arial" panose="020B0604020202020204" pitchFamily="34" charset="0"/>
              </a:rPr>
              <a:t/>
            </a:r>
            <a:br>
              <a:rPr lang="fr-FR" sz="1100" b="0" kern="0" dirty="0" smtClean="0">
                <a:solidFill>
                  <a:prstClr val="black"/>
                </a:solidFill>
                <a:latin typeface="Arial" panose="020B0604020202020204" pitchFamily="34" charset="0"/>
                <a:cs typeface="Arial" panose="020B0604020202020204" pitchFamily="34" charset="0"/>
              </a:rPr>
            </a:br>
            <a:r>
              <a:rPr lang="fr-FR" sz="1100" b="0" kern="0" dirty="0" smtClean="0">
                <a:solidFill>
                  <a:prstClr val="black"/>
                </a:solidFill>
                <a:latin typeface="Arial" panose="020B0604020202020204" pitchFamily="34" charset="0"/>
                <a:cs typeface="Arial" panose="020B0604020202020204" pitchFamily="34" charset="0"/>
              </a:rPr>
              <a:t>sont </a:t>
            </a:r>
            <a:r>
              <a:rPr lang="fr-FR" sz="1100" b="0" kern="0" dirty="0">
                <a:solidFill>
                  <a:prstClr val="black"/>
                </a:solidFill>
                <a:latin typeface="Arial" panose="020B0604020202020204" pitchFamily="34" charset="0"/>
                <a:cs typeface="Arial" panose="020B0604020202020204" pitchFamily="34" charset="0"/>
              </a:rPr>
              <a:t>considérées comme comportant un risque élevé d’erreur et doivent être utilisées avec prudence; elles sont marquées d’un astérisque (*). Les estimations dont le CV est supérieur à 33,3 % sont considérées comme peu fiables et sont supprimées; elles sont remplacées par un tiret (—). Ces lignes directrices relatives à la qualité sont les mêmes que celles de Statistique Canada</a:t>
            </a:r>
            <a:r>
              <a:rPr lang="fr-FR" sz="1100" b="0" kern="0" baseline="30000" dirty="0">
                <a:solidFill>
                  <a:prstClr val="black"/>
                </a:solidFill>
                <a:latin typeface="Arial" panose="020B0604020202020204" pitchFamily="34" charset="0"/>
                <a:cs typeface="Arial" panose="020B0604020202020204" pitchFamily="34" charset="0"/>
              </a:rPr>
              <a:t>1</a:t>
            </a:r>
            <a:r>
              <a:rPr lang="fr-FR" sz="1100" b="0" kern="0" dirty="0">
                <a:solidFill>
                  <a:prstClr val="black"/>
                </a:solidFill>
                <a:latin typeface="Arial" panose="020B0604020202020204" pitchFamily="34" charset="0"/>
                <a:cs typeface="Arial" panose="020B0604020202020204" pitchFamily="34" charset="0"/>
              </a:rPr>
              <a:t>.</a:t>
            </a:r>
          </a:p>
          <a:p>
            <a:pPr marL="346075" lvl="2" indent="0" defTabSz="914378">
              <a:lnSpc>
                <a:spcPts val="1600"/>
              </a:lnSpc>
              <a:spcBef>
                <a:spcPts val="0"/>
              </a:spcBef>
              <a:spcAft>
                <a:spcPts val="900"/>
              </a:spcAft>
              <a:buNone/>
            </a:pPr>
            <a:r>
              <a:rPr lang="fr-FR" sz="1100" dirty="0">
                <a:latin typeface="Arial" panose="020B0604020202020204" pitchFamily="34" charset="0"/>
                <a:cs typeface="Arial" panose="020B0604020202020204" pitchFamily="34" charset="0"/>
              </a:rPr>
              <a:t>Le symbole de feuille d’érable indique que la question figurait uniquement dans l’enquête canadienne et n’a pas été posée dans les autres pays. Aucune comparaison internationale n’est donc possible. </a:t>
            </a:r>
          </a:p>
          <a:p>
            <a:pPr marL="0" lvl="1" indent="0" defTabSz="914378">
              <a:lnSpc>
                <a:spcPts val="1600"/>
              </a:lnSpc>
              <a:spcBef>
                <a:spcPts val="0"/>
              </a:spcBef>
              <a:spcAft>
                <a:spcPts val="900"/>
              </a:spcAft>
              <a:buNone/>
            </a:pPr>
            <a:r>
              <a:rPr lang="fr-FR" sz="1100" dirty="0">
                <a:latin typeface="Arial" panose="020B0604020202020204" pitchFamily="34" charset="0"/>
                <a:cs typeface="Arial" panose="020B0604020202020204" pitchFamily="34" charset="0"/>
              </a:rPr>
              <a:t>Un modèle de régression logistique a été utilisé afin d’examiner les liens possibles entre les questions de l’enquête.</a:t>
            </a:r>
          </a:p>
          <a:p>
            <a:pPr marL="0" lvl="2" indent="0" defTabSz="914378">
              <a:lnSpc>
                <a:spcPts val="1600"/>
              </a:lnSpc>
              <a:spcBef>
                <a:spcPts val="0"/>
              </a:spcBef>
              <a:spcAft>
                <a:spcPts val="900"/>
              </a:spcAft>
              <a:buNone/>
            </a:pPr>
            <a:r>
              <a:rPr lang="fr-FR" sz="1100" dirty="0">
                <a:latin typeface="Arial" panose="020B0604020202020204" pitchFamily="34" charset="0"/>
                <a:cs typeface="Arial" panose="020B0604020202020204" pitchFamily="34" charset="0"/>
              </a:rPr>
              <a:t>Pour une meilleure mise en contexte, le présent recueil de graphiques fait également référence à de l’information provenant de l’ICIS et d’autres sources. Vous trouverez les références (indiquées par des chiffres en exposant) dans la section de remarques des diapositives.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40" y="3193166"/>
            <a:ext cx="313565" cy="340831"/>
          </a:xfrm>
          <a:prstGeom prst="rect">
            <a:avLst/>
          </a:prstGeom>
        </p:spPr>
      </p:pic>
      <p:sp>
        <p:nvSpPr>
          <p:cNvPr id="8" name="Title 1"/>
          <p:cNvSpPr>
            <a:spLocks noGrp="1"/>
          </p:cNvSpPr>
          <p:nvPr>
            <p:ph type="title"/>
          </p:nvPr>
        </p:nvSpPr>
        <p:spPr>
          <a:xfrm>
            <a:off x="370940" y="274320"/>
            <a:ext cx="8229600" cy="553998"/>
          </a:xfrm>
        </p:spPr>
        <p:txBody>
          <a:bodyPr>
            <a:noAutofit/>
          </a:bodyPr>
          <a:lstStyle/>
          <a:p>
            <a:r>
              <a:rPr lang="fr-FR" dirty="0"/>
              <a:t>À propos du présent recueil de graphiques (suite)</a:t>
            </a:r>
            <a:endParaRPr lang="en-US" dirty="0"/>
          </a:p>
        </p:txBody>
      </p:sp>
      <p:sp>
        <p:nvSpPr>
          <p:cNvPr id="6" name="Rectangle 5"/>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2264780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Cadre conceptuel du rapport</a:t>
            </a:r>
            <a:endParaRPr lang="en-US" dirty="0"/>
          </a:p>
        </p:txBody>
      </p:sp>
      <p:sp>
        <p:nvSpPr>
          <p:cNvPr id="3" name="TextBox 2"/>
          <p:cNvSpPr txBox="1"/>
          <p:nvPr/>
        </p:nvSpPr>
        <p:spPr>
          <a:xfrm>
            <a:off x="457200" y="6046213"/>
            <a:ext cx="5777345" cy="338554"/>
          </a:xfrm>
          <a:prstGeom prst="rect">
            <a:avLst/>
          </a:prstGeom>
          <a:noFill/>
        </p:spPr>
        <p:txBody>
          <a:bodyPr wrap="square" lIns="0" rtlCol="0">
            <a:spAutoFit/>
          </a:bodyPr>
          <a:lstStyle/>
          <a:p>
            <a:r>
              <a:rPr lang="fr-CA" sz="800" b="1" dirty="0">
                <a:latin typeface="Arial" panose="020B0604020202020204" pitchFamily="34" charset="0"/>
                <a:cs typeface="Arial" panose="020B0604020202020204" pitchFamily="34" charset="0"/>
              </a:rPr>
              <a:t>Remarque</a:t>
            </a:r>
          </a:p>
          <a:p>
            <a:r>
              <a:rPr lang="fr-CA" sz="800" dirty="0">
                <a:latin typeface="Arial" panose="020B0604020202020204" pitchFamily="34" charset="0"/>
                <a:cs typeface="Arial" panose="020B0604020202020204" pitchFamily="34" charset="0"/>
              </a:rPr>
              <a:t>Au Québec, les services sociaux font </a:t>
            </a:r>
            <a:r>
              <a:rPr lang="fr-CA" sz="800" dirty="0" smtClean="0">
                <a:latin typeface="Arial" panose="020B0604020202020204" pitchFamily="34" charset="0"/>
                <a:cs typeface="Arial" panose="020B0604020202020204" pitchFamily="34" charset="0"/>
              </a:rPr>
              <a:t>partie intégrante </a:t>
            </a:r>
            <a:r>
              <a:rPr lang="fr-CA" sz="800" dirty="0">
                <a:latin typeface="Arial" panose="020B0604020202020204" pitchFamily="34" charset="0"/>
                <a:cs typeface="Arial" panose="020B0604020202020204" pitchFamily="34" charset="0"/>
              </a:rPr>
              <a:t>du système de </a:t>
            </a:r>
            <a:r>
              <a:rPr lang="fr-CA" sz="800" dirty="0" smtClean="0">
                <a:latin typeface="Arial" panose="020B0604020202020204" pitchFamily="34" charset="0"/>
                <a:cs typeface="Arial" panose="020B0604020202020204" pitchFamily="34" charset="0"/>
              </a:rPr>
              <a:t>santé (ministère de la Santé </a:t>
            </a:r>
            <a:r>
              <a:rPr lang="fr-CA" sz="800" dirty="0">
                <a:latin typeface="Arial" panose="020B0604020202020204" pitchFamily="34" charset="0"/>
                <a:cs typeface="Arial" panose="020B0604020202020204" pitchFamily="34" charset="0"/>
              </a:rPr>
              <a:t>et </a:t>
            </a:r>
            <a:r>
              <a:rPr lang="fr-CA" sz="800" dirty="0" smtClean="0">
                <a:latin typeface="Arial" panose="020B0604020202020204" pitchFamily="34" charset="0"/>
                <a:cs typeface="Arial" panose="020B0604020202020204" pitchFamily="34" charset="0"/>
              </a:rPr>
              <a:t>des </a:t>
            </a:r>
            <a:r>
              <a:rPr lang="fr-CA" sz="800" dirty="0">
                <a:latin typeface="Arial" panose="020B0604020202020204" pitchFamily="34" charset="0"/>
                <a:cs typeface="Arial" panose="020B0604020202020204" pitchFamily="34" charset="0"/>
              </a:rPr>
              <a:t>S</a:t>
            </a:r>
            <a:r>
              <a:rPr lang="fr-CA" sz="800" dirty="0" smtClean="0">
                <a:latin typeface="Arial" panose="020B0604020202020204" pitchFamily="34" charset="0"/>
                <a:cs typeface="Arial" panose="020B0604020202020204" pitchFamily="34" charset="0"/>
              </a:rPr>
              <a:t>ervices sociaux).</a:t>
            </a:r>
            <a:endParaRPr lang="fr-CA" sz="8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2970" y="827146"/>
            <a:ext cx="5718060" cy="5032258"/>
          </a:xfrm>
          <a:prstGeom prst="rect">
            <a:avLst/>
          </a:prstGeom>
        </p:spPr>
      </p:pic>
      <p:sp>
        <p:nvSpPr>
          <p:cNvPr id="6" name="Rectangle 5"/>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373358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5682388" cy="553998"/>
          </a:xfrm>
        </p:spPr>
        <p:txBody>
          <a:bodyPr/>
          <a:lstStyle/>
          <a:p>
            <a:r>
              <a:rPr lang="fr-FR" dirty="0"/>
              <a:t>Profil et pratique des médecins </a:t>
            </a:r>
            <a:r>
              <a:rPr lang="fr-FR" dirty="0" smtClean="0"/>
              <a:t/>
            </a:r>
            <a:br>
              <a:rPr lang="fr-FR" dirty="0" smtClean="0"/>
            </a:br>
            <a:r>
              <a:rPr lang="fr-FR" dirty="0" smtClean="0"/>
              <a:t>de </a:t>
            </a:r>
            <a:r>
              <a:rPr lang="fr-FR" dirty="0"/>
              <a:t>soins primaires</a:t>
            </a:r>
            <a:endParaRPr lang="en-US" dirty="0"/>
          </a:p>
        </p:txBody>
      </p:sp>
      <p:sp>
        <p:nvSpPr>
          <p:cNvPr id="41" name="Rectangle 40"/>
          <p:cNvSpPr/>
          <p:nvPr/>
        </p:nvSpPr>
        <p:spPr>
          <a:xfrm>
            <a:off x="457200" y="2453422"/>
            <a:ext cx="8143340"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182880" bIns="180000" rtlCol="0" anchor="t" anchorCtr="0"/>
          <a:lstStyle/>
          <a:p>
            <a:pPr marL="171450" indent="-171450">
              <a:lnSpc>
                <a:spcPts val="1800"/>
              </a:lnSpc>
              <a:spcAft>
                <a:spcPts val="450"/>
              </a:spcAft>
              <a:buFont typeface="Arial" panose="020B0604020202020204" pitchFamily="34" charset="0"/>
              <a:buChar char="•"/>
            </a:pPr>
            <a:r>
              <a:rPr lang="fr-FR" sz="1200" dirty="0">
                <a:solidFill>
                  <a:schemeClr val="tx1"/>
                </a:solidFill>
                <a:cs typeface="Arial" panose="020B0604020202020204" pitchFamily="34" charset="0"/>
              </a:rPr>
              <a:t>Les médecins canadiens voient un nombre médian de 100 patients par semaine, ce qui est semblable à la moyenne </a:t>
            </a:r>
            <a:r>
              <a:rPr lang="fr-FR" sz="1200" dirty="0" smtClean="0">
                <a:solidFill>
                  <a:schemeClr val="tx1"/>
                </a:solidFill>
                <a:cs typeface="Arial" panose="020B0604020202020204" pitchFamily="34" charset="0"/>
              </a:rPr>
              <a:t>des </a:t>
            </a:r>
            <a:r>
              <a:rPr lang="fr-FR" sz="1200" dirty="0">
                <a:solidFill>
                  <a:schemeClr val="tx1"/>
                </a:solidFill>
                <a:cs typeface="Arial" panose="020B0604020202020204" pitchFamily="34" charset="0"/>
              </a:rPr>
              <a:t>médianes des 11 pays du FCMW (</a:t>
            </a:r>
            <a:r>
              <a:rPr lang="fr-FR" sz="1200" dirty="0" smtClean="0">
                <a:solidFill>
                  <a:schemeClr val="tx1"/>
                </a:solidFill>
                <a:cs typeface="Arial" panose="020B0604020202020204" pitchFamily="34" charset="0"/>
              </a:rPr>
              <a:t>99</a:t>
            </a:r>
            <a:r>
              <a:rPr lang="fr-FR" sz="1200" dirty="0" smtClean="0">
                <a:solidFill>
                  <a:srgbClr val="FF0000"/>
                </a:solidFill>
                <a:cs typeface="Arial" panose="020B0604020202020204" pitchFamily="34" charset="0"/>
              </a:rPr>
              <a:t> </a:t>
            </a:r>
            <a:r>
              <a:rPr lang="fr-FR" sz="1200" dirty="0" smtClean="0">
                <a:solidFill>
                  <a:schemeClr val="tx1"/>
                </a:solidFill>
                <a:cs typeface="Arial" panose="020B0604020202020204" pitchFamily="34" charset="0"/>
              </a:rPr>
              <a:t>patients par semaine). </a:t>
            </a:r>
            <a:r>
              <a:rPr lang="fr-FR" sz="1200" dirty="0">
                <a:solidFill>
                  <a:schemeClr val="tx1"/>
                </a:solidFill>
                <a:cs typeface="Arial" panose="020B0604020202020204" pitchFamily="34" charset="0"/>
              </a:rPr>
              <a:t>55 % des médecins de soins primaires canadiens passent </a:t>
            </a:r>
            <a:r>
              <a:rPr lang="fr-FR" sz="1200" dirty="0" smtClean="0">
                <a:solidFill>
                  <a:schemeClr val="tx1"/>
                </a:solidFill>
                <a:cs typeface="Arial" panose="020B0604020202020204" pitchFamily="34" charset="0"/>
              </a:rPr>
              <a:t>de </a:t>
            </a:r>
            <a:br>
              <a:rPr lang="fr-FR" sz="1200" dirty="0" smtClean="0">
                <a:solidFill>
                  <a:schemeClr val="tx1"/>
                </a:solidFill>
                <a:cs typeface="Arial" panose="020B0604020202020204" pitchFamily="34" charset="0"/>
              </a:rPr>
            </a:br>
            <a:r>
              <a:rPr lang="fr-FR" sz="1200" dirty="0" smtClean="0">
                <a:solidFill>
                  <a:schemeClr val="tx1"/>
                </a:solidFill>
                <a:cs typeface="Arial" panose="020B0604020202020204" pitchFamily="34" charset="0"/>
              </a:rPr>
              <a:t>15 à moins de </a:t>
            </a:r>
            <a:r>
              <a:rPr lang="fr-FR" sz="1200" dirty="0">
                <a:solidFill>
                  <a:schemeClr val="tx1"/>
                </a:solidFill>
                <a:cs typeface="Arial" panose="020B0604020202020204" pitchFamily="34" charset="0"/>
              </a:rPr>
              <a:t>25 minutes avec chaque patient, ce qui est également comparable à la moyenne des pays du FCMW (54 %). La plupart des cabinets de soins primaires canadiens (61 %) n’acceptent pas de nouveaux patients. </a:t>
            </a:r>
          </a:p>
          <a:p>
            <a:pPr marL="171450" indent="-171450">
              <a:lnSpc>
                <a:spcPts val="1800"/>
              </a:lnSpc>
              <a:spcAft>
                <a:spcPts val="450"/>
              </a:spcAft>
              <a:buFont typeface="Arial" panose="020B0604020202020204" pitchFamily="34" charset="0"/>
              <a:buChar char="•"/>
            </a:pPr>
            <a:r>
              <a:rPr lang="fr-FR" sz="1200" dirty="0">
                <a:solidFill>
                  <a:schemeClr val="tx1"/>
                </a:solidFill>
                <a:cs typeface="Arial" panose="020B0604020202020204" pitchFamily="34" charset="0"/>
              </a:rPr>
              <a:t>La proportion de cabinets de groupe a augmenté de 2015 à 2019 (60 % contre 65 %), ce qui démontre une tendance </a:t>
            </a:r>
            <a:r>
              <a:rPr lang="fr-FR" sz="1200" dirty="0" smtClean="0">
                <a:solidFill>
                  <a:schemeClr val="tx1"/>
                </a:solidFill>
                <a:cs typeface="Arial" panose="020B0604020202020204" pitchFamily="34" charset="0"/>
              </a:rPr>
              <a:t/>
            </a:r>
            <a:br>
              <a:rPr lang="fr-FR" sz="1200" dirty="0" smtClean="0">
                <a:solidFill>
                  <a:schemeClr val="tx1"/>
                </a:solidFill>
                <a:cs typeface="Arial" panose="020B0604020202020204" pitchFamily="34" charset="0"/>
              </a:rPr>
            </a:br>
            <a:r>
              <a:rPr lang="fr-FR" sz="1200" dirty="0" smtClean="0">
                <a:solidFill>
                  <a:schemeClr val="tx1"/>
                </a:solidFill>
                <a:cs typeface="Arial" panose="020B0604020202020204" pitchFamily="34" charset="0"/>
              </a:rPr>
              <a:t>des </a:t>
            </a:r>
            <a:r>
              <a:rPr lang="fr-FR" sz="1200" dirty="0">
                <a:solidFill>
                  <a:schemeClr val="tx1"/>
                </a:solidFill>
                <a:cs typeface="Arial" panose="020B0604020202020204" pitchFamily="34" charset="0"/>
              </a:rPr>
              <a:t>médecins à délaisser la pratique individuelle. Toutefois, il importe de noter que l’organisation du travail varie </a:t>
            </a:r>
            <a:r>
              <a:rPr lang="fr-FR" sz="1200" dirty="0" smtClean="0">
                <a:solidFill>
                  <a:schemeClr val="tx1"/>
                </a:solidFill>
                <a:cs typeface="Arial" panose="020B0604020202020204" pitchFamily="34" charset="0"/>
              </a:rPr>
              <a:t/>
            </a:r>
            <a:br>
              <a:rPr lang="fr-FR" sz="1200" dirty="0" smtClean="0">
                <a:solidFill>
                  <a:schemeClr val="tx1"/>
                </a:solidFill>
                <a:cs typeface="Arial" panose="020B0604020202020204" pitchFamily="34" charset="0"/>
              </a:rPr>
            </a:br>
            <a:r>
              <a:rPr lang="fr-FR" sz="1200" dirty="0" smtClean="0">
                <a:solidFill>
                  <a:schemeClr val="tx1"/>
                </a:solidFill>
                <a:cs typeface="Arial" panose="020B0604020202020204" pitchFamily="34" charset="0"/>
              </a:rPr>
              <a:t>beaucoup </a:t>
            </a:r>
            <a:r>
              <a:rPr lang="fr-FR" sz="1200" dirty="0">
                <a:solidFill>
                  <a:schemeClr val="tx1"/>
                </a:solidFill>
                <a:cs typeface="Arial" panose="020B0604020202020204" pitchFamily="34" charset="0"/>
              </a:rPr>
              <a:t>au pays. </a:t>
            </a:r>
          </a:p>
          <a:p>
            <a:pPr marL="171450" indent="-171450">
              <a:lnSpc>
                <a:spcPts val="1800"/>
              </a:lnSpc>
              <a:spcAft>
                <a:spcPts val="450"/>
              </a:spcAft>
              <a:buFont typeface="Arial" panose="020B0604020202020204" pitchFamily="34" charset="0"/>
              <a:buChar char="•"/>
            </a:pPr>
            <a:r>
              <a:rPr lang="fr-FR" sz="1200" dirty="0">
                <a:solidFill>
                  <a:schemeClr val="tx1"/>
                </a:solidFill>
                <a:cs typeface="Arial" panose="020B0604020202020204" pitchFamily="34" charset="0"/>
              </a:rPr>
              <a:t>Comparativement à la moyenne du FCMW, un peu moins de médecins de soins primaires canadiens sont extrêmement, très ou assez satisfaits de leur pratique de la médecine (88 % contre 91 %) et des revenus qu’ils tirent de cette pratique (76 % contre 80 %). Cependant, un peu plus de médecins de soins primaires canadiens sont satisfaits du temps qu’ils consacrent à chaque patient (69 % contre 62 %) et de leur charge de travail quotidienne (57 % contre 52 %).</a:t>
            </a:r>
          </a:p>
          <a:p>
            <a:pPr marL="171450" indent="-171450">
              <a:lnSpc>
                <a:spcPts val="1800"/>
              </a:lnSpc>
              <a:spcAft>
                <a:spcPts val="450"/>
              </a:spcAft>
              <a:buFont typeface="Arial" panose="020B0604020202020204" pitchFamily="34" charset="0"/>
              <a:buChar char="•"/>
            </a:pPr>
            <a:r>
              <a:rPr lang="fr-FR" sz="1200" dirty="0">
                <a:solidFill>
                  <a:schemeClr val="tx1"/>
                </a:solidFill>
                <a:cs typeface="Arial" panose="020B0604020202020204" pitchFamily="34" charset="0"/>
              </a:rPr>
              <a:t>Les médecins sont plus nombreux en 2019 qu’en 2015 à trouver leur travail stressant (46 % contre 27 %). </a:t>
            </a:r>
            <a:r>
              <a:rPr lang="fr-FR" sz="1200" dirty="0" smtClean="0">
                <a:solidFill>
                  <a:schemeClr val="tx1"/>
                </a:solidFill>
                <a:cs typeface="Arial" panose="020B0604020202020204" pitchFamily="34" charset="0"/>
              </a:rPr>
              <a:t/>
            </a:r>
            <a:br>
              <a:rPr lang="fr-FR" sz="1200" dirty="0" smtClean="0">
                <a:solidFill>
                  <a:schemeClr val="tx1"/>
                </a:solidFill>
                <a:cs typeface="Arial" panose="020B0604020202020204" pitchFamily="34" charset="0"/>
              </a:rPr>
            </a:br>
            <a:r>
              <a:rPr lang="fr-FR" sz="1200" dirty="0" smtClean="0">
                <a:solidFill>
                  <a:schemeClr val="tx1"/>
                </a:solidFill>
                <a:cs typeface="Arial" panose="020B0604020202020204" pitchFamily="34" charset="0"/>
              </a:rPr>
              <a:t>Cette </a:t>
            </a:r>
            <a:r>
              <a:rPr lang="fr-FR" sz="1200" dirty="0">
                <a:solidFill>
                  <a:schemeClr val="tx1"/>
                </a:solidFill>
                <a:cs typeface="Arial" panose="020B0604020202020204" pitchFamily="34" charset="0"/>
              </a:rPr>
              <a:t>tendance est également observée dans les autres pays du FCMW (2015 </a:t>
            </a:r>
            <a:r>
              <a:rPr lang="fr-FR" sz="1200" dirty="0" smtClean="0">
                <a:solidFill>
                  <a:schemeClr val="tx1"/>
                </a:solidFill>
                <a:cs typeface="Arial" panose="020B0604020202020204" pitchFamily="34" charset="0"/>
              </a:rPr>
              <a:t>: 35</a:t>
            </a:r>
            <a:r>
              <a:rPr lang="fr-FR" sz="1200" dirty="0">
                <a:solidFill>
                  <a:schemeClr val="tx1"/>
                </a:solidFill>
                <a:cs typeface="Arial" panose="020B0604020202020204" pitchFamily="34" charset="0"/>
              </a:rPr>
              <a:t> %; 2019 : 45 %).</a:t>
            </a:r>
          </a:p>
        </p:txBody>
      </p:sp>
      <p:cxnSp>
        <p:nvCxnSpPr>
          <p:cNvPr id="42" name="Straight Connector 41"/>
          <p:cNvCxnSpPr/>
          <p:nvPr/>
        </p:nvCxnSpPr>
        <p:spPr>
          <a:xfrm flipV="1">
            <a:off x="457200" y="2453425"/>
            <a:ext cx="8143340"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57200" y="2029855"/>
            <a:ext cx="2701893" cy="346698"/>
          </a:xfrm>
          <a:prstGeom prst="rect">
            <a:avLst/>
          </a:prstGeom>
        </p:spPr>
        <p:txBody>
          <a:bodyPr wrap="none">
            <a:spAutoFit/>
          </a:bodyPr>
          <a:lstStyle/>
          <a:p>
            <a:pPr defTabSz="914378">
              <a:lnSpc>
                <a:spcPts val="1800"/>
              </a:lnSpc>
              <a:spcAft>
                <a:spcPts val="900"/>
              </a:spcAft>
            </a:pPr>
            <a:r>
              <a:rPr lang="fr-CA" sz="2400" dirty="0" smtClean="0">
                <a:solidFill>
                  <a:srgbClr val="00A199"/>
                </a:solidFill>
              </a:rPr>
              <a:t>Principaux résultats </a:t>
            </a:r>
            <a:endParaRPr lang="fr-CA" sz="2400" dirty="0">
              <a:solidFill>
                <a:srgbClr val="00A199"/>
              </a:solidFill>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3" cy="1814940"/>
          </a:xfrm>
          <a:prstGeom prst="rect">
            <a:avLst/>
          </a:prstGeom>
        </p:spPr>
      </p:pic>
      <p:sp>
        <p:nvSpPr>
          <p:cNvPr id="9" name="Rectangle 8"/>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4058374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000"/>
              </a:lnSpc>
            </a:pPr>
            <a:r>
              <a:rPr lang="fr-CA" dirty="0"/>
              <a:t>Au Canada, plus de médecins de soins primaires travaillaient en cabinet de groupe en 2019 qu’en 2015</a:t>
            </a: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03" y="342050"/>
            <a:ext cx="313565" cy="340831"/>
          </a:xfrm>
          <a:prstGeom prst="rect">
            <a:avLst/>
          </a:prstGeom>
        </p:spPr>
      </p:pic>
      <p:graphicFrame>
        <p:nvGraphicFramePr>
          <p:cNvPr id="7" name="Picture Placeholder 6"/>
          <p:cNvGraphicFramePr>
            <a:graphicFrameLocks noGrp="1"/>
          </p:cNvGraphicFramePr>
          <p:nvPr>
            <p:ph type="pic" sz="quarter" idx="13"/>
            <p:extLst>
              <p:ext uri="{D42A27DB-BD31-4B8C-83A1-F6EECF244321}">
                <p14:modId xmlns:p14="http://schemas.microsoft.com/office/powerpoint/2010/main" val="49728102"/>
              </p:ext>
            </p:extLst>
          </p:nvPr>
        </p:nvGraphicFramePr>
        <p:xfrm>
          <a:off x="572700" y="1643063"/>
          <a:ext cx="7927975" cy="452596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8"/>
          <p:cNvSpPr txBox="1"/>
          <p:nvPr/>
        </p:nvSpPr>
        <p:spPr>
          <a:xfrm>
            <a:off x="115500" y="1328974"/>
            <a:ext cx="9144000" cy="30008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350" dirty="0" smtClean="0">
                <a:solidFill>
                  <a:srgbClr val="365254"/>
                </a:solidFill>
                <a:latin typeface="+mj-lt"/>
                <a:cs typeface="Arial" panose="020B0604020202020204" pitchFamily="34" charset="0"/>
              </a:rPr>
              <a:t>Lieu de pratique principal</a:t>
            </a:r>
            <a:endParaRPr lang="fr-CA" sz="1350" dirty="0">
              <a:solidFill>
                <a:srgbClr val="365254"/>
              </a:solidFill>
              <a:latin typeface="+mj-lt"/>
              <a:cs typeface="Arial" panose="020B0604020202020204" pitchFamily="34" charset="0"/>
            </a:endParaRPr>
          </a:p>
        </p:txBody>
      </p:sp>
      <p:grpSp>
        <p:nvGrpSpPr>
          <p:cNvPr id="4" name="Group 3"/>
          <p:cNvGrpSpPr/>
          <p:nvPr/>
        </p:nvGrpSpPr>
        <p:grpSpPr>
          <a:xfrm>
            <a:off x="837395" y="5447574"/>
            <a:ext cx="7370519" cy="230832"/>
            <a:chOff x="731520" y="5447574"/>
            <a:chExt cx="7370519" cy="230832"/>
          </a:xfrm>
        </p:grpSpPr>
        <p:sp>
          <p:nvSpPr>
            <p:cNvPr id="3" name="TextBox 2"/>
            <p:cNvSpPr txBox="1"/>
            <p:nvPr/>
          </p:nvSpPr>
          <p:spPr>
            <a:xfrm>
              <a:off x="731520"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2015</a:t>
              </a:r>
              <a:endParaRPr lang="en-CA" sz="1200" dirty="0">
                <a:latin typeface="Arial Narrow" panose="020B0606020202030204" pitchFamily="34" charset="0"/>
              </a:endParaRPr>
            </a:p>
          </p:txBody>
        </p:sp>
        <p:sp>
          <p:nvSpPr>
            <p:cNvPr id="9" name="TextBox 8"/>
            <p:cNvSpPr txBox="1"/>
            <p:nvPr/>
          </p:nvSpPr>
          <p:spPr>
            <a:xfrm>
              <a:off x="1718107"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2019</a:t>
              </a:r>
              <a:endParaRPr lang="en-CA" sz="1200" dirty="0">
                <a:latin typeface="Arial Narrow" panose="020B0606020202030204" pitchFamily="34" charset="0"/>
              </a:endParaRPr>
            </a:p>
          </p:txBody>
        </p:sp>
        <p:sp>
          <p:nvSpPr>
            <p:cNvPr id="10" name="TextBox 9"/>
            <p:cNvSpPr txBox="1"/>
            <p:nvPr/>
          </p:nvSpPr>
          <p:spPr>
            <a:xfrm>
              <a:off x="2654969"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2015</a:t>
              </a:r>
              <a:endParaRPr lang="en-CA" sz="1200" dirty="0">
                <a:latin typeface="Arial Narrow" panose="020B0606020202030204" pitchFamily="34" charset="0"/>
              </a:endParaRPr>
            </a:p>
          </p:txBody>
        </p:sp>
        <p:sp>
          <p:nvSpPr>
            <p:cNvPr id="11" name="TextBox 10"/>
            <p:cNvSpPr txBox="1"/>
            <p:nvPr/>
          </p:nvSpPr>
          <p:spPr>
            <a:xfrm>
              <a:off x="3641556"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2019</a:t>
              </a:r>
              <a:endParaRPr lang="en-CA" sz="1200" dirty="0">
                <a:latin typeface="Arial Narrow" panose="020B0606020202030204" pitchFamily="34" charset="0"/>
              </a:endParaRPr>
            </a:p>
          </p:txBody>
        </p:sp>
        <p:sp>
          <p:nvSpPr>
            <p:cNvPr id="12" name="TextBox 11"/>
            <p:cNvSpPr txBox="1"/>
            <p:nvPr/>
          </p:nvSpPr>
          <p:spPr>
            <a:xfrm>
              <a:off x="4575202"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2015</a:t>
              </a:r>
              <a:endParaRPr lang="en-CA" sz="1200" dirty="0">
                <a:latin typeface="Arial Narrow" panose="020B0606020202030204" pitchFamily="34" charset="0"/>
              </a:endParaRPr>
            </a:p>
          </p:txBody>
        </p:sp>
        <p:sp>
          <p:nvSpPr>
            <p:cNvPr id="13" name="TextBox 12"/>
            <p:cNvSpPr txBox="1"/>
            <p:nvPr/>
          </p:nvSpPr>
          <p:spPr>
            <a:xfrm>
              <a:off x="5552164"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2019</a:t>
              </a:r>
              <a:endParaRPr lang="en-CA" sz="1200" dirty="0">
                <a:latin typeface="Arial Narrow" panose="020B0606020202030204" pitchFamily="34" charset="0"/>
              </a:endParaRPr>
            </a:p>
          </p:txBody>
        </p:sp>
        <p:sp>
          <p:nvSpPr>
            <p:cNvPr id="14" name="TextBox 13"/>
            <p:cNvSpPr txBox="1"/>
            <p:nvPr/>
          </p:nvSpPr>
          <p:spPr>
            <a:xfrm>
              <a:off x="6480185"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2015</a:t>
              </a:r>
              <a:endParaRPr lang="en-CA" sz="1200" dirty="0">
                <a:latin typeface="Arial Narrow" panose="020B0606020202030204" pitchFamily="34" charset="0"/>
              </a:endParaRPr>
            </a:p>
          </p:txBody>
        </p:sp>
        <p:sp>
          <p:nvSpPr>
            <p:cNvPr id="15" name="TextBox 14"/>
            <p:cNvSpPr txBox="1"/>
            <p:nvPr/>
          </p:nvSpPr>
          <p:spPr>
            <a:xfrm>
              <a:off x="7466772"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2019</a:t>
              </a:r>
              <a:endParaRPr lang="en-CA" sz="1200" dirty="0">
                <a:latin typeface="Arial Narrow" panose="020B0606020202030204" pitchFamily="34" charset="0"/>
              </a:endParaRPr>
            </a:p>
          </p:txBody>
        </p:sp>
      </p:grpSp>
      <p:sp>
        <p:nvSpPr>
          <p:cNvPr id="17" name="Rectangle 16"/>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1823754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2492" y="1549589"/>
            <a:ext cx="8642375" cy="4114808"/>
            <a:chOff x="222492" y="1549589"/>
            <a:chExt cx="8642375" cy="4114808"/>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492" y="1549589"/>
              <a:ext cx="6504445" cy="4114808"/>
            </a:xfrm>
            <a:prstGeom prst="rect">
              <a:avLst/>
            </a:prstGeom>
          </p:spPr>
        </p:pic>
        <p:grpSp>
          <p:nvGrpSpPr>
            <p:cNvPr id="5" name="Group 4"/>
            <p:cNvGrpSpPr/>
            <p:nvPr/>
          </p:nvGrpSpPr>
          <p:grpSpPr>
            <a:xfrm>
              <a:off x="6952113" y="1916685"/>
              <a:ext cx="1912754" cy="1311681"/>
              <a:chOff x="6952113" y="1916685"/>
              <a:chExt cx="1912754" cy="1311681"/>
            </a:xfrm>
          </p:grpSpPr>
          <p:grpSp>
            <p:nvGrpSpPr>
              <p:cNvPr id="38" name="Group 37"/>
              <p:cNvGrpSpPr/>
              <p:nvPr/>
            </p:nvGrpSpPr>
            <p:grpSpPr>
              <a:xfrm>
                <a:off x="6952113" y="1916685"/>
                <a:ext cx="1491398" cy="261610"/>
                <a:chOff x="3681722" y="5860213"/>
                <a:chExt cx="1491398" cy="261610"/>
              </a:xfrm>
            </p:grpSpPr>
            <p:sp>
              <p:nvSpPr>
                <p:cNvPr id="39" name="Rectangle 38"/>
                <p:cNvSpPr/>
                <p:nvPr/>
              </p:nvSpPr>
              <p:spPr>
                <a:xfrm>
                  <a:off x="3681722" y="5898412"/>
                  <a:ext cx="165341" cy="165341"/>
                </a:xfrm>
                <a:prstGeom prst="rect">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0" name="TextBox 39"/>
                <p:cNvSpPr txBox="1"/>
                <p:nvPr/>
              </p:nvSpPr>
              <p:spPr>
                <a:xfrm>
                  <a:off x="3871161" y="5860213"/>
                  <a:ext cx="1301959" cy="261610"/>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Cabinet </a:t>
                  </a:r>
                  <a:r>
                    <a:rPr lang="en-US" sz="1050" dirty="0" err="1">
                      <a:latin typeface="Arial" panose="020B0604020202020204" pitchFamily="34" charset="0"/>
                      <a:cs typeface="Arial" panose="020B0604020202020204" pitchFamily="34" charset="0"/>
                    </a:rPr>
                    <a:t>individuel</a:t>
                  </a:r>
                  <a:endParaRPr lang="en-US" sz="1050" dirty="0">
                    <a:latin typeface="Arial" panose="020B0604020202020204" pitchFamily="34" charset="0"/>
                    <a:cs typeface="Arial" panose="020B0604020202020204" pitchFamily="34" charset="0"/>
                  </a:endParaRPr>
                </a:p>
              </p:txBody>
            </p:sp>
          </p:grpSp>
          <p:grpSp>
            <p:nvGrpSpPr>
              <p:cNvPr id="41" name="Group 40"/>
              <p:cNvGrpSpPr/>
              <p:nvPr/>
            </p:nvGrpSpPr>
            <p:grpSpPr>
              <a:xfrm>
                <a:off x="6952113" y="2215637"/>
                <a:ext cx="1534679" cy="261610"/>
                <a:chOff x="3681722" y="5860213"/>
                <a:chExt cx="1534679" cy="261610"/>
              </a:xfrm>
            </p:grpSpPr>
            <p:sp>
              <p:nvSpPr>
                <p:cNvPr id="42" name="Rectangle 41"/>
                <p:cNvSpPr/>
                <p:nvPr/>
              </p:nvSpPr>
              <p:spPr>
                <a:xfrm>
                  <a:off x="3681722" y="5898412"/>
                  <a:ext cx="165341" cy="165341"/>
                </a:xfrm>
                <a:prstGeom prst="rect">
                  <a:avLst/>
                </a:prstGeom>
                <a:pattFill prst="pct90">
                  <a:fgClr>
                    <a:srgbClr val="365254"/>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3" name="TextBox 42"/>
                <p:cNvSpPr txBox="1"/>
                <p:nvPr/>
              </p:nvSpPr>
              <p:spPr>
                <a:xfrm>
                  <a:off x="3871161" y="5860213"/>
                  <a:ext cx="1345240" cy="261610"/>
                </a:xfrm>
                <a:prstGeom prst="rect">
                  <a:avLst/>
                </a:prstGeom>
                <a:noFill/>
              </p:spPr>
              <p:txBody>
                <a:bodyPr wrap="none" rtlCol="0">
                  <a:spAutoFit/>
                </a:bodyPr>
                <a:lstStyle/>
                <a:p>
                  <a:r>
                    <a:rPr lang="fr-CA" sz="1050" dirty="0">
                      <a:latin typeface="Arial" panose="020B0604020202020204" pitchFamily="34" charset="0"/>
                      <a:cs typeface="Arial" panose="020B0604020202020204" pitchFamily="34" charset="0"/>
                    </a:rPr>
                    <a:t>Cabinet de groupe</a:t>
                  </a:r>
                </a:p>
              </p:txBody>
            </p:sp>
          </p:grpSp>
          <p:grpSp>
            <p:nvGrpSpPr>
              <p:cNvPr id="44" name="Group 43"/>
              <p:cNvGrpSpPr/>
              <p:nvPr/>
            </p:nvGrpSpPr>
            <p:grpSpPr>
              <a:xfrm>
                <a:off x="6952113" y="2514589"/>
                <a:ext cx="1912754" cy="430887"/>
                <a:chOff x="3681722" y="5860213"/>
                <a:chExt cx="1912754" cy="430887"/>
              </a:xfrm>
            </p:grpSpPr>
            <p:sp>
              <p:nvSpPr>
                <p:cNvPr id="45" name="Rectangle 44"/>
                <p:cNvSpPr/>
                <p:nvPr/>
              </p:nvSpPr>
              <p:spPr>
                <a:xfrm>
                  <a:off x="3681722" y="5898412"/>
                  <a:ext cx="165341" cy="165341"/>
                </a:xfrm>
                <a:prstGeom prst="rect">
                  <a:avLst/>
                </a:prstGeom>
                <a:solidFill>
                  <a:srgbClr val="85206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6" name="TextBox 45"/>
                <p:cNvSpPr txBox="1"/>
                <p:nvPr/>
              </p:nvSpPr>
              <p:spPr>
                <a:xfrm>
                  <a:off x="3871161" y="5860213"/>
                  <a:ext cx="1723315" cy="430887"/>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Clinique </a:t>
                  </a:r>
                  <a:r>
                    <a:rPr lang="en-US" sz="1050" dirty="0" err="1">
                      <a:latin typeface="Arial" panose="020B0604020202020204" pitchFamily="34" charset="0"/>
                      <a:cs typeface="Arial" panose="020B0604020202020204" pitchFamily="34" charset="0"/>
                    </a:rPr>
                    <a:t>communautaire</a:t>
                  </a:r>
                  <a:r>
                    <a:rPr lang="en-US" sz="1050" dirty="0">
                      <a:latin typeface="Arial" panose="020B0604020202020204" pitchFamily="34" charset="0"/>
                      <a:cs typeface="Arial" panose="020B0604020202020204" pitchFamily="34" charset="0"/>
                    </a:rPr>
                    <a:t> </a:t>
                  </a:r>
                </a:p>
                <a:p>
                  <a:r>
                    <a:rPr lang="en-US" sz="1050" dirty="0" err="1">
                      <a:latin typeface="Arial" panose="020B0604020202020204" pitchFamily="34" charset="0"/>
                      <a:cs typeface="Arial" panose="020B0604020202020204" pitchFamily="34" charset="0"/>
                    </a:rPr>
                    <a:t>ou</a:t>
                  </a:r>
                  <a:r>
                    <a:rPr lang="en-US" sz="1050" dirty="0">
                      <a:latin typeface="Arial" panose="020B0604020202020204" pitchFamily="34" charset="0"/>
                      <a:cs typeface="Arial" panose="020B0604020202020204" pitchFamily="34" charset="0"/>
                    </a:rPr>
                    <a:t> CLSC</a:t>
                  </a:r>
                </a:p>
              </p:txBody>
            </p:sp>
          </p:grpSp>
          <p:grpSp>
            <p:nvGrpSpPr>
              <p:cNvPr id="47" name="Group 46"/>
              <p:cNvGrpSpPr/>
              <p:nvPr/>
            </p:nvGrpSpPr>
            <p:grpSpPr>
              <a:xfrm>
                <a:off x="6952113" y="2966756"/>
                <a:ext cx="1427278" cy="261610"/>
                <a:chOff x="3681722" y="5860213"/>
                <a:chExt cx="1427278" cy="261610"/>
              </a:xfrm>
            </p:grpSpPr>
            <p:sp>
              <p:nvSpPr>
                <p:cNvPr id="48" name="Rectangle 47"/>
                <p:cNvSpPr/>
                <p:nvPr/>
              </p:nvSpPr>
              <p:spPr>
                <a:xfrm>
                  <a:off x="3681722" y="5898412"/>
                  <a:ext cx="165341" cy="165341"/>
                </a:xfrm>
                <a:prstGeom prst="rect">
                  <a:avLst/>
                </a:prstGeom>
                <a:pattFill prst="pct5">
                  <a:fgClr>
                    <a:schemeClr val="tx1"/>
                  </a:fgClr>
                  <a:bgClr>
                    <a:srgbClr val="C8DA3F"/>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9" name="TextBox 48"/>
                <p:cNvSpPr txBox="1"/>
                <p:nvPr/>
              </p:nvSpPr>
              <p:spPr>
                <a:xfrm>
                  <a:off x="3871161" y="5860213"/>
                  <a:ext cx="1237839" cy="261610"/>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Milieu </a:t>
                  </a:r>
                  <a:r>
                    <a:rPr lang="en-US" sz="1050" dirty="0" err="1">
                      <a:latin typeface="Arial" panose="020B0604020202020204" pitchFamily="34" charset="0"/>
                      <a:cs typeface="Arial" panose="020B0604020202020204" pitchFamily="34" charset="0"/>
                    </a:rPr>
                    <a:t>hospitalier</a:t>
                  </a:r>
                  <a:endParaRPr lang="en-US" sz="1050" dirty="0">
                    <a:latin typeface="Arial" panose="020B0604020202020204" pitchFamily="34" charset="0"/>
                    <a:cs typeface="Arial" panose="020B0604020202020204" pitchFamily="34" charset="0"/>
                  </a:endParaRPr>
                </a:p>
              </p:txBody>
            </p:sp>
          </p:grpSp>
        </p:grpSp>
      </p:grpSp>
      <p:sp>
        <p:nvSpPr>
          <p:cNvPr id="2" name="Title 1"/>
          <p:cNvSpPr>
            <a:spLocks noGrp="1"/>
          </p:cNvSpPr>
          <p:nvPr>
            <p:ph type="title"/>
          </p:nvPr>
        </p:nvSpPr>
        <p:spPr/>
        <p:txBody>
          <a:bodyPr/>
          <a:lstStyle/>
          <a:p>
            <a:pPr>
              <a:lnSpc>
                <a:spcPts val="3000"/>
              </a:lnSpc>
            </a:pPr>
            <a:r>
              <a:rPr lang="fr-FR" dirty="0"/>
              <a:t>Variation provinciale et territoriale de l’organisation </a:t>
            </a:r>
            <a:r>
              <a:rPr lang="fr-FR" dirty="0" smtClean="0"/>
              <a:t/>
            </a:r>
            <a:br>
              <a:rPr lang="fr-FR" dirty="0" smtClean="0"/>
            </a:br>
            <a:r>
              <a:rPr lang="fr-FR" dirty="0" smtClean="0"/>
              <a:t>de </a:t>
            </a:r>
            <a:r>
              <a:rPr lang="fr-FR" dirty="0"/>
              <a:t>la pratique des médecins de soins primaires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5427663"/>
              </p:ext>
            </p:extLst>
          </p:nvPr>
        </p:nvGraphicFramePr>
        <p:xfrm>
          <a:off x="1322743" y="4075611"/>
          <a:ext cx="475488" cy="1202720"/>
        </p:xfrm>
        <a:graphic>
          <a:graphicData uri="http://schemas.openxmlformats.org/drawingml/2006/table">
            <a:tbl>
              <a:tblPr>
                <a:tableStyleId>{5C22544A-7EE6-4342-B048-85BDC9FD1C3A}</a:tableStyleId>
              </a:tblPr>
              <a:tblGrid>
                <a:gridCol w="475488">
                  <a:extLst>
                    <a:ext uri="{9D8B030D-6E8A-4147-A177-3AD203B41FA5}">
                      <a16:colId xmlns:a16="http://schemas.microsoft.com/office/drawing/2014/main" val="2642498201"/>
                    </a:ext>
                  </a:extLst>
                </a:gridCol>
              </a:tblGrid>
              <a:tr h="282039">
                <a:tc>
                  <a:txBody>
                    <a:bodyPr/>
                    <a:lstStyle/>
                    <a:p>
                      <a:pPr algn="ctr"/>
                      <a:r>
                        <a:rPr lang="en-US" sz="1300" b="1" dirty="0" smtClean="0">
                          <a:latin typeface="+mn-lt"/>
                          <a:cs typeface="Arial" panose="020B0604020202020204" pitchFamily="34" charset="0"/>
                        </a:rPr>
                        <a:t>14 </a:t>
                      </a:r>
                      <a:r>
                        <a:rPr lang="en-US" sz="1300" b="1" baseline="30000" dirty="0" smtClean="0">
                          <a:latin typeface="+mn-lt"/>
                          <a:cs typeface="Arial" panose="020B0604020202020204" pitchFamily="34" charset="0"/>
                        </a:rPr>
                        <a:t>%</a:t>
                      </a:r>
                      <a:r>
                        <a:rPr lang="en-US" sz="1300" b="1"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dirty="0" smtClean="0">
                          <a:ln>
                            <a:noFill/>
                          </a:ln>
                          <a:solidFill>
                            <a:schemeClr val="bg1"/>
                          </a:solidFill>
                          <a:effectLst>
                            <a:glow rad="63500">
                              <a:srgbClr val="365254"/>
                            </a:glow>
                          </a:effectLst>
                          <a:latin typeface="+mn-lt"/>
                          <a:cs typeface="Arial" panose="020B0604020202020204" pitchFamily="34" charset="0"/>
                        </a:rPr>
                        <a:t>74 </a:t>
                      </a:r>
                      <a:r>
                        <a:rPr lang="en-US" sz="1300" b="1" baseline="30000" dirty="0" smtClean="0">
                          <a:ln>
                            <a:noFill/>
                          </a:ln>
                          <a:solidFill>
                            <a:schemeClr val="bg1"/>
                          </a:solidFill>
                          <a:effectLst>
                            <a:glow rad="63500">
                              <a:srgbClr val="365254"/>
                            </a:glow>
                          </a:effectLst>
                          <a:latin typeface="+mn-lt"/>
                          <a:cs typeface="Arial" panose="020B0604020202020204" pitchFamily="34" charset="0"/>
                        </a:rPr>
                        <a:t>%</a:t>
                      </a:r>
                      <a:endParaRPr lang="en-US" sz="1300" b="1" baseline="30000" dirty="0">
                        <a:ln>
                          <a:noFill/>
                        </a:ln>
                        <a:solidFill>
                          <a:schemeClr val="bg1"/>
                        </a:solidFill>
                        <a:effectLst>
                          <a:glow rad="63500">
                            <a:srgbClr val="365254"/>
                          </a:glow>
                        </a:effectLst>
                        <a:latin typeface="+mn-lt"/>
                        <a:cs typeface="Arial" panose="020B0604020202020204" pitchFamily="34" charset="0"/>
                      </a:endParaRPr>
                    </a:p>
                  </a:txBody>
                  <a:tcPr marL="51280" marR="51280" marT="51280" marB="5128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bg1"/>
                      </a:fgClr>
                      <a:bgClr>
                        <a:srgbClr val="365254"/>
                      </a:bgClr>
                    </a:pattFill>
                  </a:tcPr>
                </a:tc>
                <a:extLst>
                  <a:ext uri="{0D108BD9-81ED-4DB2-BD59-A6C34878D82A}">
                    <a16:rowId xmlns:a16="http://schemas.microsoft.com/office/drawing/2014/main" val="20091761"/>
                  </a:ext>
                </a:extLst>
              </a:tr>
              <a:tr h="282039">
                <a:tc>
                  <a:txBody>
                    <a:bodyPr/>
                    <a:lstStyle/>
                    <a:p>
                      <a:pPr algn="ctr"/>
                      <a:r>
                        <a:rPr lang="en-US" sz="1300" b="1" dirty="0" smtClean="0">
                          <a:solidFill>
                            <a:schemeClr val="bg1"/>
                          </a:solidFill>
                          <a:latin typeface="+mn-lt"/>
                          <a:cs typeface="Arial" panose="020B0604020202020204" pitchFamily="34" charset="0"/>
                        </a:rPr>
                        <a:t>8 </a:t>
                      </a:r>
                      <a:r>
                        <a:rPr lang="en-US" sz="1300" b="1" baseline="30000" dirty="0" smtClean="0">
                          <a:solidFill>
                            <a:schemeClr val="bg1"/>
                          </a:solidFill>
                          <a:latin typeface="+mn-lt"/>
                          <a:cs typeface="Arial" panose="020B0604020202020204" pitchFamily="34" charset="0"/>
                        </a:rPr>
                        <a:t>%</a:t>
                      </a:r>
                      <a:r>
                        <a:rPr lang="en-US" sz="1300" b="1"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CA" sz="1300" b="1" kern="1200" dirty="0" smtClean="0">
                          <a:solidFill>
                            <a:schemeClr val="dk1"/>
                          </a:solidFill>
                          <a:effectLst>
                            <a:glow rad="63500">
                              <a:srgbClr val="C8DA3F">
                                <a:alpha val="40000"/>
                              </a:srgbClr>
                            </a:glow>
                          </a:effectLst>
                          <a:latin typeface="+mn-lt"/>
                          <a:ea typeface="+mn-ea"/>
                          <a:cs typeface="Arial" panose="020B0604020202020204" pitchFamily="34" charset="0"/>
                        </a:rPr>
                        <a:t>—</a:t>
                      </a:r>
                      <a:endParaRPr lang="en-US" sz="1300" b="1" baseline="30000" dirty="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78" name="Table 77"/>
          <p:cNvGraphicFramePr>
            <a:graphicFrameLocks noGrp="1"/>
          </p:cNvGraphicFramePr>
          <p:nvPr>
            <p:extLst>
              <p:ext uri="{D42A27DB-BD31-4B8C-83A1-F6EECF244321}">
                <p14:modId xmlns:p14="http://schemas.microsoft.com/office/powerpoint/2010/main" val="1343608291"/>
              </p:ext>
            </p:extLst>
          </p:nvPr>
        </p:nvGraphicFramePr>
        <p:xfrm>
          <a:off x="1850408" y="4241799"/>
          <a:ext cx="475488" cy="1202720"/>
        </p:xfrm>
        <a:graphic>
          <a:graphicData uri="http://schemas.openxmlformats.org/drawingml/2006/table">
            <a:tbl>
              <a:tblPr>
                <a:tableStyleId>{5C22544A-7EE6-4342-B048-85BDC9FD1C3A}</a:tableStyleId>
              </a:tblPr>
              <a:tblGrid>
                <a:gridCol w="475488">
                  <a:extLst>
                    <a:ext uri="{9D8B030D-6E8A-4147-A177-3AD203B41FA5}">
                      <a16:colId xmlns:a16="http://schemas.microsoft.com/office/drawing/2014/main" val="2642498201"/>
                    </a:ext>
                  </a:extLst>
                </a:gridCol>
              </a:tblGrid>
              <a:tr h="282039">
                <a:tc>
                  <a:txBody>
                    <a:bodyPr/>
                    <a:lstStyle/>
                    <a:p>
                      <a:pPr algn="ctr"/>
                      <a:r>
                        <a:rPr lang="en-US" sz="1300" b="1" dirty="0" smtClean="0">
                          <a:latin typeface="+mn-lt"/>
                          <a:cs typeface="Arial" panose="020B0604020202020204" pitchFamily="34" charset="0"/>
                        </a:rPr>
                        <a:t>10 </a:t>
                      </a:r>
                      <a:r>
                        <a:rPr lang="en-US" sz="1300" b="1" baseline="30000" dirty="0" smtClean="0">
                          <a:latin typeface="+mn-lt"/>
                          <a:cs typeface="Arial" panose="020B0604020202020204" pitchFamily="34" charset="0"/>
                        </a:rPr>
                        <a:t>%</a:t>
                      </a:r>
                      <a:r>
                        <a:rPr lang="en-US" sz="1300" b="1"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marL="0" algn="ctr" defTabSz="914400" rtl="0" eaLnBrk="1" latinLnBrk="0" hangingPunct="1"/>
                      <a:r>
                        <a:rPr lang="en-US" sz="1300" b="1" kern="1200" dirty="0" smtClean="0">
                          <a:ln>
                            <a:noFill/>
                          </a:ln>
                          <a:solidFill>
                            <a:schemeClr val="bg1"/>
                          </a:solidFill>
                          <a:effectLst>
                            <a:glow rad="63500">
                              <a:srgbClr val="365254"/>
                            </a:glow>
                          </a:effectLst>
                          <a:latin typeface="+mn-lt"/>
                          <a:ea typeface="+mn-ea"/>
                          <a:cs typeface="Arial" panose="020B0604020202020204" pitchFamily="34" charset="0"/>
                        </a:rPr>
                        <a:t>78 </a:t>
                      </a:r>
                      <a:r>
                        <a:rPr lang="en-US" sz="1300" b="1" kern="1200" baseline="30000" dirty="0" smtClean="0">
                          <a:ln>
                            <a:noFill/>
                          </a:ln>
                          <a:solidFill>
                            <a:schemeClr val="bg1"/>
                          </a:solidFill>
                          <a:effectLst>
                            <a:glow rad="63500">
                              <a:srgbClr val="365254"/>
                            </a:glow>
                          </a:effectLst>
                          <a:latin typeface="+mn-lt"/>
                          <a:ea typeface="+mn-ea"/>
                          <a:cs typeface="Arial" panose="020B0604020202020204" pitchFamily="34" charset="0"/>
                        </a:rPr>
                        <a:t>%</a:t>
                      </a:r>
                      <a:endParaRPr lang="en-US" sz="1300" b="1" kern="1200" baseline="30000" dirty="0">
                        <a:ln>
                          <a:noFill/>
                        </a:ln>
                        <a:solidFill>
                          <a:schemeClr val="bg1"/>
                        </a:solidFill>
                        <a:effectLst>
                          <a:glow rad="63500">
                            <a:srgbClr val="365254"/>
                          </a:glow>
                        </a:effectLst>
                        <a:latin typeface="+mn-lt"/>
                        <a:ea typeface="+mn-ea"/>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schemeClr val="bg1"/>
                      </a:bgClr>
                    </a:pattFill>
                  </a:tcPr>
                </a:tc>
                <a:extLst>
                  <a:ext uri="{0D108BD9-81ED-4DB2-BD59-A6C34878D82A}">
                    <a16:rowId xmlns:a16="http://schemas.microsoft.com/office/drawing/2014/main" val="20091761"/>
                  </a:ext>
                </a:extLst>
              </a:tr>
              <a:tr h="282039">
                <a:tc>
                  <a:txBody>
                    <a:bodyPr/>
                    <a:lstStyle/>
                    <a:p>
                      <a:pPr algn="ctr"/>
                      <a:r>
                        <a:rPr lang="en-US" sz="1300" b="1" dirty="0" smtClean="0">
                          <a:solidFill>
                            <a:schemeClr val="bg1"/>
                          </a:solidFill>
                          <a:latin typeface="+mn-lt"/>
                          <a:cs typeface="Arial" panose="020B0604020202020204" pitchFamily="34" charset="0"/>
                        </a:rPr>
                        <a:t>—</a:t>
                      </a: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strike="noStrike" baseline="0" dirty="0" smtClean="0">
                          <a:effectLst>
                            <a:glow rad="63500">
                              <a:srgbClr val="C8DA3F">
                                <a:alpha val="40000"/>
                              </a:srgbClr>
                            </a:glow>
                          </a:effectLst>
                          <a:latin typeface="+mn-lt"/>
                          <a:cs typeface="Arial" panose="020B0604020202020204" pitchFamily="34" charset="0"/>
                        </a:rPr>
                        <a:t>—</a:t>
                      </a:r>
                      <a:endParaRPr lang="en-US" sz="1300" b="1" baseline="30000" dirty="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79" name="Table 78"/>
          <p:cNvGraphicFramePr>
            <a:graphicFrameLocks noGrp="1"/>
          </p:cNvGraphicFramePr>
          <p:nvPr>
            <p:extLst>
              <p:ext uri="{D42A27DB-BD31-4B8C-83A1-F6EECF244321}">
                <p14:modId xmlns:p14="http://schemas.microsoft.com/office/powerpoint/2010/main" val="1115034441"/>
              </p:ext>
            </p:extLst>
          </p:nvPr>
        </p:nvGraphicFramePr>
        <p:xfrm>
          <a:off x="2358198" y="4301435"/>
          <a:ext cx="475488" cy="1202720"/>
        </p:xfrm>
        <a:graphic>
          <a:graphicData uri="http://schemas.openxmlformats.org/drawingml/2006/table">
            <a:tbl>
              <a:tblPr>
                <a:tableStyleId>{5C22544A-7EE6-4342-B048-85BDC9FD1C3A}</a:tableStyleId>
              </a:tblPr>
              <a:tblGrid>
                <a:gridCol w="475488">
                  <a:extLst>
                    <a:ext uri="{9D8B030D-6E8A-4147-A177-3AD203B41FA5}">
                      <a16:colId xmlns:a16="http://schemas.microsoft.com/office/drawing/2014/main" val="2642498201"/>
                    </a:ext>
                  </a:extLst>
                </a:gridCol>
              </a:tblGrid>
              <a:tr h="282039">
                <a:tc>
                  <a:txBody>
                    <a:bodyPr/>
                    <a:lstStyle/>
                    <a:p>
                      <a:pPr algn="ctr"/>
                      <a:r>
                        <a:rPr lang="en-US" sz="1300" b="1" dirty="0" smtClean="0">
                          <a:latin typeface="+mn-lt"/>
                          <a:cs typeface="Arial" panose="020B0604020202020204" pitchFamily="34" charset="0"/>
                        </a:rPr>
                        <a:t>12 </a:t>
                      </a:r>
                      <a:r>
                        <a:rPr lang="en-US" sz="1300" b="1" baseline="30000" dirty="0" smtClean="0">
                          <a:latin typeface="+mn-lt"/>
                          <a:cs typeface="Arial" panose="020B0604020202020204" pitchFamily="34" charset="0"/>
                        </a:rPr>
                        <a:t>%</a:t>
                      </a:r>
                      <a:r>
                        <a:rPr lang="en-US" sz="1300" b="1"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marL="0" algn="ctr" defTabSz="914400" rtl="0" eaLnBrk="1" latinLnBrk="0" hangingPunct="1"/>
                      <a:r>
                        <a:rPr lang="en-US" sz="1300" b="1" kern="1200" dirty="0" smtClean="0">
                          <a:ln>
                            <a:noFill/>
                          </a:ln>
                          <a:solidFill>
                            <a:schemeClr val="bg1"/>
                          </a:solidFill>
                          <a:effectLst>
                            <a:glow rad="63500">
                              <a:srgbClr val="365254"/>
                            </a:glow>
                          </a:effectLst>
                          <a:latin typeface="+mn-lt"/>
                          <a:ea typeface="+mn-ea"/>
                          <a:cs typeface="Arial" panose="020B0604020202020204" pitchFamily="34" charset="0"/>
                        </a:rPr>
                        <a:t>58 </a:t>
                      </a:r>
                      <a:r>
                        <a:rPr lang="en-US" sz="1300" b="1" kern="1200" baseline="30000" dirty="0" smtClean="0">
                          <a:ln>
                            <a:noFill/>
                          </a:ln>
                          <a:solidFill>
                            <a:schemeClr val="bg1"/>
                          </a:solidFill>
                          <a:effectLst>
                            <a:glow rad="63500">
                              <a:srgbClr val="365254"/>
                            </a:glow>
                          </a:effectLst>
                          <a:latin typeface="+mn-lt"/>
                          <a:ea typeface="+mn-ea"/>
                          <a:cs typeface="Arial" panose="020B0604020202020204" pitchFamily="34" charset="0"/>
                        </a:rPr>
                        <a:t>%</a:t>
                      </a:r>
                      <a:endParaRPr lang="en-US" sz="1300" b="1" kern="1200" dirty="0">
                        <a:ln>
                          <a:noFill/>
                        </a:ln>
                        <a:solidFill>
                          <a:schemeClr val="bg1"/>
                        </a:solidFill>
                        <a:effectLst>
                          <a:glow rad="63500">
                            <a:srgbClr val="365254"/>
                          </a:glow>
                        </a:effectLst>
                        <a:latin typeface="+mn-lt"/>
                        <a:ea typeface="+mn-ea"/>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schemeClr val="bg1"/>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25 </a:t>
                      </a:r>
                      <a:r>
                        <a:rPr lang="en-US" sz="1300" b="1" baseline="30000"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strike="noStrike" baseline="0" dirty="0" smtClean="0">
                          <a:effectLst>
                            <a:glow rad="63500">
                              <a:srgbClr val="C8DA3F">
                                <a:alpha val="40000"/>
                              </a:srgbClr>
                            </a:glow>
                          </a:effectLst>
                          <a:latin typeface="+mn-lt"/>
                          <a:cs typeface="Arial" panose="020B0604020202020204" pitchFamily="34" charset="0"/>
                        </a:rPr>
                        <a:t>—</a:t>
                      </a:r>
                      <a:endParaRPr lang="en-US" sz="1300" b="1" baseline="30000" dirty="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0" name="Table 79"/>
          <p:cNvGraphicFramePr>
            <a:graphicFrameLocks noGrp="1"/>
          </p:cNvGraphicFramePr>
          <p:nvPr>
            <p:extLst>
              <p:ext uri="{D42A27DB-BD31-4B8C-83A1-F6EECF244321}">
                <p14:modId xmlns:p14="http://schemas.microsoft.com/office/powerpoint/2010/main" val="1201701024"/>
              </p:ext>
            </p:extLst>
          </p:nvPr>
        </p:nvGraphicFramePr>
        <p:xfrm>
          <a:off x="2867032" y="4318853"/>
          <a:ext cx="475488" cy="1202720"/>
        </p:xfrm>
        <a:graphic>
          <a:graphicData uri="http://schemas.openxmlformats.org/drawingml/2006/table">
            <a:tbl>
              <a:tblPr>
                <a:tableStyleId>{5C22544A-7EE6-4342-B048-85BDC9FD1C3A}</a:tableStyleId>
              </a:tblPr>
              <a:tblGrid>
                <a:gridCol w="475488">
                  <a:extLst>
                    <a:ext uri="{9D8B030D-6E8A-4147-A177-3AD203B41FA5}">
                      <a16:colId xmlns:a16="http://schemas.microsoft.com/office/drawing/2014/main" val="2642498201"/>
                    </a:ext>
                  </a:extLst>
                </a:gridCol>
              </a:tblGrid>
              <a:tr h="282039">
                <a:tc>
                  <a:txBody>
                    <a:bodyPr/>
                    <a:lstStyle/>
                    <a:p>
                      <a:pPr algn="ctr"/>
                      <a:r>
                        <a:rPr lang="en-US" sz="1300" b="1" dirty="0" smtClean="0">
                          <a:latin typeface="+mn-lt"/>
                          <a:cs typeface="Arial" panose="020B0604020202020204" pitchFamily="34" charset="0"/>
                        </a:rPr>
                        <a:t>18 </a:t>
                      </a:r>
                      <a:r>
                        <a:rPr lang="en-US" sz="1300" b="1" baseline="30000" dirty="0" smtClean="0">
                          <a:latin typeface="+mn-lt"/>
                          <a:cs typeface="Arial" panose="020B0604020202020204" pitchFamily="34" charset="0"/>
                        </a:rPr>
                        <a:t>%</a:t>
                      </a:r>
                      <a:r>
                        <a:rPr lang="en-US" sz="1300" b="1"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marL="0" algn="ctr" defTabSz="914400" rtl="0" eaLnBrk="1" latinLnBrk="0" hangingPunct="1"/>
                      <a:r>
                        <a:rPr lang="en-US" sz="1300" b="1" kern="1200" dirty="0" smtClean="0">
                          <a:ln>
                            <a:noFill/>
                          </a:ln>
                          <a:solidFill>
                            <a:schemeClr val="bg1"/>
                          </a:solidFill>
                          <a:effectLst>
                            <a:glow rad="63500">
                              <a:srgbClr val="365254"/>
                            </a:glow>
                          </a:effectLst>
                          <a:latin typeface="+mn-lt"/>
                          <a:ea typeface="+mn-ea"/>
                          <a:cs typeface="Arial" panose="020B0604020202020204" pitchFamily="34" charset="0"/>
                        </a:rPr>
                        <a:t>47 </a:t>
                      </a:r>
                      <a:r>
                        <a:rPr lang="en-US" sz="1300" b="1" kern="1200" baseline="30000" dirty="0" smtClean="0">
                          <a:ln>
                            <a:noFill/>
                          </a:ln>
                          <a:solidFill>
                            <a:schemeClr val="bg1"/>
                          </a:solidFill>
                          <a:effectLst>
                            <a:glow rad="63500">
                              <a:srgbClr val="365254"/>
                            </a:glow>
                          </a:effectLst>
                          <a:latin typeface="+mn-lt"/>
                          <a:ea typeface="+mn-ea"/>
                          <a:cs typeface="Arial" panose="020B0604020202020204" pitchFamily="34" charset="0"/>
                        </a:rPr>
                        <a:t>%</a:t>
                      </a:r>
                      <a:endParaRPr lang="en-US" sz="1300" b="1" kern="1200" dirty="0">
                        <a:ln>
                          <a:noFill/>
                        </a:ln>
                        <a:solidFill>
                          <a:schemeClr val="bg1"/>
                        </a:solidFill>
                        <a:effectLst>
                          <a:glow rad="63500">
                            <a:srgbClr val="365254"/>
                          </a:glow>
                        </a:effectLst>
                        <a:latin typeface="+mn-lt"/>
                        <a:ea typeface="+mn-ea"/>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schemeClr val="bg1"/>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25 </a:t>
                      </a:r>
                      <a:r>
                        <a:rPr lang="en-US" sz="1300" b="1" baseline="30000"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300" b="1" strike="noStrike" baseline="0" dirty="0" smtClean="0">
                          <a:effectLst>
                            <a:glow rad="63500">
                              <a:srgbClr val="C8DA3F">
                                <a:alpha val="40000"/>
                              </a:srgbClr>
                            </a:glow>
                          </a:effectLst>
                          <a:latin typeface="+mn-lt"/>
                          <a:cs typeface="Arial" panose="020B0604020202020204" pitchFamily="34" charset="0"/>
                        </a:rPr>
                        <a:t>—</a:t>
                      </a:r>
                      <a:endParaRPr lang="en-US" sz="1300" b="1" baseline="30000" dirty="0" smtClean="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1" name="Table 80"/>
          <p:cNvGraphicFramePr>
            <a:graphicFrameLocks noGrp="1"/>
          </p:cNvGraphicFramePr>
          <p:nvPr>
            <p:extLst>
              <p:ext uri="{D42A27DB-BD31-4B8C-83A1-F6EECF244321}">
                <p14:modId xmlns:p14="http://schemas.microsoft.com/office/powerpoint/2010/main" val="2070543711"/>
              </p:ext>
            </p:extLst>
          </p:nvPr>
        </p:nvGraphicFramePr>
        <p:xfrm>
          <a:off x="3481551" y="4531346"/>
          <a:ext cx="475488" cy="1202720"/>
        </p:xfrm>
        <a:graphic>
          <a:graphicData uri="http://schemas.openxmlformats.org/drawingml/2006/table">
            <a:tbl>
              <a:tblPr>
                <a:tableStyleId>{5C22544A-7EE6-4342-B048-85BDC9FD1C3A}</a:tableStyleId>
              </a:tblPr>
              <a:tblGrid>
                <a:gridCol w="475488">
                  <a:extLst>
                    <a:ext uri="{9D8B030D-6E8A-4147-A177-3AD203B41FA5}">
                      <a16:colId xmlns:a16="http://schemas.microsoft.com/office/drawing/2014/main" val="2642498201"/>
                    </a:ext>
                  </a:extLst>
                </a:gridCol>
              </a:tblGrid>
              <a:tr h="282039">
                <a:tc>
                  <a:txBody>
                    <a:bodyPr/>
                    <a:lstStyle/>
                    <a:p>
                      <a:pPr algn="ctr"/>
                      <a:r>
                        <a:rPr lang="en-US" sz="1300" b="1" dirty="0" smtClean="0">
                          <a:latin typeface="+mn-lt"/>
                          <a:cs typeface="Arial" panose="020B0604020202020204" pitchFamily="34" charset="0"/>
                        </a:rPr>
                        <a:t>17 </a:t>
                      </a:r>
                      <a:r>
                        <a:rPr lang="en-US" sz="1300" b="1" baseline="30000"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marL="0" algn="ctr" defTabSz="914400" rtl="0" eaLnBrk="1" latinLnBrk="0" hangingPunct="1"/>
                      <a:r>
                        <a:rPr lang="en-US" sz="1300" b="1" kern="1200" dirty="0" smtClean="0">
                          <a:ln>
                            <a:noFill/>
                          </a:ln>
                          <a:solidFill>
                            <a:schemeClr val="bg1"/>
                          </a:solidFill>
                          <a:effectLst>
                            <a:glow rad="63500">
                              <a:srgbClr val="365254"/>
                            </a:glow>
                          </a:effectLst>
                          <a:latin typeface="+mn-lt"/>
                          <a:ea typeface="+mn-ea"/>
                          <a:cs typeface="Arial" panose="020B0604020202020204" pitchFamily="34" charset="0"/>
                        </a:rPr>
                        <a:t>68 </a:t>
                      </a:r>
                      <a:r>
                        <a:rPr lang="en-US" sz="1300" b="1" kern="1200" baseline="30000" dirty="0" smtClean="0">
                          <a:ln>
                            <a:noFill/>
                          </a:ln>
                          <a:solidFill>
                            <a:schemeClr val="bg1"/>
                          </a:solidFill>
                          <a:effectLst>
                            <a:glow rad="63500">
                              <a:srgbClr val="365254"/>
                            </a:glow>
                          </a:effectLst>
                          <a:latin typeface="+mn-lt"/>
                          <a:ea typeface="+mn-ea"/>
                          <a:cs typeface="Arial" panose="020B0604020202020204" pitchFamily="34" charset="0"/>
                        </a:rPr>
                        <a:t>%</a:t>
                      </a:r>
                      <a:endParaRPr lang="en-US" sz="1300" b="1" kern="1200" dirty="0">
                        <a:ln>
                          <a:noFill/>
                        </a:ln>
                        <a:solidFill>
                          <a:schemeClr val="bg1"/>
                        </a:solidFill>
                        <a:effectLst>
                          <a:glow rad="63500">
                            <a:srgbClr val="365254"/>
                          </a:glow>
                        </a:effectLst>
                        <a:latin typeface="+mn-lt"/>
                        <a:ea typeface="+mn-ea"/>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schemeClr val="bg1"/>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6 </a:t>
                      </a:r>
                      <a:r>
                        <a:rPr lang="en-US" sz="1300" b="1" baseline="30000"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baseline="0" dirty="0" smtClean="0">
                          <a:effectLst>
                            <a:glow rad="63500">
                              <a:srgbClr val="C8DA3F">
                                <a:alpha val="40000"/>
                              </a:srgbClr>
                            </a:glow>
                          </a:effectLst>
                          <a:latin typeface="+mn-lt"/>
                          <a:cs typeface="Arial" panose="020B0604020202020204" pitchFamily="34" charset="0"/>
                        </a:rPr>
                        <a:t>4 </a:t>
                      </a:r>
                      <a:r>
                        <a:rPr lang="en-US" sz="1300" b="1" baseline="30000" dirty="0" smtClean="0">
                          <a:effectLst>
                            <a:glow rad="63500">
                              <a:srgbClr val="C8DA3F">
                                <a:alpha val="40000"/>
                              </a:srgbClr>
                            </a:glow>
                          </a:effectLst>
                          <a:latin typeface="+mn-lt"/>
                          <a:cs typeface="Arial" panose="020B0604020202020204" pitchFamily="34" charset="0"/>
                        </a:rPr>
                        <a:t>%</a:t>
                      </a:r>
                      <a:r>
                        <a:rPr lang="en-US" sz="1300" b="1" dirty="0" smtClean="0">
                          <a:effectLst>
                            <a:glow rad="63500">
                              <a:srgbClr val="C8DA3F">
                                <a:alpha val="40000"/>
                              </a:srgbClr>
                            </a:glow>
                          </a:effectLst>
                          <a:latin typeface="+mn-lt"/>
                          <a:cs typeface="Arial" panose="020B0604020202020204" pitchFamily="34" charset="0"/>
                        </a:rPr>
                        <a:t>*</a:t>
                      </a:r>
                      <a:endParaRPr lang="en-US" sz="1300" b="1" baseline="30000" dirty="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2" name="Table 81"/>
          <p:cNvGraphicFramePr>
            <a:graphicFrameLocks noGrp="1"/>
          </p:cNvGraphicFramePr>
          <p:nvPr>
            <p:extLst>
              <p:ext uri="{D42A27DB-BD31-4B8C-83A1-F6EECF244321}">
                <p14:modId xmlns:p14="http://schemas.microsoft.com/office/powerpoint/2010/main" val="1123104024"/>
              </p:ext>
            </p:extLst>
          </p:nvPr>
        </p:nvGraphicFramePr>
        <p:xfrm>
          <a:off x="4301002" y="4353689"/>
          <a:ext cx="475488" cy="1202720"/>
        </p:xfrm>
        <a:graphic>
          <a:graphicData uri="http://schemas.openxmlformats.org/drawingml/2006/table">
            <a:tbl>
              <a:tblPr>
                <a:tableStyleId>{5C22544A-7EE6-4342-B048-85BDC9FD1C3A}</a:tableStyleId>
              </a:tblPr>
              <a:tblGrid>
                <a:gridCol w="475488">
                  <a:extLst>
                    <a:ext uri="{9D8B030D-6E8A-4147-A177-3AD203B41FA5}">
                      <a16:colId xmlns:a16="http://schemas.microsoft.com/office/drawing/2014/main" val="2642498201"/>
                    </a:ext>
                  </a:extLst>
                </a:gridCol>
              </a:tblGrid>
              <a:tr h="282039">
                <a:tc>
                  <a:txBody>
                    <a:bodyPr/>
                    <a:lstStyle/>
                    <a:p>
                      <a:pPr algn="ctr"/>
                      <a:r>
                        <a:rPr lang="en-US" sz="1300" b="1" baseline="0" dirty="0" smtClean="0">
                          <a:latin typeface="+mn-lt"/>
                          <a:cs typeface="Arial" panose="020B0604020202020204" pitchFamily="34" charset="0"/>
                        </a:rPr>
                        <a:t>9 </a:t>
                      </a:r>
                      <a:r>
                        <a:rPr lang="en-US" sz="1300" b="1" baseline="30000"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baseline="0" dirty="0" smtClean="0">
                          <a:solidFill>
                            <a:schemeClr val="bg1"/>
                          </a:solidFill>
                          <a:effectLst>
                            <a:glow rad="63500">
                              <a:srgbClr val="365254"/>
                            </a:glow>
                          </a:effectLst>
                          <a:latin typeface="+mn-lt"/>
                          <a:cs typeface="Arial" panose="020B0604020202020204" pitchFamily="34" charset="0"/>
                        </a:rPr>
                        <a:t>61 </a:t>
                      </a:r>
                      <a:r>
                        <a:rPr lang="en-US" sz="1300" b="1" baseline="30000" dirty="0" smtClean="0">
                          <a:solidFill>
                            <a:schemeClr val="bg1"/>
                          </a:solidFill>
                          <a:effectLst>
                            <a:glow rad="63500">
                              <a:srgbClr val="365254"/>
                            </a:glow>
                          </a:effectLst>
                          <a:latin typeface="+mn-lt"/>
                          <a:cs typeface="Arial" panose="020B0604020202020204" pitchFamily="34" charset="0"/>
                        </a:rPr>
                        <a:t>%</a:t>
                      </a:r>
                      <a:endParaRPr lang="en-US" sz="1300" b="1" baseline="30000" dirty="0">
                        <a:solidFill>
                          <a:schemeClr val="bg1"/>
                        </a:solidFill>
                        <a:effectLst>
                          <a:glow rad="63500">
                            <a:srgbClr val="365254"/>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prstClr val="white"/>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16 </a:t>
                      </a:r>
                      <a:r>
                        <a:rPr lang="en-US" sz="1300" b="1" baseline="30000"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baseline="0" dirty="0" smtClean="0">
                          <a:effectLst>
                            <a:glow rad="63500">
                              <a:srgbClr val="C8DA3F">
                                <a:alpha val="40000"/>
                              </a:srgbClr>
                            </a:glow>
                          </a:effectLst>
                          <a:latin typeface="+mn-lt"/>
                          <a:cs typeface="Arial" panose="020B0604020202020204" pitchFamily="34" charset="0"/>
                        </a:rPr>
                        <a:t>9 </a:t>
                      </a:r>
                      <a:r>
                        <a:rPr lang="en-US" sz="1300" b="1" baseline="30000" dirty="0" smtClean="0">
                          <a:effectLst>
                            <a:glow rad="63500">
                              <a:srgbClr val="C8DA3F">
                                <a:alpha val="40000"/>
                              </a:srgbClr>
                            </a:glow>
                          </a:effectLst>
                          <a:latin typeface="+mn-lt"/>
                          <a:cs typeface="Arial" panose="020B0604020202020204" pitchFamily="34" charset="0"/>
                        </a:rPr>
                        <a:t>%</a:t>
                      </a:r>
                      <a:endParaRPr lang="en-US" sz="1300" b="1" baseline="30000" dirty="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3" name="Table 82"/>
          <p:cNvGraphicFramePr>
            <a:graphicFrameLocks noGrp="1"/>
          </p:cNvGraphicFramePr>
          <p:nvPr>
            <p:extLst>
              <p:ext uri="{D42A27DB-BD31-4B8C-83A1-F6EECF244321}">
                <p14:modId xmlns:p14="http://schemas.microsoft.com/office/powerpoint/2010/main" val="3456150722"/>
              </p:ext>
            </p:extLst>
          </p:nvPr>
        </p:nvGraphicFramePr>
        <p:xfrm>
          <a:off x="5544719" y="4850808"/>
          <a:ext cx="475488" cy="1202720"/>
        </p:xfrm>
        <a:graphic>
          <a:graphicData uri="http://schemas.openxmlformats.org/drawingml/2006/table">
            <a:tbl>
              <a:tblPr>
                <a:tableStyleId>{5C22544A-7EE6-4342-B048-85BDC9FD1C3A}</a:tableStyleId>
              </a:tblPr>
              <a:tblGrid>
                <a:gridCol w="475488">
                  <a:extLst>
                    <a:ext uri="{9D8B030D-6E8A-4147-A177-3AD203B41FA5}">
                      <a16:colId xmlns:a16="http://schemas.microsoft.com/office/drawing/2014/main" val="2642498201"/>
                    </a:ext>
                  </a:extLst>
                </a:gridCol>
              </a:tblGrid>
              <a:tr h="282039">
                <a:tc>
                  <a:txBody>
                    <a:bodyPr/>
                    <a:lstStyle/>
                    <a:p>
                      <a:pPr algn="ctr"/>
                      <a:r>
                        <a:rPr lang="en-US" sz="1300" b="1" baseline="0" dirty="0" smtClean="0">
                          <a:latin typeface="+mn-lt"/>
                          <a:cs typeface="Arial" panose="020B0604020202020204" pitchFamily="34" charset="0"/>
                        </a:rPr>
                        <a:t>55 </a:t>
                      </a:r>
                      <a:r>
                        <a:rPr lang="en-US" sz="1300" b="1" baseline="30000"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baseline="0" dirty="0" smtClean="0">
                          <a:solidFill>
                            <a:schemeClr val="bg1"/>
                          </a:solidFill>
                          <a:effectLst>
                            <a:glow rad="63500">
                              <a:srgbClr val="365254"/>
                            </a:glow>
                          </a:effectLst>
                          <a:latin typeface="+mn-lt"/>
                          <a:cs typeface="Arial" panose="020B0604020202020204" pitchFamily="34" charset="0"/>
                        </a:rPr>
                        <a:t>22 </a:t>
                      </a:r>
                      <a:r>
                        <a:rPr lang="en-US" sz="1300" b="1" baseline="30000" dirty="0" smtClean="0">
                          <a:solidFill>
                            <a:schemeClr val="bg1"/>
                          </a:solidFill>
                          <a:effectLst>
                            <a:glow rad="63500">
                              <a:srgbClr val="365254"/>
                            </a:glow>
                          </a:effectLst>
                          <a:latin typeface="+mn-lt"/>
                          <a:cs typeface="Arial" panose="020B0604020202020204" pitchFamily="34" charset="0"/>
                        </a:rPr>
                        <a:t>%</a:t>
                      </a:r>
                      <a:r>
                        <a:rPr lang="en-US" sz="1300" b="1" dirty="0" smtClean="0">
                          <a:solidFill>
                            <a:schemeClr val="bg1"/>
                          </a:solidFill>
                          <a:effectLst>
                            <a:glow rad="63500">
                              <a:srgbClr val="365254"/>
                            </a:glow>
                          </a:effectLst>
                          <a:latin typeface="+mn-lt"/>
                          <a:cs typeface="Arial" panose="020B0604020202020204" pitchFamily="34" charset="0"/>
                        </a:rPr>
                        <a:t>*</a:t>
                      </a:r>
                      <a:endParaRPr lang="en-US" sz="1300" b="1" baseline="30000" dirty="0">
                        <a:solidFill>
                          <a:schemeClr val="bg1"/>
                        </a:solidFill>
                        <a:effectLst>
                          <a:glow rad="63500">
                            <a:srgbClr val="365254"/>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prstClr val="white"/>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16 </a:t>
                      </a:r>
                      <a:r>
                        <a:rPr lang="en-US" sz="1300" b="1" baseline="30000" dirty="0" smtClean="0">
                          <a:solidFill>
                            <a:schemeClr val="bg1"/>
                          </a:solidFill>
                          <a:latin typeface="+mn-lt"/>
                          <a:cs typeface="Arial" panose="020B0604020202020204" pitchFamily="34" charset="0"/>
                        </a:rPr>
                        <a:t>%</a:t>
                      </a:r>
                      <a:r>
                        <a:rPr lang="en-US" sz="1300" b="1"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strike="noStrike" baseline="0" dirty="0" smtClean="0">
                          <a:effectLst>
                            <a:glow rad="63500">
                              <a:srgbClr val="C8DA3F">
                                <a:alpha val="40000"/>
                              </a:srgbClr>
                            </a:glow>
                          </a:effectLst>
                          <a:latin typeface="+mn-lt"/>
                          <a:cs typeface="Arial" panose="020B0604020202020204" pitchFamily="34" charset="0"/>
                        </a:rPr>
                        <a:t>—</a:t>
                      </a:r>
                      <a:endParaRPr lang="en-US" sz="1300" b="1" baseline="30000" dirty="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4" name="Table 83"/>
          <p:cNvGraphicFramePr>
            <a:graphicFrameLocks noGrp="1"/>
          </p:cNvGraphicFramePr>
          <p:nvPr>
            <p:extLst>
              <p:ext uri="{D42A27DB-BD31-4B8C-83A1-F6EECF244321}">
                <p14:modId xmlns:p14="http://schemas.microsoft.com/office/powerpoint/2010/main" val="4196117302"/>
              </p:ext>
            </p:extLst>
          </p:nvPr>
        </p:nvGraphicFramePr>
        <p:xfrm>
          <a:off x="5250925" y="2526503"/>
          <a:ext cx="475488" cy="1202720"/>
        </p:xfrm>
        <a:graphic>
          <a:graphicData uri="http://schemas.openxmlformats.org/drawingml/2006/table">
            <a:tbl>
              <a:tblPr>
                <a:tableStyleId>{5C22544A-7EE6-4342-B048-85BDC9FD1C3A}</a:tableStyleId>
              </a:tblPr>
              <a:tblGrid>
                <a:gridCol w="475488">
                  <a:extLst>
                    <a:ext uri="{9D8B030D-6E8A-4147-A177-3AD203B41FA5}">
                      <a16:colId xmlns:a16="http://schemas.microsoft.com/office/drawing/2014/main" val="2642498201"/>
                    </a:ext>
                  </a:extLst>
                </a:gridCol>
              </a:tblGrid>
              <a:tr h="282039">
                <a:tc>
                  <a:txBody>
                    <a:bodyPr/>
                    <a:lstStyle/>
                    <a:p>
                      <a:pPr algn="ctr"/>
                      <a:r>
                        <a:rPr lang="en-US" sz="1300" b="1" dirty="0" smtClean="0">
                          <a:latin typeface="+mn-lt"/>
                          <a:cs typeface="Arial" panose="020B0604020202020204" pitchFamily="34" charset="0"/>
                        </a:rPr>
                        <a:t>17 </a:t>
                      </a:r>
                      <a:r>
                        <a:rPr lang="en-US" sz="1300" b="1" baseline="30000" dirty="0" smtClean="0">
                          <a:latin typeface="+mn-lt"/>
                          <a:cs typeface="Arial" panose="020B0604020202020204" pitchFamily="34" charset="0"/>
                        </a:rPr>
                        <a:t>%</a:t>
                      </a:r>
                      <a:r>
                        <a:rPr lang="en-US" sz="1300" b="1"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baseline="0" dirty="0" smtClean="0">
                          <a:solidFill>
                            <a:schemeClr val="bg1"/>
                          </a:solidFill>
                          <a:effectLst>
                            <a:glow rad="63500">
                              <a:srgbClr val="365254"/>
                            </a:glow>
                          </a:effectLst>
                          <a:latin typeface="+mn-lt"/>
                          <a:cs typeface="Arial" panose="020B0604020202020204" pitchFamily="34" charset="0"/>
                        </a:rPr>
                        <a:t>43 </a:t>
                      </a:r>
                      <a:r>
                        <a:rPr lang="en-US" sz="1300" b="1" baseline="30000" dirty="0" smtClean="0">
                          <a:solidFill>
                            <a:schemeClr val="bg1"/>
                          </a:solidFill>
                          <a:effectLst>
                            <a:glow rad="63500">
                              <a:srgbClr val="365254"/>
                            </a:glow>
                          </a:effectLst>
                          <a:latin typeface="+mn-lt"/>
                          <a:cs typeface="Arial" panose="020B0604020202020204" pitchFamily="34" charset="0"/>
                        </a:rPr>
                        <a:t>%</a:t>
                      </a:r>
                      <a:endParaRPr lang="en-US" sz="1300" b="1" baseline="30000" dirty="0">
                        <a:solidFill>
                          <a:schemeClr val="bg1"/>
                        </a:solidFill>
                        <a:effectLst>
                          <a:glow rad="63500">
                            <a:srgbClr val="365254"/>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prstClr val="white"/>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19 </a:t>
                      </a:r>
                      <a:r>
                        <a:rPr lang="en-US" sz="1300" b="1" baseline="30000" dirty="0" smtClean="0">
                          <a:solidFill>
                            <a:schemeClr val="bg1"/>
                          </a:solidFill>
                          <a:latin typeface="+mn-lt"/>
                          <a:cs typeface="Arial" panose="020B0604020202020204" pitchFamily="34" charset="0"/>
                        </a:rPr>
                        <a:t>%</a:t>
                      </a:r>
                      <a:r>
                        <a:rPr lang="en-US" sz="1300" b="1"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baseline="0" dirty="0" smtClean="0">
                          <a:effectLst>
                            <a:glow rad="63500">
                              <a:srgbClr val="C8DA3F"/>
                            </a:glow>
                          </a:effectLst>
                          <a:latin typeface="+mn-lt"/>
                          <a:cs typeface="Arial" panose="020B0604020202020204" pitchFamily="34" charset="0"/>
                        </a:rPr>
                        <a:t>17</a:t>
                      </a:r>
                      <a:r>
                        <a:rPr lang="en-US" sz="1300" b="1" baseline="30000" dirty="0" smtClean="0">
                          <a:effectLst>
                            <a:glow rad="63500">
                              <a:srgbClr val="C8DA3F"/>
                            </a:glow>
                          </a:effectLst>
                          <a:latin typeface="+mn-lt"/>
                          <a:cs typeface="Arial" panose="020B0604020202020204" pitchFamily="34" charset="0"/>
                        </a:rPr>
                        <a:t>%</a:t>
                      </a:r>
                      <a:r>
                        <a:rPr lang="en-US" sz="1300" b="1" dirty="0" smtClean="0">
                          <a:effectLst>
                            <a:glow rad="63500">
                              <a:srgbClr val="C8DA3F"/>
                            </a:glow>
                          </a:effectLst>
                          <a:latin typeface="+mn-lt"/>
                          <a:cs typeface="Arial" panose="020B0604020202020204" pitchFamily="34" charset="0"/>
                        </a:rPr>
                        <a:t>*</a:t>
                      </a:r>
                      <a:endParaRPr lang="en-US" sz="1300" b="1" baseline="30000" dirty="0">
                        <a:effectLst>
                          <a:glow rad="63500">
                            <a:srgbClr val="C8DA3F"/>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5" name="Table 84"/>
          <p:cNvGraphicFramePr>
            <a:graphicFrameLocks noGrp="1"/>
          </p:cNvGraphicFramePr>
          <p:nvPr>
            <p:extLst>
              <p:ext uri="{D42A27DB-BD31-4B8C-83A1-F6EECF244321}">
                <p14:modId xmlns:p14="http://schemas.microsoft.com/office/powerpoint/2010/main" val="2364109774"/>
              </p:ext>
            </p:extLst>
          </p:nvPr>
        </p:nvGraphicFramePr>
        <p:xfrm>
          <a:off x="5949379" y="2983666"/>
          <a:ext cx="475488" cy="1202720"/>
        </p:xfrm>
        <a:graphic>
          <a:graphicData uri="http://schemas.openxmlformats.org/drawingml/2006/table">
            <a:tbl>
              <a:tblPr>
                <a:tableStyleId>{5C22544A-7EE6-4342-B048-85BDC9FD1C3A}</a:tableStyleId>
              </a:tblPr>
              <a:tblGrid>
                <a:gridCol w="475488">
                  <a:extLst>
                    <a:ext uri="{9D8B030D-6E8A-4147-A177-3AD203B41FA5}">
                      <a16:colId xmlns:a16="http://schemas.microsoft.com/office/drawing/2014/main" val="2642498201"/>
                    </a:ext>
                  </a:extLst>
                </a:gridCol>
              </a:tblGrid>
              <a:tr h="282039">
                <a:tc>
                  <a:txBody>
                    <a:bodyPr/>
                    <a:lstStyle/>
                    <a:p>
                      <a:pPr algn="ctr"/>
                      <a:r>
                        <a:rPr lang="en-US" sz="1300" b="1" baseline="0" dirty="0" smtClean="0">
                          <a:latin typeface="+mn-lt"/>
                          <a:cs typeface="Arial" panose="020B0604020202020204" pitchFamily="34" charset="0"/>
                        </a:rPr>
                        <a:t>37 </a:t>
                      </a:r>
                      <a:r>
                        <a:rPr lang="en-US" sz="1300" b="1" baseline="30000" dirty="0" smtClean="0">
                          <a:latin typeface="+mn-lt"/>
                          <a:cs typeface="Arial" panose="020B0604020202020204" pitchFamily="34" charset="0"/>
                        </a:rPr>
                        <a:t>%</a:t>
                      </a:r>
                      <a:r>
                        <a:rPr lang="en-US" sz="1300" b="1"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strike="noStrike" baseline="0" dirty="0" smtClean="0">
                          <a:solidFill>
                            <a:schemeClr val="bg1"/>
                          </a:solidFill>
                          <a:effectLst>
                            <a:glow rad="63500">
                              <a:srgbClr val="365254"/>
                            </a:glow>
                          </a:effectLst>
                          <a:latin typeface="+mn-lt"/>
                          <a:cs typeface="Arial" panose="020B0604020202020204" pitchFamily="34" charset="0"/>
                        </a:rPr>
                        <a:t>—</a:t>
                      </a:r>
                      <a:endParaRPr lang="en-US" sz="1300" b="1" baseline="30000" dirty="0">
                        <a:solidFill>
                          <a:schemeClr val="bg1"/>
                        </a:solidFill>
                        <a:effectLst>
                          <a:glow rad="63500">
                            <a:srgbClr val="365254"/>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prstClr val="white"/>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43 </a:t>
                      </a:r>
                      <a:r>
                        <a:rPr lang="en-US" sz="1300" b="1" baseline="30000" dirty="0" smtClean="0">
                          <a:solidFill>
                            <a:schemeClr val="bg1"/>
                          </a:solidFill>
                          <a:latin typeface="+mn-lt"/>
                          <a:cs typeface="Arial" panose="020B0604020202020204" pitchFamily="34" charset="0"/>
                        </a:rPr>
                        <a:t>%</a:t>
                      </a:r>
                      <a:r>
                        <a:rPr lang="en-US" sz="1300" b="1"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strike="noStrike" baseline="0" dirty="0" smtClean="0">
                          <a:effectLst>
                            <a:glow rad="63500">
                              <a:srgbClr val="C8DA3F"/>
                            </a:glow>
                          </a:effectLst>
                          <a:latin typeface="+mn-lt"/>
                          <a:cs typeface="Arial" panose="020B0604020202020204" pitchFamily="34" charset="0"/>
                        </a:rPr>
                        <a:t>—</a:t>
                      </a:r>
                      <a:endParaRPr lang="en-US" sz="1300" b="1" baseline="30000" dirty="0">
                        <a:effectLst>
                          <a:glow rad="63500">
                            <a:srgbClr val="C8DA3F"/>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6" name="Table 85"/>
          <p:cNvGraphicFramePr>
            <a:graphicFrameLocks noGrp="1"/>
          </p:cNvGraphicFramePr>
          <p:nvPr>
            <p:extLst>
              <p:ext uri="{D42A27DB-BD31-4B8C-83A1-F6EECF244321}">
                <p14:modId xmlns:p14="http://schemas.microsoft.com/office/powerpoint/2010/main" val="3873941345"/>
              </p:ext>
            </p:extLst>
          </p:nvPr>
        </p:nvGraphicFramePr>
        <p:xfrm>
          <a:off x="6088467" y="4405900"/>
          <a:ext cx="475488" cy="1202720"/>
        </p:xfrm>
        <a:graphic>
          <a:graphicData uri="http://schemas.openxmlformats.org/drawingml/2006/table">
            <a:tbl>
              <a:tblPr>
                <a:tableStyleId>{5C22544A-7EE6-4342-B048-85BDC9FD1C3A}</a:tableStyleId>
              </a:tblPr>
              <a:tblGrid>
                <a:gridCol w="475488">
                  <a:extLst>
                    <a:ext uri="{9D8B030D-6E8A-4147-A177-3AD203B41FA5}">
                      <a16:colId xmlns:a16="http://schemas.microsoft.com/office/drawing/2014/main" val="2642498201"/>
                    </a:ext>
                  </a:extLst>
                </a:gridCol>
              </a:tblGrid>
              <a:tr h="282039">
                <a:tc>
                  <a:txBody>
                    <a:bodyPr/>
                    <a:lstStyle/>
                    <a:p>
                      <a:pPr algn="ctr"/>
                      <a:r>
                        <a:rPr lang="en-US" sz="1300" b="1" baseline="0" dirty="0" smtClean="0">
                          <a:latin typeface="+mn-lt"/>
                          <a:cs typeface="Arial" panose="020B0604020202020204" pitchFamily="34" charset="0"/>
                        </a:rPr>
                        <a:t>25 </a:t>
                      </a:r>
                      <a:r>
                        <a:rPr lang="en-US" sz="1300" b="1" baseline="30000"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baseline="0" dirty="0" smtClean="0">
                          <a:solidFill>
                            <a:schemeClr val="bg1"/>
                          </a:solidFill>
                          <a:effectLst>
                            <a:glow rad="63500">
                              <a:srgbClr val="365254"/>
                            </a:glow>
                          </a:effectLst>
                          <a:latin typeface="+mn-lt"/>
                          <a:cs typeface="Arial" panose="020B0604020202020204" pitchFamily="34" charset="0"/>
                        </a:rPr>
                        <a:t>53 </a:t>
                      </a:r>
                      <a:r>
                        <a:rPr lang="en-US" sz="1300" b="1" baseline="30000" dirty="0" smtClean="0">
                          <a:solidFill>
                            <a:schemeClr val="bg1"/>
                          </a:solidFill>
                          <a:effectLst>
                            <a:glow rad="63500">
                              <a:srgbClr val="365254"/>
                            </a:glow>
                          </a:effectLst>
                          <a:latin typeface="+mn-lt"/>
                          <a:cs typeface="Arial" panose="020B0604020202020204" pitchFamily="34" charset="0"/>
                        </a:rPr>
                        <a:t>%</a:t>
                      </a:r>
                      <a:endParaRPr lang="en-US" sz="1300" b="1" baseline="30000" dirty="0">
                        <a:solidFill>
                          <a:schemeClr val="bg1"/>
                        </a:solidFill>
                        <a:effectLst>
                          <a:glow rad="63500">
                            <a:srgbClr val="365254"/>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prstClr val="white"/>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15 </a:t>
                      </a:r>
                      <a:r>
                        <a:rPr lang="en-US" sz="1300" b="1" baseline="30000" dirty="0" smtClean="0">
                          <a:solidFill>
                            <a:schemeClr val="bg1"/>
                          </a:solidFill>
                          <a:latin typeface="+mn-lt"/>
                          <a:cs typeface="Arial" panose="020B0604020202020204" pitchFamily="34" charset="0"/>
                        </a:rPr>
                        <a:t>%</a:t>
                      </a:r>
                      <a:r>
                        <a:rPr lang="en-US" sz="1300" b="1"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strike="noStrike" baseline="0" dirty="0" smtClean="0">
                          <a:effectLst>
                            <a:glow rad="63500">
                              <a:srgbClr val="C8DA3F"/>
                            </a:glow>
                          </a:effectLst>
                          <a:latin typeface="+mn-lt"/>
                          <a:cs typeface="Arial" panose="020B0604020202020204" pitchFamily="34" charset="0"/>
                        </a:rPr>
                        <a:t>—</a:t>
                      </a:r>
                      <a:endParaRPr lang="en-US" sz="1300" b="1" baseline="30000" dirty="0">
                        <a:effectLst>
                          <a:glow rad="63500">
                            <a:srgbClr val="C8DA3F"/>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7" name="Table 86"/>
          <p:cNvGraphicFramePr>
            <a:graphicFrameLocks noGrp="1"/>
          </p:cNvGraphicFramePr>
          <p:nvPr>
            <p:extLst>
              <p:ext uri="{D42A27DB-BD31-4B8C-83A1-F6EECF244321}">
                <p14:modId xmlns:p14="http://schemas.microsoft.com/office/powerpoint/2010/main" val="2416433896"/>
              </p:ext>
            </p:extLst>
          </p:nvPr>
        </p:nvGraphicFramePr>
        <p:xfrm>
          <a:off x="1566318" y="2367405"/>
          <a:ext cx="475488" cy="1202720"/>
        </p:xfrm>
        <a:graphic>
          <a:graphicData uri="http://schemas.openxmlformats.org/drawingml/2006/table">
            <a:tbl>
              <a:tblPr>
                <a:tableStyleId>{5C22544A-7EE6-4342-B048-85BDC9FD1C3A}</a:tableStyleId>
              </a:tblPr>
              <a:tblGrid>
                <a:gridCol w="475488">
                  <a:extLst>
                    <a:ext uri="{9D8B030D-6E8A-4147-A177-3AD203B41FA5}">
                      <a16:colId xmlns:a16="http://schemas.microsoft.com/office/drawing/2014/main" val="2642498201"/>
                    </a:ext>
                  </a:extLst>
                </a:gridCol>
              </a:tblGrid>
              <a:tr h="298098">
                <a:tc>
                  <a:txBody>
                    <a:bodyPr/>
                    <a:lstStyle/>
                    <a:p>
                      <a:pPr algn="ctr"/>
                      <a:r>
                        <a:rPr lang="en-US" sz="1300" b="1" strike="noStrike" baseline="0"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baseline="0" dirty="0" smtClean="0">
                          <a:solidFill>
                            <a:schemeClr val="bg1"/>
                          </a:solidFill>
                          <a:effectLst>
                            <a:glow rad="63500">
                              <a:srgbClr val="365254"/>
                            </a:glow>
                          </a:effectLst>
                          <a:latin typeface="+mn-lt"/>
                          <a:cs typeface="Arial" panose="020B0604020202020204" pitchFamily="34" charset="0"/>
                        </a:rPr>
                        <a:t>45 </a:t>
                      </a:r>
                      <a:r>
                        <a:rPr lang="en-US" sz="1300" b="1" baseline="30000" dirty="0" smtClean="0">
                          <a:solidFill>
                            <a:schemeClr val="bg1"/>
                          </a:solidFill>
                          <a:effectLst>
                            <a:glow rad="63500">
                              <a:srgbClr val="365254"/>
                            </a:glow>
                          </a:effectLst>
                          <a:latin typeface="+mn-lt"/>
                          <a:cs typeface="Arial" panose="020B0604020202020204" pitchFamily="34" charset="0"/>
                        </a:rPr>
                        <a:t>%</a:t>
                      </a:r>
                      <a:endParaRPr lang="en-US" sz="1300" b="1" baseline="30000" dirty="0">
                        <a:solidFill>
                          <a:schemeClr val="bg1"/>
                        </a:solidFill>
                        <a:effectLst>
                          <a:glow rad="63500">
                            <a:srgbClr val="365254"/>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prstClr val="white"/>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39 </a:t>
                      </a:r>
                      <a:r>
                        <a:rPr lang="en-US" sz="1300" b="1" baseline="30000" dirty="0" smtClean="0">
                          <a:solidFill>
                            <a:schemeClr val="bg1"/>
                          </a:solidFill>
                          <a:latin typeface="+mn-lt"/>
                          <a:cs typeface="Arial" panose="020B0604020202020204" pitchFamily="34" charset="0"/>
                        </a:rPr>
                        <a:t>%</a:t>
                      </a:r>
                      <a:r>
                        <a:rPr lang="en-US" sz="1300" b="1"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strike="noStrike" baseline="0" dirty="0" smtClean="0">
                          <a:effectLst>
                            <a:glow rad="63500">
                              <a:srgbClr val="C8DA3F">
                                <a:alpha val="40000"/>
                              </a:srgbClr>
                            </a:glow>
                          </a:effectLst>
                          <a:latin typeface="+mn-lt"/>
                          <a:cs typeface="Arial" panose="020B0604020202020204" pitchFamily="34" charset="0"/>
                        </a:rPr>
                        <a:t>—</a:t>
                      </a:r>
                      <a:endParaRPr lang="en-US" sz="1300" b="1" strike="noStrike" baseline="0" dirty="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sp>
        <p:nvSpPr>
          <p:cNvPr id="37" name="Rectangle 36"/>
          <p:cNvSpPr/>
          <p:nvPr/>
        </p:nvSpPr>
        <p:spPr>
          <a:xfrm>
            <a:off x="457200" y="5881880"/>
            <a:ext cx="6657975" cy="584775"/>
          </a:xfrm>
          <a:prstGeom prst="rect">
            <a:avLst/>
          </a:prstGeom>
        </p:spPr>
        <p:txBody>
          <a:bodyPr wrap="square" lIns="0" tIns="45720" bIns="45720">
            <a:spAutoFit/>
          </a:bodyPr>
          <a:lstStyle/>
          <a:p>
            <a:r>
              <a:rPr lang="fr-CA" sz="800" b="1" dirty="0" smtClean="0">
                <a:latin typeface="Arial" panose="020B0604020202020204" pitchFamily="34" charset="0"/>
              </a:rPr>
              <a:t>Remarques</a:t>
            </a:r>
          </a:p>
          <a:p>
            <a:r>
              <a:rPr lang="fr-FR" sz="800" dirty="0" smtClean="0">
                <a:latin typeface="Arial" panose="020B0604020202020204" pitchFamily="34" charset="0"/>
                <a:cs typeface="Arial" panose="020B0604020202020204" pitchFamily="34" charset="0"/>
              </a:rPr>
              <a:t>*</a:t>
            </a:r>
            <a:r>
              <a:rPr lang="fr-FR" sz="800" dirty="0">
                <a:latin typeface="Arial" panose="020B0604020202020204" pitchFamily="34" charset="0"/>
                <a:cs typeface="Arial" panose="020B0604020202020204" pitchFamily="34" charset="0"/>
              </a:rPr>
              <a:t> Le coefficient de variation (CV) se situe entre 16,6 % et 33,3 %; utiliser avec prudence.</a:t>
            </a:r>
          </a:p>
          <a:p>
            <a:r>
              <a:rPr lang="fr-FR"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FR" sz="800" dirty="0">
                <a:latin typeface="Arial" panose="020B0604020202020204" pitchFamily="34" charset="0"/>
                <a:cs typeface="Arial" panose="020B0604020202020204" pitchFamily="34" charset="0"/>
              </a:rPr>
              <a:t>La moyenne canadienne représente l’expérience moyenne des Canadiens (plutôt que la moyenne des résultats provinciaux et territoriaux).</a:t>
            </a:r>
          </a:p>
        </p:txBody>
      </p:sp>
      <p:graphicFrame>
        <p:nvGraphicFramePr>
          <p:cNvPr id="50" name="Table 49"/>
          <p:cNvGraphicFramePr>
            <a:graphicFrameLocks noGrp="1"/>
          </p:cNvGraphicFramePr>
          <p:nvPr>
            <p:extLst>
              <p:ext uri="{D42A27DB-BD31-4B8C-83A1-F6EECF244321}">
                <p14:modId xmlns:p14="http://schemas.microsoft.com/office/powerpoint/2010/main" val="2135168179"/>
              </p:ext>
            </p:extLst>
          </p:nvPr>
        </p:nvGraphicFramePr>
        <p:xfrm>
          <a:off x="434907" y="2002442"/>
          <a:ext cx="448562" cy="1202720"/>
        </p:xfrm>
        <a:graphic>
          <a:graphicData uri="http://schemas.openxmlformats.org/drawingml/2006/table">
            <a:tbl>
              <a:tblPr>
                <a:tableStyleId>{5C22544A-7EE6-4342-B048-85BDC9FD1C3A}</a:tableStyleId>
              </a:tblPr>
              <a:tblGrid>
                <a:gridCol w="448562">
                  <a:extLst>
                    <a:ext uri="{9D8B030D-6E8A-4147-A177-3AD203B41FA5}">
                      <a16:colId xmlns:a16="http://schemas.microsoft.com/office/drawing/2014/main" val="2642498201"/>
                    </a:ext>
                  </a:extLst>
                </a:gridCol>
              </a:tblGrid>
              <a:tr h="298098">
                <a:tc>
                  <a:txBody>
                    <a:bodyPr/>
                    <a:lstStyle/>
                    <a:p>
                      <a:pPr algn="ctr"/>
                      <a:r>
                        <a:rPr lang="en-US" sz="1300" b="1" baseline="0" dirty="0" smtClean="0">
                          <a:latin typeface="+mn-lt"/>
                          <a:cs typeface="Arial" panose="020B0604020202020204" pitchFamily="34" charset="0"/>
                        </a:rPr>
                        <a:t>15 </a:t>
                      </a:r>
                      <a:r>
                        <a:rPr lang="en-US" sz="1300" b="1" kern="1200" baseline="30000" dirty="0" smtClean="0">
                          <a:solidFill>
                            <a:schemeClr val="tx1"/>
                          </a:solidFill>
                          <a:latin typeface="+mn-lt"/>
                          <a:ea typeface="+mn-ea"/>
                          <a:cs typeface="Arial" panose="020B0604020202020204" pitchFamily="34" charset="0"/>
                        </a:rPr>
                        <a:t>%</a:t>
                      </a:r>
                      <a:endParaRPr lang="en-US" sz="1300" b="1" kern="1200" baseline="30000" dirty="0">
                        <a:solidFill>
                          <a:schemeClr val="tx1"/>
                        </a:solidFill>
                        <a:latin typeface="+mn-lt"/>
                        <a:ea typeface="+mn-ea"/>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baseline="0" dirty="0" smtClean="0">
                          <a:solidFill>
                            <a:schemeClr val="bg1"/>
                          </a:solidFill>
                          <a:effectLst>
                            <a:glow rad="63500">
                              <a:srgbClr val="365254"/>
                            </a:glow>
                          </a:effectLst>
                          <a:latin typeface="+mn-lt"/>
                          <a:cs typeface="Arial" panose="020B0604020202020204" pitchFamily="34" charset="0"/>
                        </a:rPr>
                        <a:t>65 </a:t>
                      </a:r>
                      <a:r>
                        <a:rPr lang="en-US" sz="1300" b="1" baseline="30000" dirty="0" smtClean="0">
                          <a:solidFill>
                            <a:schemeClr val="bg1"/>
                          </a:solidFill>
                          <a:effectLst>
                            <a:glow rad="63500">
                              <a:srgbClr val="365254"/>
                            </a:glow>
                          </a:effectLst>
                          <a:latin typeface="+mn-lt"/>
                          <a:cs typeface="Arial" panose="020B0604020202020204" pitchFamily="34" charset="0"/>
                        </a:rPr>
                        <a:t>%</a:t>
                      </a:r>
                      <a:endParaRPr lang="en-US" sz="1300" b="1" baseline="30000" dirty="0">
                        <a:solidFill>
                          <a:schemeClr val="bg1"/>
                        </a:solidFill>
                        <a:effectLst>
                          <a:glow rad="63500">
                            <a:srgbClr val="365254"/>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prstClr val="white"/>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12 </a:t>
                      </a:r>
                      <a:r>
                        <a:rPr lang="en-US" sz="1300" b="1" baseline="30000"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baseline="0" dirty="0" smtClean="0">
                          <a:effectLst>
                            <a:glow rad="63500">
                              <a:srgbClr val="C8DA3F">
                                <a:alpha val="40000"/>
                              </a:srgbClr>
                            </a:glow>
                          </a:effectLst>
                          <a:latin typeface="+mn-lt"/>
                          <a:cs typeface="Arial" panose="020B0604020202020204" pitchFamily="34" charset="0"/>
                        </a:rPr>
                        <a:t>5 </a:t>
                      </a:r>
                      <a:r>
                        <a:rPr lang="en-US" sz="1300" b="1" kern="1200" baseline="30000" dirty="0" smtClean="0">
                          <a:solidFill>
                            <a:schemeClr val="tx1"/>
                          </a:solidFill>
                          <a:effectLst>
                            <a:glow rad="63500">
                              <a:srgbClr val="C8DA3F">
                                <a:alpha val="40000"/>
                              </a:srgbClr>
                            </a:glow>
                          </a:effectLst>
                          <a:latin typeface="+mn-lt"/>
                          <a:ea typeface="+mn-ea"/>
                          <a:cs typeface="Arial" panose="020B0604020202020204" pitchFamily="34" charset="0"/>
                        </a:rPr>
                        <a:t>%</a:t>
                      </a:r>
                      <a:endParaRPr lang="en-US" sz="1300" b="1" kern="1200" baseline="30000" dirty="0">
                        <a:solidFill>
                          <a:schemeClr val="tx1"/>
                        </a:solidFill>
                        <a:effectLst>
                          <a:glow rad="63500">
                            <a:srgbClr val="C8DA3F">
                              <a:alpha val="40000"/>
                            </a:srgbClr>
                          </a:glow>
                        </a:effectLst>
                        <a:latin typeface="+mn-lt"/>
                        <a:ea typeface="+mn-ea"/>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03" y="342050"/>
            <a:ext cx="313565" cy="340831"/>
          </a:xfrm>
          <a:prstGeom prst="rect">
            <a:avLst/>
          </a:prstGeom>
        </p:spPr>
      </p:pic>
      <p:sp>
        <p:nvSpPr>
          <p:cNvPr id="35" name="Rectangle 34"/>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
        <p:nvSpPr>
          <p:cNvPr id="34" name="TextBox 8"/>
          <p:cNvSpPr txBox="1"/>
          <p:nvPr/>
        </p:nvSpPr>
        <p:spPr>
          <a:xfrm>
            <a:off x="115500" y="1328974"/>
            <a:ext cx="9144000" cy="30008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350" dirty="0" smtClean="0">
                <a:solidFill>
                  <a:srgbClr val="365254"/>
                </a:solidFill>
                <a:latin typeface="+mj-lt"/>
                <a:cs typeface="Arial" panose="020B0604020202020204" pitchFamily="34" charset="0"/>
              </a:rPr>
              <a:t>Lieu de pratique principal</a:t>
            </a:r>
            <a:endParaRPr lang="fr-CA" sz="1350" dirty="0">
              <a:solidFill>
                <a:srgbClr val="365254"/>
              </a:solidFill>
              <a:latin typeface="+mj-lt"/>
              <a:cs typeface="Arial" panose="020B0604020202020204" pitchFamily="34" charset="0"/>
            </a:endParaRPr>
          </a:p>
        </p:txBody>
      </p:sp>
    </p:spTree>
    <p:extLst>
      <p:ext uri="{BB962C8B-B14F-4D97-AF65-F5344CB8AC3E}">
        <p14:creationId xmlns:p14="http://schemas.microsoft.com/office/powerpoint/2010/main" val="3456833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8601610" cy="553998"/>
          </a:xfrm>
        </p:spPr>
        <p:txBody>
          <a:bodyPr/>
          <a:lstStyle/>
          <a:p>
            <a:r>
              <a:rPr lang="fr-FR" dirty="0"/>
              <a:t>Différences entre les cabinets individuels et de groupe</a:t>
            </a:r>
            <a:endParaRPr lang="en-US" dirty="0"/>
          </a:p>
        </p:txBody>
      </p:sp>
      <p:graphicFrame>
        <p:nvGraphicFramePr>
          <p:cNvPr id="12" name="Picture Placeholder 11"/>
          <p:cNvGraphicFramePr>
            <a:graphicFrameLocks noGrp="1"/>
          </p:cNvGraphicFramePr>
          <p:nvPr>
            <p:ph type="pic" sz="quarter" idx="13"/>
            <p:extLst>
              <p:ext uri="{D42A27DB-BD31-4B8C-83A1-F6EECF244321}">
                <p14:modId xmlns:p14="http://schemas.microsoft.com/office/powerpoint/2010/main" val="4224573950"/>
              </p:ext>
            </p:extLst>
          </p:nvPr>
        </p:nvGraphicFramePr>
        <p:xfrm>
          <a:off x="734943" y="1740644"/>
          <a:ext cx="7927848" cy="4469656"/>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bwMode="ltGray">
          <a:xfrm>
            <a:off x="523875" y="1740644"/>
            <a:ext cx="4305300" cy="3760004"/>
          </a:xfrm>
          <a:prstGeom prst="rect">
            <a:avLst/>
          </a:prstGeom>
          <a:solidFill>
            <a:schemeClr val="bg1"/>
          </a:solidFill>
          <a:ln>
            <a:noFill/>
          </a:ln>
        </p:spPr>
        <p:txBody>
          <a:bodyPr wrap="square" tIns="274320">
            <a:spAutoFit/>
          </a:bodyPr>
          <a:lstStyle/>
          <a:p>
            <a:pPr algn="r">
              <a:spcAft>
                <a:spcPts val="3000"/>
              </a:spcAft>
            </a:pPr>
            <a:r>
              <a:rPr lang="fr-FR" sz="1200" dirty="0">
                <a:latin typeface="Arial Narrow" panose="020B0606020202030204" pitchFamily="34" charset="0"/>
                <a:cs typeface="Arial" panose="020B0604020202020204" pitchFamily="34" charset="0"/>
              </a:rPr>
              <a:t>Offrent des rendez-vous la fin de semaine (le samedi ou le dimanche)</a:t>
            </a:r>
          </a:p>
          <a:p>
            <a:pPr algn="r">
              <a:spcAft>
                <a:spcPts val="2200"/>
              </a:spcAft>
            </a:pPr>
            <a:r>
              <a:rPr lang="fr-FR" sz="1200" dirty="0">
                <a:latin typeface="Arial Narrow" panose="020B0606020202030204" pitchFamily="34" charset="0"/>
                <a:cs typeface="Arial" panose="020B0604020202020204" pitchFamily="34" charset="0"/>
              </a:rPr>
              <a:t>Utilisent du personnel, comme des infirmières ou des gestionnaires de cas, pour surveiller et gérer les soins aux patients aux prises avec des maladies chroniques qui nécessitent un suivi régulier</a:t>
            </a:r>
          </a:p>
          <a:p>
            <a:pPr algn="r">
              <a:spcAft>
                <a:spcPts val="3600"/>
              </a:spcAft>
            </a:pPr>
            <a:r>
              <a:rPr lang="fr-FR" sz="1200" dirty="0">
                <a:latin typeface="Arial Narrow" panose="020B0606020202030204" pitchFamily="34" charset="0"/>
                <a:cs typeface="Arial" panose="020B0604020202020204" pitchFamily="34" charset="0"/>
              </a:rPr>
              <a:t>Utilisent des dossiers médicaux électroniques </a:t>
            </a:r>
            <a:r>
              <a:rPr lang="fr-FR" sz="1200" dirty="0" smtClean="0">
                <a:latin typeface="Arial Narrow" panose="020B0606020202030204" pitchFamily="34" charset="0"/>
                <a:cs typeface="Arial" panose="020B0604020202020204" pitchFamily="34" charset="0"/>
              </a:rPr>
              <a:t/>
            </a:r>
            <a:br>
              <a:rPr lang="fr-FR" sz="1200" dirty="0" smtClean="0">
                <a:latin typeface="Arial Narrow" panose="020B0606020202030204" pitchFamily="34" charset="0"/>
                <a:cs typeface="Arial" panose="020B0604020202020204" pitchFamily="34" charset="0"/>
              </a:rPr>
            </a:br>
            <a:r>
              <a:rPr lang="fr-FR" sz="1200" dirty="0" smtClean="0">
                <a:latin typeface="Arial Narrow" panose="020B0606020202030204" pitchFamily="34" charset="0"/>
                <a:cs typeface="Arial" panose="020B0604020202020204" pitchFamily="34" charset="0"/>
              </a:rPr>
              <a:t>(</a:t>
            </a:r>
            <a:r>
              <a:rPr lang="fr-FR" sz="1200" dirty="0">
                <a:latin typeface="Arial Narrow" panose="020B0606020202030204" pitchFamily="34" charset="0"/>
                <a:cs typeface="Arial" panose="020B0604020202020204" pitchFamily="34" charset="0"/>
              </a:rPr>
              <a:t>à l’exclusion d’un système de facturation)</a:t>
            </a:r>
          </a:p>
          <a:p>
            <a:pPr algn="r">
              <a:spcAft>
                <a:spcPts val="3000"/>
              </a:spcAft>
            </a:pPr>
            <a:r>
              <a:rPr lang="fr-FR" sz="1200" dirty="0">
                <a:latin typeface="Arial Narrow" panose="020B0606020202030204" pitchFamily="34" charset="0"/>
                <a:cs typeface="Arial" panose="020B0604020202020204" pitchFamily="34" charset="0"/>
              </a:rPr>
              <a:t>Offrent aux patients la possibilité de prendre rendez-vous en ligne</a:t>
            </a:r>
          </a:p>
          <a:p>
            <a:pPr algn="r">
              <a:spcAft>
                <a:spcPts val="3200"/>
              </a:spcAft>
            </a:pPr>
            <a:r>
              <a:rPr lang="fr-FR" sz="1200" dirty="0">
                <a:latin typeface="Arial Narrow" panose="020B0606020202030204" pitchFamily="34" charset="0"/>
                <a:cs typeface="Arial" panose="020B0604020202020204" pitchFamily="34" charset="0"/>
              </a:rPr>
              <a:t>Reçoivent et examinent des données issues de sondages sur la satisfaction et l’expérience des patients en matière de soins tous les trimestres ou tous les ans</a:t>
            </a:r>
          </a:p>
        </p:txBody>
      </p:sp>
      <p:sp>
        <p:nvSpPr>
          <p:cNvPr id="7" name="TextBox 10"/>
          <p:cNvSpPr txBox="1"/>
          <p:nvPr/>
        </p:nvSpPr>
        <p:spPr>
          <a:xfrm>
            <a:off x="374904" y="1038225"/>
            <a:ext cx="8578596" cy="641201"/>
          </a:xfrm>
          <a:prstGeom prst="rect">
            <a:avLst/>
          </a:prstGeom>
          <a:noFill/>
        </p:spPr>
        <p:txBody>
          <a:bodyPr wrap="square" lIns="0" tIns="91440" bIns="13716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600"/>
              </a:lnSpc>
            </a:pPr>
            <a:r>
              <a:rPr lang="fr-FR" sz="1350" dirty="0">
                <a:solidFill>
                  <a:srgbClr val="365254"/>
                </a:solidFill>
              </a:rPr>
              <a:t>Pourcentage des cabinets de médecins de soins primaires qui ont adopté </a:t>
            </a:r>
            <a:r>
              <a:rPr lang="fr-FR" sz="1350" dirty="0" smtClean="0">
                <a:solidFill>
                  <a:srgbClr val="365254"/>
                </a:solidFill>
              </a:rPr>
              <a:t/>
            </a:r>
            <a:br>
              <a:rPr lang="fr-FR" sz="1350" dirty="0" smtClean="0">
                <a:solidFill>
                  <a:srgbClr val="365254"/>
                </a:solidFill>
              </a:rPr>
            </a:br>
            <a:r>
              <a:rPr lang="fr-FR" sz="1350" dirty="0" smtClean="0">
                <a:solidFill>
                  <a:srgbClr val="365254"/>
                </a:solidFill>
              </a:rPr>
              <a:t>les </a:t>
            </a:r>
            <a:r>
              <a:rPr lang="fr-FR" sz="1350" dirty="0">
                <a:solidFill>
                  <a:srgbClr val="365254"/>
                </a:solidFill>
              </a:rPr>
              <a:t>pratiques suivantes, selon le type de cabinet</a:t>
            </a:r>
          </a:p>
        </p:txBody>
      </p:sp>
      <p:sp>
        <p:nvSpPr>
          <p:cNvPr id="9" name="Rectangle 8"/>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3244649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675907" y="2115552"/>
            <a:ext cx="5900324" cy="3730884"/>
            <a:chOff x="2905755" y="2106027"/>
            <a:chExt cx="5900324" cy="3730884"/>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755" y="2106027"/>
              <a:ext cx="5900324" cy="3730884"/>
            </a:xfrm>
            <a:prstGeom prst="rect">
              <a:avLst/>
            </a:prstGeom>
          </p:spPr>
        </p:pic>
        <p:grpSp>
          <p:nvGrpSpPr>
            <p:cNvPr id="16" name="Group 15"/>
            <p:cNvGrpSpPr/>
            <p:nvPr/>
          </p:nvGrpSpPr>
          <p:grpSpPr>
            <a:xfrm>
              <a:off x="3939372" y="2830050"/>
              <a:ext cx="4390076" cy="2739648"/>
              <a:chOff x="3939372" y="2830050"/>
              <a:chExt cx="4390076" cy="2739648"/>
            </a:xfrm>
          </p:grpSpPr>
          <p:sp>
            <p:nvSpPr>
              <p:cNvPr id="21" name="Rectangle 20"/>
              <p:cNvSpPr/>
              <p:nvPr/>
            </p:nvSpPr>
            <p:spPr>
              <a:xfrm>
                <a:off x="3939372" y="4408131"/>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120</a:t>
                </a:r>
              </a:p>
            </p:txBody>
          </p:sp>
          <p:sp>
            <p:nvSpPr>
              <p:cNvPr id="22" name="Rectangle 21"/>
              <p:cNvSpPr/>
              <p:nvPr/>
            </p:nvSpPr>
            <p:spPr>
              <a:xfrm>
                <a:off x="4400186" y="4553644"/>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100</a:t>
                </a:r>
              </a:p>
            </p:txBody>
          </p:sp>
          <p:sp>
            <p:nvSpPr>
              <p:cNvPr id="23" name="Rectangle 22"/>
              <p:cNvSpPr/>
              <p:nvPr/>
            </p:nvSpPr>
            <p:spPr>
              <a:xfrm>
                <a:off x="4866807" y="4597657"/>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120</a:t>
                </a:r>
              </a:p>
            </p:txBody>
          </p:sp>
          <p:sp>
            <p:nvSpPr>
              <p:cNvPr id="24" name="Rectangle 23"/>
              <p:cNvSpPr/>
              <p:nvPr/>
            </p:nvSpPr>
            <p:spPr>
              <a:xfrm>
                <a:off x="5293257" y="4612840"/>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100</a:t>
                </a:r>
              </a:p>
            </p:txBody>
          </p:sp>
          <p:sp>
            <p:nvSpPr>
              <p:cNvPr id="25" name="Rectangle 24"/>
              <p:cNvSpPr/>
              <p:nvPr/>
            </p:nvSpPr>
            <p:spPr>
              <a:xfrm>
                <a:off x="5876005" y="4809756"/>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100</a:t>
                </a:r>
              </a:p>
            </p:txBody>
          </p:sp>
          <p:sp>
            <p:nvSpPr>
              <p:cNvPr id="26" name="Rectangle 25"/>
              <p:cNvSpPr/>
              <p:nvPr/>
            </p:nvSpPr>
            <p:spPr>
              <a:xfrm>
                <a:off x="6611715" y="4654326"/>
                <a:ext cx="365760" cy="2363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70</a:t>
                </a:r>
              </a:p>
            </p:txBody>
          </p:sp>
          <p:sp>
            <p:nvSpPr>
              <p:cNvPr id="27" name="Rectangle 26"/>
              <p:cNvSpPr/>
              <p:nvPr/>
            </p:nvSpPr>
            <p:spPr>
              <a:xfrm>
                <a:off x="7116466" y="3717326"/>
                <a:ext cx="365760" cy="2363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125</a:t>
                </a:r>
              </a:p>
            </p:txBody>
          </p:sp>
          <p:sp>
            <p:nvSpPr>
              <p:cNvPr id="28" name="Rectangle 27"/>
              <p:cNvSpPr/>
              <p:nvPr/>
            </p:nvSpPr>
            <p:spPr>
              <a:xfrm>
                <a:off x="7963688" y="4085309"/>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100</a:t>
                </a:r>
              </a:p>
            </p:txBody>
          </p:sp>
          <p:sp>
            <p:nvSpPr>
              <p:cNvPr id="29" name="Rectangle 28"/>
              <p:cNvSpPr/>
              <p:nvPr/>
            </p:nvSpPr>
            <p:spPr>
              <a:xfrm>
                <a:off x="7889763" y="5001913"/>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112</a:t>
                </a:r>
              </a:p>
            </p:txBody>
          </p:sp>
          <p:sp>
            <p:nvSpPr>
              <p:cNvPr id="30" name="Rectangle 29"/>
              <p:cNvSpPr/>
              <p:nvPr/>
            </p:nvSpPr>
            <p:spPr>
              <a:xfrm>
                <a:off x="7281869" y="5341098"/>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110</a:t>
                </a:r>
              </a:p>
            </p:txBody>
          </p:sp>
          <p:sp>
            <p:nvSpPr>
              <p:cNvPr id="15" name="Rectangle 14"/>
              <p:cNvSpPr/>
              <p:nvPr/>
            </p:nvSpPr>
            <p:spPr>
              <a:xfrm>
                <a:off x="4141087" y="2830050"/>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70</a:t>
                </a:r>
              </a:p>
            </p:txBody>
          </p:sp>
        </p:grpSp>
      </p:grpSp>
      <p:sp>
        <p:nvSpPr>
          <p:cNvPr id="2" name="Title 1"/>
          <p:cNvSpPr>
            <a:spLocks noGrp="1"/>
          </p:cNvSpPr>
          <p:nvPr>
            <p:ph type="title"/>
          </p:nvPr>
        </p:nvSpPr>
        <p:spPr/>
        <p:txBody>
          <a:bodyPr/>
          <a:lstStyle/>
          <a:p>
            <a:pPr>
              <a:lnSpc>
                <a:spcPts val="3000"/>
              </a:lnSpc>
            </a:pPr>
            <a:r>
              <a:rPr lang="fr-FR" dirty="0"/>
              <a:t>Les médecins de soins primaires canadiens voient 100 patients par semaine, mais ce chiffre varie selon </a:t>
            </a:r>
            <a:r>
              <a:rPr lang="fr-FR" dirty="0" smtClean="0"/>
              <a:t/>
            </a:r>
            <a:br>
              <a:rPr lang="fr-FR" dirty="0" smtClean="0"/>
            </a:br>
            <a:r>
              <a:rPr lang="fr-FR" dirty="0" smtClean="0"/>
              <a:t>les </a:t>
            </a:r>
            <a:r>
              <a:rPr lang="fr-FR" dirty="0"/>
              <a:t>provinces et les territoires</a:t>
            </a:r>
            <a:endParaRPr lang="en-US" dirty="0"/>
          </a:p>
        </p:txBody>
      </p:sp>
      <p:graphicFrame>
        <p:nvGraphicFramePr>
          <p:cNvPr id="3" name="Chart 2"/>
          <p:cNvGraphicFramePr/>
          <p:nvPr>
            <p:extLst>
              <p:ext uri="{D42A27DB-BD31-4B8C-83A1-F6EECF244321}">
                <p14:modId xmlns:p14="http://schemas.microsoft.com/office/powerpoint/2010/main" val="401557877"/>
              </p:ext>
            </p:extLst>
          </p:nvPr>
        </p:nvGraphicFramePr>
        <p:xfrm>
          <a:off x="363919" y="2243231"/>
          <a:ext cx="3470564" cy="319010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70940" y="1638306"/>
            <a:ext cx="8435140" cy="300082"/>
          </a:xfrm>
          <a:prstGeom prst="rect">
            <a:avLst/>
          </a:prstGeom>
          <a:noFill/>
        </p:spPr>
        <p:txBody>
          <a:bodyPr wrap="square" lIns="0" rtlCol="0">
            <a:spAutoFit/>
          </a:bodyPr>
          <a:lstStyle/>
          <a:p>
            <a:pPr algn="ctr"/>
            <a:r>
              <a:rPr lang="fr-FR" sz="1350" dirty="0">
                <a:solidFill>
                  <a:srgbClr val="365254"/>
                </a:solidFill>
                <a:cs typeface="Arial" panose="020B0604020202020204" pitchFamily="34" charset="0"/>
              </a:rPr>
              <a:t>Nombre </a:t>
            </a:r>
            <a:r>
              <a:rPr lang="fr-FR" sz="1350" b="1" dirty="0">
                <a:solidFill>
                  <a:srgbClr val="365254"/>
                </a:solidFill>
                <a:cs typeface="Arial" panose="020B0604020202020204" pitchFamily="34" charset="0"/>
              </a:rPr>
              <a:t>médian </a:t>
            </a:r>
            <a:r>
              <a:rPr lang="fr-FR" sz="1350" dirty="0">
                <a:solidFill>
                  <a:srgbClr val="365254"/>
                </a:solidFill>
                <a:cs typeface="Arial" panose="020B0604020202020204" pitchFamily="34" charset="0"/>
              </a:rPr>
              <a:t>de patients vus au cours d’une semaine de travail typique</a:t>
            </a:r>
          </a:p>
        </p:txBody>
      </p:sp>
      <p:grpSp>
        <p:nvGrpSpPr>
          <p:cNvPr id="4" name="Group 3"/>
          <p:cNvGrpSpPr/>
          <p:nvPr/>
        </p:nvGrpSpPr>
        <p:grpSpPr>
          <a:xfrm>
            <a:off x="6108192" y="2090798"/>
            <a:ext cx="2697888" cy="707886"/>
            <a:chOff x="6251588" y="1955470"/>
            <a:chExt cx="2697888" cy="707886"/>
          </a:xfrm>
        </p:grpSpPr>
        <p:sp>
          <p:nvSpPr>
            <p:cNvPr id="6" name="TextBox 5"/>
            <p:cNvSpPr txBox="1"/>
            <p:nvPr/>
          </p:nvSpPr>
          <p:spPr>
            <a:xfrm>
              <a:off x="6841167" y="1955470"/>
              <a:ext cx="2108309" cy="707886"/>
            </a:xfrm>
            <a:prstGeom prst="rect">
              <a:avLst/>
            </a:prstGeom>
            <a:noFill/>
          </p:spPr>
          <p:txBody>
            <a:bodyPr wrap="square" rtlCol="0">
              <a:spAutoFit/>
            </a:bodyPr>
            <a:lstStyle/>
            <a:p>
              <a:pPr>
                <a:lnSpc>
                  <a:spcPts val="1600"/>
                </a:lnSpc>
              </a:pPr>
              <a:r>
                <a:rPr lang="fr-FR" sz="1050" dirty="0">
                  <a:latin typeface="Arial" panose="020B0604020202020204" pitchFamily="34" charset="0"/>
                  <a:cs typeface="Arial" panose="020B0604020202020204" pitchFamily="34" charset="0"/>
                </a:rPr>
                <a:t>En 2016, 85 % des Canadiens avaient un médecin ou un lieu de soins attitré</a:t>
              </a:r>
              <a:r>
                <a:rPr lang="fr-FR" sz="1050" baseline="30000" dirty="0">
                  <a:latin typeface="Arial" panose="020B0604020202020204" pitchFamily="34" charset="0"/>
                  <a:cs typeface="Arial" panose="020B0604020202020204" pitchFamily="34" charset="0"/>
                </a:rPr>
                <a:t>1</a:t>
              </a:r>
              <a:r>
                <a:rPr lang="fr-FR" sz="1050" dirty="0">
                  <a:latin typeface="Arial" panose="020B0604020202020204" pitchFamily="34" charset="0"/>
                  <a:cs typeface="Arial" panose="020B0604020202020204" pitchFamily="34" charset="0"/>
                </a:rPr>
                <a:t>.</a:t>
              </a:r>
            </a:p>
          </p:txBody>
        </p:sp>
        <p:pic>
          <p:nvPicPr>
            <p:cNvPr id="31" name="Content Placeholder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1588" y="2009326"/>
              <a:ext cx="594360" cy="594360"/>
            </a:xfrm>
            <a:prstGeom prst="rect">
              <a:avLst/>
            </a:prstGeom>
          </p:spPr>
        </p:pic>
      </p:grpSp>
      <p:sp>
        <p:nvSpPr>
          <p:cNvPr id="32" name="Rectangle 31"/>
          <p:cNvSpPr/>
          <p:nvPr/>
        </p:nvSpPr>
        <p:spPr>
          <a:xfrm>
            <a:off x="374904" y="5652065"/>
            <a:ext cx="7312692" cy="338554"/>
          </a:xfrm>
          <a:prstGeom prst="rect">
            <a:avLst/>
          </a:prstGeom>
        </p:spPr>
        <p:txBody>
          <a:bodyPr wrap="square" lIns="0" tIns="91440" bIns="0">
            <a:spAutoFit/>
          </a:bodyPr>
          <a:lstStyle/>
          <a:p>
            <a:r>
              <a:rPr lang="fr-CA" sz="800" b="1" dirty="0">
                <a:latin typeface="Arial" panose="020B0604020202020204" pitchFamily="34" charset="0"/>
              </a:rPr>
              <a:t>Remarque</a:t>
            </a:r>
          </a:p>
          <a:p>
            <a:r>
              <a:rPr lang="fr-FR" sz="800" dirty="0" smtClean="0">
                <a:latin typeface="Arial" panose="020B0604020202020204" pitchFamily="34" charset="0"/>
              </a:rPr>
              <a:t>La </a:t>
            </a:r>
            <a:r>
              <a:rPr lang="fr-FR" sz="800" dirty="0">
                <a:latin typeface="Arial" panose="020B0604020202020204" pitchFamily="34" charset="0"/>
              </a:rPr>
              <a:t>médiane canadienne représente </a:t>
            </a:r>
            <a:r>
              <a:rPr lang="fr-FR" sz="800" dirty="0" smtClean="0">
                <a:latin typeface="Arial" panose="020B0604020202020204" pitchFamily="34" charset="0"/>
              </a:rPr>
              <a:t>l’expérience </a:t>
            </a:r>
            <a:r>
              <a:rPr lang="fr-FR" sz="800" dirty="0">
                <a:latin typeface="Arial" panose="020B0604020202020204" pitchFamily="34" charset="0"/>
              </a:rPr>
              <a:t>médiane des Canadiens (plutôt que la moyenne des médianes provinciales et </a:t>
            </a:r>
            <a:r>
              <a:rPr lang="fr-FR" sz="800" dirty="0" smtClean="0">
                <a:latin typeface="Arial" panose="020B0604020202020204" pitchFamily="34" charset="0"/>
              </a:rPr>
              <a:t>territoriales).</a:t>
            </a:r>
            <a:endParaRPr lang="fr-CA" sz="800" dirty="0">
              <a:latin typeface="Arial" panose="020B0604020202020204" pitchFamily="34" charset="0"/>
            </a:endParaRPr>
          </a:p>
        </p:txBody>
      </p:sp>
      <p:sp>
        <p:nvSpPr>
          <p:cNvPr id="35" name="Rectangle 34"/>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49" name="Group 48"/>
          <p:cNvGrpSpPr/>
          <p:nvPr/>
        </p:nvGrpSpPr>
        <p:grpSpPr>
          <a:xfrm>
            <a:off x="374904" y="6304001"/>
            <a:ext cx="4025646" cy="425758"/>
            <a:chOff x="3484840" y="6539092"/>
            <a:chExt cx="4025646" cy="425758"/>
          </a:xfrm>
        </p:grpSpPr>
        <p:sp>
          <p:nvSpPr>
            <p:cNvPr id="50" name="TextBox 49"/>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51" name="Oval 50"/>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53340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9" y="274320"/>
            <a:ext cx="8702039" cy="553998"/>
          </a:xfrm>
        </p:spPr>
        <p:txBody>
          <a:bodyPr/>
          <a:lstStyle/>
          <a:p>
            <a:pPr>
              <a:lnSpc>
                <a:spcPts val="3000"/>
              </a:lnSpc>
            </a:pPr>
            <a:r>
              <a:rPr lang="fr-CA" dirty="0"/>
              <a:t>Les médecins canadiens travaillent un nombre d’heures similaire à celui de la moyenne du FCMW</a:t>
            </a:r>
            <a:endParaRPr lang="en-US" dirty="0"/>
          </a:p>
        </p:txBody>
      </p:sp>
      <p:sp>
        <p:nvSpPr>
          <p:cNvPr id="14" name="TextBox 13"/>
          <p:cNvSpPr txBox="1"/>
          <p:nvPr/>
        </p:nvSpPr>
        <p:spPr>
          <a:xfrm>
            <a:off x="374904" y="5940985"/>
            <a:ext cx="5244846" cy="630942"/>
          </a:xfrm>
          <a:prstGeom prst="rect">
            <a:avLst/>
          </a:prstGeom>
          <a:noFill/>
        </p:spPr>
        <p:txBody>
          <a:bodyPr wrap="square" lIns="0" tIns="91440" rtlCol="0">
            <a:spAutoFit/>
          </a:bodyPr>
          <a:lstStyle/>
          <a:p>
            <a:r>
              <a:rPr lang="fr-FR" sz="800" b="1" dirty="0">
                <a:latin typeface="Arial" panose="020B0604020202020204" pitchFamily="34" charset="0"/>
                <a:cs typeface="Arial" panose="020B0604020202020204" pitchFamily="34" charset="0"/>
              </a:rPr>
              <a:t>Remarque</a:t>
            </a:r>
          </a:p>
          <a:p>
            <a:r>
              <a:rPr lang="fr-FR" sz="800" dirty="0">
                <a:latin typeface="Arial" panose="020B0604020202020204" pitchFamily="34" charset="0"/>
                <a:cs typeface="Arial" panose="020B0604020202020204" pitchFamily="34" charset="0"/>
              </a:rPr>
              <a:t>Ces résultats incluent toutes les heures consacrées à la pratique de la médecine, y compris les heures travaillées à domicile et sur appel.</a:t>
            </a:r>
          </a:p>
          <a:p>
            <a:endParaRPr lang="fr-FR" sz="800" b="1" dirty="0">
              <a:latin typeface="Arial" panose="020B0604020202020204" pitchFamily="34" charset="0"/>
              <a:cs typeface="Arial" panose="020B0604020202020204" pitchFamily="34" charset="0"/>
            </a:endParaRPr>
          </a:p>
        </p:txBody>
      </p:sp>
      <p:graphicFrame>
        <p:nvGraphicFramePr>
          <p:cNvPr id="15" name="Content Placeholder 15"/>
          <p:cNvGraphicFramePr>
            <a:graphicFrameLocks noGrp="1"/>
          </p:cNvGraphicFramePr>
          <p:nvPr>
            <p:ph type="pic" sz="quarter" idx="13"/>
            <p:extLst>
              <p:ext uri="{D42A27DB-BD31-4B8C-83A1-F6EECF244321}">
                <p14:modId xmlns:p14="http://schemas.microsoft.com/office/powerpoint/2010/main" val="1887280446"/>
              </p:ext>
            </p:extLst>
          </p:nvPr>
        </p:nvGraphicFramePr>
        <p:xfrm>
          <a:off x="374904" y="1450880"/>
          <a:ext cx="6518275" cy="4525962"/>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6108033" y="2228232"/>
            <a:ext cx="2712118" cy="2125005"/>
            <a:chOff x="5460333" y="2238517"/>
            <a:chExt cx="2712118" cy="2125005"/>
          </a:xfrm>
        </p:grpSpPr>
        <p:sp>
          <p:nvSpPr>
            <p:cNvPr id="17" name="TextBox 16"/>
            <p:cNvSpPr txBox="1"/>
            <p:nvPr/>
          </p:nvSpPr>
          <p:spPr>
            <a:xfrm>
              <a:off x="6066885" y="2238517"/>
              <a:ext cx="2105566" cy="2125005"/>
            </a:xfrm>
            <a:prstGeom prst="rect">
              <a:avLst/>
            </a:prstGeom>
            <a:noFill/>
          </p:spPr>
          <p:txBody>
            <a:bodyPr wrap="square" rtlCol="0">
              <a:spAutoFit/>
            </a:bodyPr>
            <a:lstStyle/>
            <a:p>
              <a:pPr>
                <a:lnSpc>
                  <a:spcPts val="1600"/>
                </a:lnSpc>
              </a:pPr>
              <a:r>
                <a:rPr lang="fr-FR" sz="1050" dirty="0">
                  <a:latin typeface="Arial" panose="020B0604020202020204" pitchFamily="34" charset="0"/>
                  <a:cs typeface="Arial" panose="020B0604020202020204" pitchFamily="34" charset="0"/>
                </a:rPr>
                <a:t>En plus des activités cliniques mesurées ici, les médecins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de </a:t>
              </a:r>
              <a:r>
                <a:rPr lang="fr-FR" sz="1050" dirty="0">
                  <a:latin typeface="Arial" panose="020B0604020202020204" pitchFamily="34" charset="0"/>
                  <a:cs typeface="Arial" panose="020B0604020202020204" pitchFamily="34" charset="0"/>
                </a:rPr>
                <a:t>soins primaires peuvent enseigner, siéger à des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comités </a:t>
              </a:r>
              <a:r>
                <a:rPr lang="fr-FR" sz="1050" dirty="0">
                  <a:latin typeface="Arial" panose="020B0604020202020204" pitchFamily="34" charset="0"/>
                  <a:cs typeface="Arial" panose="020B0604020202020204" pitchFamily="34" charset="0"/>
                </a:rPr>
                <a:t>d’établissement de santé, occuper des postes administratifs, faire de la recherche et vaquer à leur développement professionnel ou médical continu</a:t>
              </a:r>
              <a:r>
                <a:rPr lang="fr-FR" sz="1050" baseline="30000" dirty="0">
                  <a:latin typeface="Arial" panose="020B0604020202020204" pitchFamily="34" charset="0"/>
                  <a:cs typeface="Arial" panose="020B0604020202020204" pitchFamily="34" charset="0"/>
                </a:rPr>
                <a:t>1</a:t>
              </a:r>
              <a:r>
                <a:rPr lang="fr-FR" sz="1050" dirty="0">
                  <a:latin typeface="Arial" panose="020B0604020202020204" pitchFamily="34" charset="0"/>
                  <a:cs typeface="Arial" panose="020B0604020202020204" pitchFamily="34" charset="0"/>
                </a:rPr>
                <a:t>.</a:t>
              </a:r>
            </a:p>
          </p:txBody>
        </p:sp>
        <p:pic>
          <p:nvPicPr>
            <p:cNvPr id="18"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0333" y="2314717"/>
              <a:ext cx="594360" cy="594360"/>
            </a:xfrm>
            <a:prstGeom prst="rect">
              <a:avLst/>
            </a:prstGeom>
          </p:spPr>
        </p:pic>
      </p:grpSp>
      <p:sp>
        <p:nvSpPr>
          <p:cNvPr id="9" name="TextBox 6"/>
          <p:cNvSpPr txBox="1"/>
          <p:nvPr/>
        </p:nvSpPr>
        <p:spPr>
          <a:xfrm>
            <a:off x="1474693" y="1334338"/>
            <a:ext cx="4043084" cy="746358"/>
          </a:xfrm>
          <a:prstGeom prst="rect">
            <a:avLst/>
          </a:prstGeom>
          <a:noFill/>
        </p:spPr>
        <p:txBody>
          <a:bodyPr wrap="square" l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700"/>
              </a:lnSpc>
            </a:pPr>
            <a:r>
              <a:rPr lang="fr-FR" sz="1350" dirty="0">
                <a:solidFill>
                  <a:srgbClr val="365254"/>
                </a:solidFill>
                <a:cs typeface="Arial" panose="020B0604020202020204" pitchFamily="34" charset="0"/>
              </a:rPr>
              <a:t>Pourcentage des médecins de soins primaires selon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le </a:t>
            </a:r>
            <a:r>
              <a:rPr lang="fr-FR" sz="1350" dirty="0">
                <a:solidFill>
                  <a:srgbClr val="365254"/>
                </a:solidFill>
                <a:cs typeface="Arial" panose="020B0604020202020204" pitchFamily="34" charset="0"/>
              </a:rPr>
              <a:t>nombre d’heures habituellement travaillées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par </a:t>
            </a:r>
            <a:r>
              <a:rPr lang="fr-FR" sz="1350" dirty="0">
                <a:solidFill>
                  <a:srgbClr val="365254"/>
                </a:solidFill>
                <a:cs typeface="Arial" panose="020B0604020202020204" pitchFamily="34" charset="0"/>
              </a:rPr>
              <a:t>semaine dans leur cabinet médical</a:t>
            </a:r>
          </a:p>
        </p:txBody>
      </p:sp>
      <p:sp>
        <p:nvSpPr>
          <p:cNvPr id="11" name="Rectangle 10"/>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4246384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57200" y="643428"/>
            <a:ext cx="7924800" cy="5757372"/>
          </a:xfrm>
          <a:prstGeom prst="rect">
            <a:avLst/>
          </a:prstGeom>
        </p:spPr>
        <p:txBody>
          <a:bodyPr vert="horz" lIns="0" tIns="0" rIns="0" bIns="0" rtlCol="0">
            <a:noAutofit/>
          </a:bodyPr>
          <a:lst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lvl="1" indent="0">
              <a:lnSpc>
                <a:spcPts val="1200"/>
              </a:lnSpc>
              <a:spcBef>
                <a:spcPts val="840"/>
              </a:spcBef>
              <a:buNone/>
            </a:pPr>
            <a:r>
              <a:rPr lang="fr-CA" sz="900" dirty="0">
                <a:latin typeface="Arial" panose="020B0604020202020204" pitchFamily="34" charset="0"/>
              </a:rPr>
              <a:t>La production du présent document est rendue possible grâce à un apport financier de Santé Canada et des gouvernements provinciaux et </a:t>
            </a:r>
            <a:r>
              <a:rPr lang="fr-CA" sz="900" dirty="0" smtClean="0">
                <a:latin typeface="Arial" panose="020B0604020202020204" pitchFamily="34" charset="0"/>
              </a:rPr>
              <a:t>territoriaux</a:t>
            </a:r>
            <a:r>
              <a:rPr lang="fr-CA" sz="900" dirty="0">
                <a:latin typeface="Arial" panose="020B0604020202020204" pitchFamily="34" charset="0"/>
              </a:rPr>
              <a:t>. </a:t>
            </a:r>
            <a:br>
              <a:rPr lang="fr-CA" sz="900" dirty="0">
                <a:latin typeface="Arial" panose="020B0604020202020204" pitchFamily="34" charset="0"/>
              </a:rPr>
            </a:br>
            <a:r>
              <a:rPr lang="fr-CA" sz="900" dirty="0">
                <a:latin typeface="Arial" panose="020B0604020202020204" pitchFamily="34" charset="0"/>
              </a:rPr>
              <a:t>Les opinions exprimées dans ce rapport ne représentent pas nécessairement celles de Santé Canada ou celles des gouvernements provinciaux </a:t>
            </a:r>
            <a:r>
              <a:rPr lang="fr-CA" sz="900" dirty="0" smtClean="0">
                <a:latin typeface="Arial" panose="020B0604020202020204" pitchFamily="34" charset="0"/>
              </a:rPr>
              <a:t/>
            </a:r>
            <a:br>
              <a:rPr lang="fr-CA" sz="900" dirty="0" smtClean="0">
                <a:latin typeface="Arial" panose="020B0604020202020204" pitchFamily="34" charset="0"/>
              </a:rPr>
            </a:br>
            <a:r>
              <a:rPr lang="fr-CA" sz="900" dirty="0" smtClean="0">
                <a:latin typeface="Arial" panose="020B0604020202020204" pitchFamily="34" charset="0"/>
              </a:rPr>
              <a:t>et </a:t>
            </a:r>
            <a:r>
              <a:rPr lang="fr-CA" sz="900" dirty="0">
                <a:latin typeface="Arial" panose="020B0604020202020204" pitchFamily="34" charset="0"/>
              </a:rPr>
              <a:t>territoriaux.</a:t>
            </a:r>
          </a:p>
          <a:p>
            <a:pPr marL="182880" lvl="1" indent="0">
              <a:lnSpc>
                <a:spcPts val="1200"/>
              </a:lnSpc>
              <a:spcBef>
                <a:spcPts val="840"/>
              </a:spcBef>
              <a:buNone/>
            </a:pPr>
            <a:r>
              <a:rPr lang="fr-CA" sz="900" dirty="0">
                <a:latin typeface="Arial" panose="020B0604020202020204" pitchFamily="34" charset="0"/>
              </a:rPr>
              <a:t>À moins d’indication contraire, les données utilisées proviennent des provinces et des territoires du Canada.</a:t>
            </a:r>
          </a:p>
          <a:p>
            <a:pPr marL="182880" lvl="1" indent="0">
              <a:lnSpc>
                <a:spcPts val="1200"/>
              </a:lnSpc>
              <a:spcBef>
                <a:spcPts val="840"/>
              </a:spcBef>
              <a:buNone/>
            </a:pPr>
            <a:r>
              <a:rPr lang="fr-CA" sz="900" dirty="0">
                <a:latin typeface="Arial" panose="020B0604020202020204" pitchFamily="34" charset="0"/>
              </a:rPr>
              <a:t>Tous droits réservés.</a:t>
            </a:r>
          </a:p>
          <a:p>
            <a:pPr marL="182880" lvl="1" indent="0">
              <a:lnSpc>
                <a:spcPts val="1200"/>
              </a:lnSpc>
              <a:spcBef>
                <a:spcPts val="840"/>
              </a:spcBef>
              <a:buNone/>
            </a:pPr>
            <a:r>
              <a:rPr lang="fr-CA" sz="900" dirty="0">
                <a:latin typeface="Arial" panose="020B0604020202020204" pitchFamily="34" charset="0"/>
              </a:rPr>
              <a:t>Le contenu de cette publication peut être reproduit tel quel, en tout ou en partie et par quelque moyen que ce soit, uniquement à des fins non commerciales pourvu que l’Institut canadien d’information sur la santé soit clairement identifié comme le titulaire du droit d’auteur. Toute reproduction </a:t>
            </a:r>
            <a:r>
              <a:rPr lang="fr-CA" sz="900" dirty="0" smtClean="0">
                <a:latin typeface="Arial" panose="020B0604020202020204" pitchFamily="34" charset="0"/>
              </a:rPr>
              <a:t/>
            </a:r>
            <a:br>
              <a:rPr lang="fr-CA" sz="900" dirty="0" smtClean="0">
                <a:latin typeface="Arial" panose="020B0604020202020204" pitchFamily="34" charset="0"/>
              </a:rPr>
            </a:br>
            <a:r>
              <a:rPr lang="fr-CA" sz="900" dirty="0" smtClean="0">
                <a:latin typeface="Arial" panose="020B0604020202020204" pitchFamily="34" charset="0"/>
              </a:rPr>
              <a:t>ou </a:t>
            </a:r>
            <a:r>
              <a:rPr lang="fr-CA" sz="900" dirty="0">
                <a:latin typeface="Arial" panose="020B0604020202020204" pitchFamily="34" charset="0"/>
              </a:rPr>
              <a:t>utilisation de cette publication et de son contenu à des fins commerciales requiert l’autorisation écrite préalable de l’Institut canadien d’information </a:t>
            </a:r>
            <a:r>
              <a:rPr lang="fr-CA" sz="900" dirty="0" smtClean="0">
                <a:latin typeface="Arial" panose="020B0604020202020204" pitchFamily="34" charset="0"/>
              </a:rPr>
              <a:t/>
            </a:r>
            <a:br>
              <a:rPr lang="fr-CA" sz="900" dirty="0" smtClean="0">
                <a:latin typeface="Arial" panose="020B0604020202020204" pitchFamily="34" charset="0"/>
              </a:rPr>
            </a:br>
            <a:r>
              <a:rPr lang="fr-CA" sz="900" dirty="0" smtClean="0">
                <a:latin typeface="Arial" panose="020B0604020202020204" pitchFamily="34" charset="0"/>
              </a:rPr>
              <a:t>sur </a:t>
            </a:r>
            <a:r>
              <a:rPr lang="fr-CA" sz="900" dirty="0">
                <a:latin typeface="Arial" panose="020B0604020202020204" pitchFamily="34" charset="0"/>
              </a:rPr>
              <a:t>la santé. La reproduction ou l’utilisation de cette publication ou de son contenu qui sous-entend le consentement de l’Institut canadien d’information sur la santé, ou toute affiliation avec celui-ci, est interdite.</a:t>
            </a:r>
          </a:p>
          <a:p>
            <a:pPr marL="182880" lvl="1" indent="0">
              <a:lnSpc>
                <a:spcPts val="1200"/>
              </a:lnSpc>
              <a:spcBef>
                <a:spcPts val="840"/>
              </a:spcBef>
              <a:buNone/>
            </a:pPr>
            <a:r>
              <a:rPr lang="fr-CA" sz="900" dirty="0">
                <a:latin typeface="Arial" panose="020B0604020202020204" pitchFamily="34" charset="0"/>
              </a:rPr>
              <a:t>Pour obtenir une autorisation ou des renseignements, veuillez contacter l’ICIS :</a:t>
            </a:r>
          </a:p>
          <a:p>
            <a:pPr marL="182880" lvl="1" indent="0">
              <a:lnSpc>
                <a:spcPts val="1200"/>
              </a:lnSpc>
              <a:spcBef>
                <a:spcPts val="840"/>
              </a:spcBef>
              <a:spcAft>
                <a:spcPts val="0"/>
              </a:spcAft>
              <a:buNone/>
            </a:pPr>
            <a:r>
              <a:rPr lang="fr-CA" sz="900" dirty="0">
                <a:latin typeface="Arial" panose="020B0604020202020204" pitchFamily="34" charset="0"/>
              </a:rPr>
              <a:t>Institut canadien d’information sur la santé</a:t>
            </a:r>
          </a:p>
          <a:p>
            <a:pPr marL="182880" lvl="1" indent="0">
              <a:lnSpc>
                <a:spcPts val="1200"/>
              </a:lnSpc>
              <a:spcBef>
                <a:spcPts val="0"/>
              </a:spcBef>
              <a:spcAft>
                <a:spcPts val="0"/>
              </a:spcAft>
              <a:buNone/>
            </a:pPr>
            <a:r>
              <a:rPr lang="fr-CA" sz="900" dirty="0">
                <a:latin typeface="Arial" panose="020B0604020202020204" pitchFamily="34" charset="0"/>
              </a:rPr>
              <a:t>495, chemin Richmond, bureau 600</a:t>
            </a:r>
          </a:p>
          <a:p>
            <a:pPr marL="182880" lvl="1" indent="0">
              <a:lnSpc>
                <a:spcPts val="1200"/>
              </a:lnSpc>
              <a:spcBef>
                <a:spcPts val="0"/>
              </a:spcBef>
              <a:buNone/>
            </a:pPr>
            <a:r>
              <a:rPr lang="fr-CA" sz="900" dirty="0">
                <a:latin typeface="Arial" panose="020B0604020202020204" pitchFamily="34" charset="0"/>
              </a:rPr>
              <a:t>Ottawa (Ontario)  K2A 4H6</a:t>
            </a:r>
          </a:p>
          <a:p>
            <a:pPr marL="182880" lvl="1" indent="0">
              <a:lnSpc>
                <a:spcPts val="1200"/>
              </a:lnSpc>
              <a:spcBef>
                <a:spcPts val="840"/>
              </a:spcBef>
              <a:spcAft>
                <a:spcPts val="0"/>
              </a:spcAft>
              <a:buNone/>
            </a:pPr>
            <a:r>
              <a:rPr lang="fr-CA" sz="900" dirty="0">
                <a:latin typeface="Arial" panose="020B0604020202020204" pitchFamily="34" charset="0"/>
              </a:rPr>
              <a:t>Téléphone : 613-241-7860</a:t>
            </a:r>
          </a:p>
          <a:p>
            <a:pPr marL="182880" lvl="1" indent="0">
              <a:lnSpc>
                <a:spcPts val="1200"/>
              </a:lnSpc>
              <a:spcBef>
                <a:spcPts val="0"/>
              </a:spcBef>
              <a:spcAft>
                <a:spcPts val="0"/>
              </a:spcAft>
              <a:buNone/>
            </a:pPr>
            <a:r>
              <a:rPr lang="fr-CA" sz="900" dirty="0">
                <a:latin typeface="Arial" panose="020B0604020202020204" pitchFamily="34" charset="0"/>
              </a:rPr>
              <a:t>Télécopieur : 613-241-8120</a:t>
            </a:r>
          </a:p>
          <a:p>
            <a:pPr marL="182880" lvl="1" indent="0">
              <a:lnSpc>
                <a:spcPts val="1200"/>
              </a:lnSpc>
              <a:spcBef>
                <a:spcPts val="0"/>
              </a:spcBef>
              <a:spcAft>
                <a:spcPts val="0"/>
              </a:spcAft>
              <a:buNone/>
            </a:pPr>
            <a:r>
              <a:rPr lang="fr-CA" sz="900" dirty="0" smtClean="0">
                <a:latin typeface="Arial" panose="020B0604020202020204" pitchFamily="34" charset="0"/>
                <a:hlinkClick r:id="rId2"/>
              </a:rPr>
              <a:t>icis.ca</a:t>
            </a:r>
            <a:endParaRPr lang="fr-CA" sz="900" dirty="0">
              <a:latin typeface="Arial" panose="020B0604020202020204" pitchFamily="34" charset="0"/>
              <a:hlinkClick r:id="rId2"/>
            </a:endParaRPr>
          </a:p>
          <a:p>
            <a:pPr marL="182880" lvl="1" indent="0">
              <a:lnSpc>
                <a:spcPts val="1200"/>
              </a:lnSpc>
              <a:spcBef>
                <a:spcPts val="0"/>
              </a:spcBef>
              <a:buNone/>
            </a:pPr>
            <a:r>
              <a:rPr lang="fr-CA" sz="900" dirty="0">
                <a:latin typeface="Arial" panose="020B0604020202020204" pitchFamily="34" charset="0"/>
                <a:hlinkClick r:id="rId3"/>
              </a:rPr>
              <a:t>droitdauteur@icis.ca</a:t>
            </a:r>
          </a:p>
          <a:p>
            <a:pPr marL="182880" lvl="1" indent="0">
              <a:lnSpc>
                <a:spcPts val="1200"/>
              </a:lnSpc>
              <a:spcBef>
                <a:spcPts val="840"/>
              </a:spcBef>
              <a:buNone/>
            </a:pPr>
            <a:r>
              <a:rPr lang="fr-CA" sz="900" dirty="0">
                <a:latin typeface="Arial" panose="020B0604020202020204" pitchFamily="34" charset="0"/>
              </a:rPr>
              <a:t>ISBN 978-1-77109-887-8 </a:t>
            </a:r>
            <a:endParaRPr lang="fr-CA" sz="900" dirty="0" smtClean="0">
              <a:latin typeface="Arial" panose="020B0604020202020204" pitchFamily="34" charset="0"/>
            </a:endParaRPr>
          </a:p>
          <a:p>
            <a:pPr marL="182880" lvl="1" indent="0">
              <a:lnSpc>
                <a:spcPts val="1200"/>
              </a:lnSpc>
              <a:spcBef>
                <a:spcPts val="840"/>
              </a:spcBef>
              <a:buNone/>
            </a:pPr>
            <a:r>
              <a:rPr lang="fr-CA" sz="900" dirty="0" smtClean="0">
                <a:latin typeface="Arial" panose="020B0604020202020204" pitchFamily="34" charset="0"/>
              </a:rPr>
              <a:t>© </a:t>
            </a:r>
            <a:r>
              <a:rPr lang="fr-CA" sz="900" dirty="0">
                <a:latin typeface="Arial" panose="020B0604020202020204" pitchFamily="34" charset="0"/>
              </a:rPr>
              <a:t>2020 Institut canadien d’information sur la santé</a:t>
            </a:r>
          </a:p>
          <a:p>
            <a:pPr marL="182880" lvl="3" indent="0">
              <a:lnSpc>
                <a:spcPts val="1200"/>
              </a:lnSpc>
              <a:spcBef>
                <a:spcPts val="840"/>
              </a:spcBef>
              <a:buNone/>
            </a:pPr>
            <a:r>
              <a:rPr lang="fr-CA" sz="900" dirty="0" smtClean="0">
                <a:latin typeface="Arial" panose="020B0604020202020204" pitchFamily="34" charset="0"/>
              </a:rPr>
              <a:t>Comment citer ce document :</a:t>
            </a:r>
            <a:br>
              <a:rPr lang="fr-CA" sz="900" dirty="0" smtClean="0">
                <a:latin typeface="Arial" panose="020B0604020202020204" pitchFamily="34" charset="0"/>
              </a:rPr>
            </a:br>
            <a:r>
              <a:rPr lang="fr-CA" sz="900" dirty="0" smtClean="0">
                <a:latin typeface="Arial" panose="020B0604020202020204" pitchFamily="34" charset="0"/>
              </a:rPr>
              <a:t>Institut canadien d’information sur la santé. </a:t>
            </a:r>
            <a:r>
              <a:rPr lang="fr-CA" sz="900" i="1" dirty="0" smtClean="0">
                <a:latin typeface="Arial" panose="020B0604020202020204" pitchFamily="34" charset="0"/>
              </a:rPr>
              <a:t>Résultats du Canada : Enquête internationale de 2019 du Fonds du Commonwealth sur les politiques de santé auprès des médecins de soins primaires</a:t>
            </a:r>
            <a:r>
              <a:rPr lang="fr-CA" sz="900" dirty="0" smtClean="0">
                <a:latin typeface="Arial" panose="020B0604020202020204" pitchFamily="34" charset="0"/>
              </a:rPr>
              <a:t>. Ottawa, ON : ICIS; 2020.</a:t>
            </a:r>
          </a:p>
          <a:p>
            <a:pPr marL="182880" lvl="3" indent="0">
              <a:lnSpc>
                <a:spcPts val="1200"/>
              </a:lnSpc>
              <a:spcBef>
                <a:spcPts val="840"/>
              </a:spcBef>
              <a:buNone/>
            </a:pPr>
            <a:r>
              <a:rPr lang="en-US" sz="900" dirty="0" smtClean="0">
                <a:latin typeface="Arial" panose="020B0604020202020204" pitchFamily="34" charset="0"/>
              </a:rPr>
              <a:t>This </a:t>
            </a:r>
            <a:r>
              <a:rPr lang="en-US" sz="900" dirty="0">
                <a:latin typeface="Arial" panose="020B0604020202020204" pitchFamily="34" charset="0"/>
              </a:rPr>
              <a:t>publication is also available in English under the title </a:t>
            </a:r>
            <a:r>
              <a:rPr lang="en-US" sz="900" i="1" dirty="0">
                <a:latin typeface="Arial" panose="020B0604020202020204" pitchFamily="34" charset="0"/>
              </a:rPr>
              <a:t>How Canada Compares: Results From the Commonwealth Fund’s 2019 International Health Policy Survey of Primary Care Physicians</a:t>
            </a:r>
            <a:r>
              <a:rPr lang="en-US" sz="900" dirty="0">
                <a:latin typeface="Arial" panose="020B0604020202020204" pitchFamily="34" charset="0"/>
              </a:rPr>
              <a:t>.</a:t>
            </a:r>
          </a:p>
          <a:p>
            <a:pPr marL="182880" lvl="1" indent="0">
              <a:lnSpc>
                <a:spcPts val="1200"/>
              </a:lnSpc>
              <a:spcBef>
                <a:spcPts val="840"/>
              </a:spcBef>
              <a:spcAft>
                <a:spcPts val="0"/>
              </a:spcAft>
              <a:buNone/>
            </a:pPr>
            <a:r>
              <a:rPr lang="en-US" sz="900" dirty="0">
                <a:latin typeface="Arial" panose="020B0604020202020204" pitchFamily="34" charset="0"/>
              </a:rPr>
              <a:t>ISBN 978-1-77109-886-1</a:t>
            </a:r>
          </a:p>
        </p:txBody>
      </p:sp>
    </p:spTree>
    <p:extLst>
      <p:ext uri="{BB962C8B-B14F-4D97-AF65-F5344CB8AC3E}">
        <p14:creationId xmlns:p14="http://schemas.microsoft.com/office/powerpoint/2010/main" val="121841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8033" y="2304432"/>
            <a:ext cx="594360" cy="594360"/>
          </a:xfrm>
          <a:prstGeom prst="rect">
            <a:avLst/>
          </a:prstGeom>
        </p:spPr>
      </p:pic>
      <p:sp>
        <p:nvSpPr>
          <p:cNvPr id="2" name="Title 1"/>
          <p:cNvSpPr>
            <a:spLocks noGrp="1"/>
          </p:cNvSpPr>
          <p:nvPr>
            <p:ph type="title"/>
          </p:nvPr>
        </p:nvSpPr>
        <p:spPr/>
        <p:txBody>
          <a:bodyPr/>
          <a:lstStyle/>
          <a:p>
            <a:pPr>
              <a:lnSpc>
                <a:spcPts val="3000"/>
              </a:lnSpc>
            </a:pPr>
            <a:r>
              <a:rPr lang="fr-CA" dirty="0"/>
              <a:t>Les médecins de soins primaires canadiens consacrent environ le même temps à chaque patient que la moyenne du FCMW</a:t>
            </a:r>
            <a:endParaRPr lang="en-US" dirty="0"/>
          </a:p>
        </p:txBody>
      </p:sp>
      <p:graphicFrame>
        <p:nvGraphicFramePr>
          <p:cNvPr id="12" name="Content Placeholder 15"/>
          <p:cNvGraphicFramePr>
            <a:graphicFrameLocks noGrp="1"/>
          </p:cNvGraphicFramePr>
          <p:nvPr>
            <p:ph type="pic" sz="quarter" idx="13"/>
            <p:extLst>
              <p:ext uri="{D42A27DB-BD31-4B8C-83A1-F6EECF244321}">
                <p14:modId xmlns:p14="http://schemas.microsoft.com/office/powerpoint/2010/main" val="87845385"/>
              </p:ext>
            </p:extLst>
          </p:nvPr>
        </p:nvGraphicFramePr>
        <p:xfrm>
          <a:off x="574929" y="1664589"/>
          <a:ext cx="6518275" cy="471011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6"/>
          <p:cNvSpPr txBox="1"/>
          <p:nvPr/>
        </p:nvSpPr>
        <p:spPr>
          <a:xfrm>
            <a:off x="1198734" y="1672129"/>
            <a:ext cx="5114956" cy="502702"/>
          </a:xfrm>
          <a:prstGeom prst="rect">
            <a:avLst/>
          </a:prstGeom>
          <a:noFill/>
        </p:spPr>
        <p:txBody>
          <a:bodyPr wrap="square" l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600"/>
              </a:lnSpc>
            </a:pPr>
            <a:r>
              <a:rPr lang="fr-FR" sz="1350" dirty="0" smtClean="0">
                <a:solidFill>
                  <a:srgbClr val="365254"/>
                </a:solidFill>
                <a:cs typeface="Arial" panose="020B0604020202020204" pitchFamily="34" charset="0"/>
              </a:rPr>
              <a:t>Pourcentage des médecins de soins primaires selon la </a:t>
            </a:r>
            <a:br>
              <a:rPr lang="fr-FR" sz="1350" dirty="0" smtClean="0">
                <a:solidFill>
                  <a:srgbClr val="365254"/>
                </a:solidFill>
                <a:cs typeface="Arial" panose="020B0604020202020204" pitchFamily="34" charset="0"/>
              </a:rPr>
            </a:br>
            <a:r>
              <a:rPr lang="fr-FR" sz="1350" b="1" dirty="0" smtClean="0">
                <a:solidFill>
                  <a:srgbClr val="365254"/>
                </a:solidFill>
                <a:cs typeface="Arial" panose="020B0604020202020204" pitchFamily="34" charset="0"/>
              </a:rPr>
              <a:t>moyenne</a:t>
            </a:r>
            <a:r>
              <a:rPr lang="fr-FR" sz="1350" dirty="0" smtClean="0">
                <a:solidFill>
                  <a:srgbClr val="365254"/>
                </a:solidFill>
                <a:cs typeface="Arial" panose="020B0604020202020204" pitchFamily="34" charset="0"/>
              </a:rPr>
              <a:t> de temps consacré à chaque visite </a:t>
            </a:r>
            <a:r>
              <a:rPr lang="fr-FR" sz="1350" dirty="0">
                <a:solidFill>
                  <a:srgbClr val="365254"/>
                </a:solidFill>
                <a:cs typeface="Arial" panose="020B0604020202020204" pitchFamily="34" charset="0"/>
              </a:rPr>
              <a:t>de routine </a:t>
            </a:r>
          </a:p>
        </p:txBody>
      </p:sp>
      <p:sp>
        <p:nvSpPr>
          <p:cNvPr id="10" name="Rectangle 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
        <p:nvSpPr>
          <p:cNvPr id="11" name="TextBox 10"/>
          <p:cNvSpPr txBox="1"/>
          <p:nvPr/>
        </p:nvSpPr>
        <p:spPr>
          <a:xfrm>
            <a:off x="6714585" y="2228232"/>
            <a:ext cx="1885955" cy="1323439"/>
          </a:xfrm>
          <a:prstGeom prst="rect">
            <a:avLst/>
          </a:prstGeom>
          <a:noFill/>
        </p:spPr>
        <p:txBody>
          <a:bodyPr wrap="square" rtlCol="0">
            <a:spAutoFit/>
          </a:bodyPr>
          <a:lstStyle/>
          <a:p>
            <a:pPr>
              <a:lnSpc>
                <a:spcPts val="1600"/>
              </a:lnSpc>
            </a:pPr>
            <a:r>
              <a:rPr lang="fr-FR" sz="1050" dirty="0">
                <a:latin typeface="Arial" panose="020B0604020202020204" pitchFamily="34" charset="0"/>
                <a:cs typeface="Arial" panose="020B0604020202020204" pitchFamily="34" charset="0"/>
              </a:rPr>
              <a:t>Par rapport à 2015, le temps consacré par les médecins de soins primaires canadiens aux visites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de </a:t>
            </a:r>
            <a:r>
              <a:rPr lang="fr-FR" sz="1050" dirty="0">
                <a:latin typeface="Arial" panose="020B0604020202020204" pitchFamily="34" charset="0"/>
                <a:cs typeface="Arial" panose="020B0604020202020204" pitchFamily="34" charset="0"/>
              </a:rPr>
              <a:t>routine n’a pas changé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de </a:t>
            </a:r>
            <a:r>
              <a:rPr lang="fr-FR" sz="1050" dirty="0">
                <a:latin typeface="Arial" panose="020B0604020202020204" pitchFamily="34" charset="0"/>
                <a:cs typeface="Arial" panose="020B0604020202020204" pitchFamily="34" charset="0"/>
              </a:rPr>
              <a:t>manière significative</a:t>
            </a:r>
            <a:r>
              <a:rPr lang="fr-FR" sz="1050" baseline="30000" dirty="0">
                <a:latin typeface="Arial" panose="020B0604020202020204" pitchFamily="34" charset="0"/>
                <a:cs typeface="Arial" panose="020B0604020202020204" pitchFamily="34" charset="0"/>
              </a:rPr>
              <a:t>1</a:t>
            </a:r>
            <a:r>
              <a:rPr lang="fr-FR" sz="105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15807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Picture Placeholder 9"/>
          <p:cNvGraphicFramePr>
            <a:graphicFrameLocks noGrp="1"/>
          </p:cNvGraphicFramePr>
          <p:nvPr>
            <p:ph type="pic" sz="quarter" idx="13"/>
            <p:extLst>
              <p:ext uri="{D42A27DB-BD31-4B8C-83A1-F6EECF244321}">
                <p14:modId xmlns:p14="http://schemas.microsoft.com/office/powerpoint/2010/main" val="4286535101"/>
              </p:ext>
            </p:extLst>
          </p:nvPr>
        </p:nvGraphicFramePr>
        <p:xfrm>
          <a:off x="491449" y="2114550"/>
          <a:ext cx="5749671" cy="419138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70940" y="370637"/>
            <a:ext cx="8229600" cy="553998"/>
          </a:xfrm>
        </p:spPr>
        <p:txBody>
          <a:bodyPr>
            <a:noAutofit/>
          </a:bodyPr>
          <a:lstStyle/>
          <a:p>
            <a:pPr>
              <a:lnSpc>
                <a:spcPts val="3000"/>
              </a:lnSpc>
            </a:pPr>
            <a:r>
              <a:rPr lang="fr-CA" dirty="0"/>
              <a:t>Satisfaction des médecins selon le temps consacré </a:t>
            </a:r>
            <a:r>
              <a:rPr lang="fr-CA" dirty="0" smtClean="0"/>
              <a:t/>
            </a:r>
            <a:br>
              <a:rPr lang="fr-CA" dirty="0" smtClean="0"/>
            </a:br>
            <a:r>
              <a:rPr lang="fr-CA" dirty="0" smtClean="0"/>
              <a:t>aux </a:t>
            </a:r>
            <a:r>
              <a:rPr lang="fr-CA" dirty="0"/>
              <a:t>patients</a:t>
            </a:r>
            <a:endParaRPr lang="en-US" dirty="0"/>
          </a:p>
        </p:txBody>
      </p:sp>
      <p:grpSp>
        <p:nvGrpSpPr>
          <p:cNvPr id="3" name="Group 2"/>
          <p:cNvGrpSpPr/>
          <p:nvPr/>
        </p:nvGrpSpPr>
        <p:grpSpPr>
          <a:xfrm>
            <a:off x="6101894" y="2220266"/>
            <a:ext cx="2489681" cy="1323439"/>
            <a:chOff x="2638425" y="5707013"/>
            <a:chExt cx="2489681" cy="1323439"/>
          </a:xfrm>
        </p:grpSpPr>
        <p:sp>
          <p:nvSpPr>
            <p:cNvPr id="18" name="TextBox 17"/>
            <p:cNvSpPr txBox="1"/>
            <p:nvPr/>
          </p:nvSpPr>
          <p:spPr>
            <a:xfrm>
              <a:off x="3250311" y="5707013"/>
              <a:ext cx="1877795" cy="1323439"/>
            </a:xfrm>
            <a:prstGeom prst="rect">
              <a:avLst/>
            </a:prstGeom>
            <a:noFill/>
          </p:spPr>
          <p:txBody>
            <a:bodyPr wrap="square" rtlCol="0">
              <a:spAutoFit/>
            </a:bodyPr>
            <a:lstStyle/>
            <a:p>
              <a:pPr>
                <a:lnSpc>
                  <a:spcPts val="1600"/>
                </a:lnSpc>
              </a:pPr>
              <a:r>
                <a:rPr lang="fr-FR" sz="1050" dirty="0">
                  <a:latin typeface="Arial" panose="020B0604020202020204" pitchFamily="34" charset="0"/>
                  <a:cs typeface="Arial" panose="020B0604020202020204" pitchFamily="34" charset="0"/>
                </a:rPr>
                <a:t>57 % des Canadiens estiment que leur médecin habituel leur consacre </a:t>
              </a:r>
              <a:r>
                <a:rPr lang="fr-FR" sz="1050" b="1" dirty="0">
                  <a:latin typeface="Arial" panose="020B0604020202020204" pitchFamily="34" charset="0"/>
                  <a:cs typeface="Arial" panose="020B0604020202020204" pitchFamily="34" charset="0"/>
                </a:rPr>
                <a:t>toujours</a:t>
              </a:r>
              <a:r>
                <a:rPr lang="fr-FR" sz="1050" dirty="0">
                  <a:latin typeface="Arial" panose="020B0604020202020204" pitchFamily="34" charset="0"/>
                  <a:cs typeface="Arial" panose="020B0604020202020204" pitchFamily="34" charset="0"/>
                </a:rPr>
                <a:t> assez de temps lorsqu’ils ont besoin de soins ou d’un traitement</a:t>
              </a:r>
              <a:r>
                <a:rPr lang="fr-FR" sz="1050" baseline="30000" dirty="0">
                  <a:latin typeface="Arial" panose="020B0604020202020204" pitchFamily="34" charset="0"/>
                  <a:cs typeface="Arial" panose="020B0604020202020204" pitchFamily="34" charset="0"/>
                </a:rPr>
                <a:t>1</a:t>
              </a:r>
              <a:r>
                <a:rPr lang="fr-FR" sz="1050" dirty="0">
                  <a:latin typeface="Arial" panose="020B0604020202020204" pitchFamily="34" charset="0"/>
                  <a:cs typeface="Arial" panose="020B0604020202020204" pitchFamily="34" charset="0"/>
                </a:rPr>
                <a:t>.</a:t>
              </a:r>
            </a:p>
          </p:txBody>
        </p:sp>
        <p:pic>
          <p:nvPicPr>
            <p:cNvPr id="19"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8425" y="5788128"/>
              <a:ext cx="594360" cy="594360"/>
            </a:xfrm>
            <a:prstGeom prst="rect">
              <a:avLst/>
            </a:prstGeom>
          </p:spPr>
        </p:pic>
      </p:grpSp>
      <p:sp>
        <p:nvSpPr>
          <p:cNvPr id="12" name="TextBox 6"/>
          <p:cNvSpPr txBox="1"/>
          <p:nvPr/>
        </p:nvSpPr>
        <p:spPr>
          <a:xfrm>
            <a:off x="872449" y="1277131"/>
            <a:ext cx="4756785" cy="1051570"/>
          </a:xfrm>
          <a:prstGeom prst="rect">
            <a:avLst/>
          </a:prstGeom>
          <a:noFill/>
        </p:spPr>
        <p:txBody>
          <a:bodyPr wrap="square" lIns="0" tIns="91440" bIns="13716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600"/>
              </a:lnSpc>
            </a:pPr>
            <a:r>
              <a:rPr lang="fr-FR" sz="1350" dirty="0">
                <a:solidFill>
                  <a:srgbClr val="365254"/>
                </a:solidFill>
                <a:cs typeface="Arial" panose="020B0604020202020204" pitchFamily="34" charset="0"/>
              </a:rPr>
              <a:t>Pourcentage des médecins de soins primaires canadiens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qui sont </a:t>
            </a:r>
            <a:r>
              <a:rPr lang="fr-FR" sz="1350" b="1" dirty="0">
                <a:solidFill>
                  <a:srgbClr val="365254"/>
                </a:solidFill>
                <a:cs typeface="Arial" panose="020B0604020202020204" pitchFamily="34" charset="0"/>
              </a:rPr>
              <a:t>extrêmement</a:t>
            </a:r>
            <a:r>
              <a:rPr lang="fr-FR" sz="1350" dirty="0">
                <a:solidFill>
                  <a:srgbClr val="365254"/>
                </a:solidFill>
                <a:cs typeface="Arial" panose="020B0604020202020204" pitchFamily="34" charset="0"/>
              </a:rPr>
              <a:t>, </a:t>
            </a:r>
            <a:r>
              <a:rPr lang="fr-FR" sz="1350" b="1" dirty="0">
                <a:solidFill>
                  <a:srgbClr val="365254"/>
                </a:solidFill>
                <a:cs typeface="Arial" panose="020B0604020202020204" pitchFamily="34" charset="0"/>
              </a:rPr>
              <a:t>très</a:t>
            </a:r>
            <a:r>
              <a:rPr lang="fr-FR" sz="1350" dirty="0">
                <a:solidFill>
                  <a:srgbClr val="365254"/>
                </a:solidFill>
                <a:cs typeface="Arial" panose="020B0604020202020204" pitchFamily="34" charset="0"/>
              </a:rPr>
              <a:t> ou </a:t>
            </a:r>
            <a:r>
              <a:rPr lang="fr-FR" sz="1350" b="1" dirty="0">
                <a:solidFill>
                  <a:srgbClr val="365254"/>
                </a:solidFill>
                <a:cs typeface="Arial" panose="020B0604020202020204" pitchFamily="34" charset="0"/>
              </a:rPr>
              <a:t>assez satisfaits </a:t>
            </a:r>
            <a:r>
              <a:rPr lang="fr-FR" sz="1350" dirty="0">
                <a:solidFill>
                  <a:srgbClr val="365254"/>
                </a:solidFill>
                <a:cs typeface="Arial" panose="020B0604020202020204" pitchFamily="34" charset="0"/>
              </a:rPr>
              <a:t>du temps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passé avec </a:t>
            </a:r>
            <a:r>
              <a:rPr lang="fr-FR" sz="1350" dirty="0">
                <a:solidFill>
                  <a:srgbClr val="365254"/>
                </a:solidFill>
                <a:cs typeface="Arial" panose="020B0604020202020204" pitchFamily="34" charset="0"/>
              </a:rPr>
              <a:t>leurs patients selon le temps qu’ils sont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en mesure de </a:t>
            </a:r>
            <a:r>
              <a:rPr lang="fr-FR" sz="1350" dirty="0">
                <a:solidFill>
                  <a:srgbClr val="365254"/>
                </a:solidFill>
                <a:cs typeface="Arial" panose="020B0604020202020204" pitchFamily="34" charset="0"/>
              </a:rPr>
              <a:t>consacrer aux visites de routine</a:t>
            </a:r>
          </a:p>
        </p:txBody>
      </p:sp>
      <p:sp>
        <p:nvSpPr>
          <p:cNvPr id="11" name="Rectangle 10"/>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2395467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553998"/>
          </a:xfrm>
        </p:spPr>
        <p:txBody>
          <a:bodyPr>
            <a:noAutofit/>
          </a:bodyPr>
          <a:lstStyle/>
          <a:p>
            <a:r>
              <a:rPr lang="fr-FR" dirty="0"/>
              <a:t>Aperçus provinciaux et territoriaux : temps</a:t>
            </a:r>
            <a:endParaRPr lang="en-US" dirty="0"/>
          </a:p>
        </p:txBody>
      </p:sp>
      <p:sp>
        <p:nvSpPr>
          <p:cNvPr id="39" name="TextBox 38"/>
          <p:cNvSpPr txBox="1"/>
          <p:nvPr/>
        </p:nvSpPr>
        <p:spPr>
          <a:xfrm>
            <a:off x="374904" y="925823"/>
            <a:ext cx="8686800" cy="600164"/>
          </a:xfrm>
          <a:prstGeom prst="rect">
            <a:avLst/>
          </a:prstGeom>
          <a:noFill/>
        </p:spPr>
        <p:txBody>
          <a:bodyPr wrap="square" lIns="0" tIns="45720" bIns="137160" rtlCol="0">
            <a:spAutoFit/>
          </a:bodyPr>
          <a:lstStyle/>
          <a:p>
            <a:r>
              <a:rPr lang="fr-FR" sz="1350" dirty="0">
                <a:solidFill>
                  <a:srgbClr val="365254"/>
                </a:solidFill>
                <a:cs typeface="Arial" panose="020B0604020202020204" pitchFamily="34" charset="0"/>
              </a:rPr>
              <a:t>Pourcentage des médecins de soins primaires selon le nombre d’heures habituellement travaillées par semaine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dans </a:t>
            </a:r>
            <a:r>
              <a:rPr lang="fr-FR" sz="1350" dirty="0">
                <a:solidFill>
                  <a:srgbClr val="365254"/>
                </a:solidFill>
                <a:cs typeface="Arial" panose="020B0604020202020204" pitchFamily="34" charset="0"/>
              </a:rPr>
              <a:t>leur cabinet médical</a:t>
            </a:r>
          </a:p>
        </p:txBody>
      </p:sp>
      <p:sp>
        <p:nvSpPr>
          <p:cNvPr id="40" name="TextBox 39"/>
          <p:cNvSpPr txBox="1"/>
          <p:nvPr/>
        </p:nvSpPr>
        <p:spPr>
          <a:xfrm>
            <a:off x="374904" y="3200112"/>
            <a:ext cx="8122356" cy="392415"/>
          </a:xfrm>
          <a:prstGeom prst="rect">
            <a:avLst/>
          </a:prstGeom>
          <a:noFill/>
        </p:spPr>
        <p:txBody>
          <a:bodyPr wrap="square" lIns="0" bIns="137160" rtlCol="0">
            <a:spAutoFit/>
          </a:bodyPr>
          <a:lstStyle/>
          <a:p>
            <a:r>
              <a:rPr lang="fr-FR" sz="1350" dirty="0">
                <a:solidFill>
                  <a:srgbClr val="365254"/>
                </a:solidFill>
                <a:cs typeface="Arial" panose="020B0604020202020204" pitchFamily="34" charset="0"/>
              </a:rPr>
              <a:t>Pourcentage des médecins de soins primaires selon la </a:t>
            </a:r>
            <a:r>
              <a:rPr lang="fr-FR" sz="1350" b="1" dirty="0">
                <a:solidFill>
                  <a:srgbClr val="365254"/>
                </a:solidFill>
                <a:cs typeface="Arial" panose="020B0604020202020204" pitchFamily="34" charset="0"/>
              </a:rPr>
              <a:t>moyenne</a:t>
            </a:r>
            <a:r>
              <a:rPr lang="fr-FR" sz="1350" dirty="0">
                <a:solidFill>
                  <a:srgbClr val="365254"/>
                </a:solidFill>
                <a:cs typeface="Arial" panose="020B0604020202020204" pitchFamily="34" charset="0"/>
              </a:rPr>
              <a:t> de temps consacré à chaque visite de routine </a:t>
            </a:r>
          </a:p>
        </p:txBody>
      </p:sp>
      <p:graphicFrame>
        <p:nvGraphicFramePr>
          <p:cNvPr id="41" name="Content Placeholder 4"/>
          <p:cNvGraphicFramePr>
            <a:graphicFrameLocks/>
          </p:cNvGraphicFramePr>
          <p:nvPr>
            <p:extLst>
              <p:ext uri="{D42A27DB-BD31-4B8C-83A1-F6EECF244321}">
                <p14:modId xmlns:p14="http://schemas.microsoft.com/office/powerpoint/2010/main" val="3661308076"/>
              </p:ext>
            </p:extLst>
          </p:nvPr>
        </p:nvGraphicFramePr>
        <p:xfrm>
          <a:off x="374904" y="1534749"/>
          <a:ext cx="8229614" cy="1463040"/>
        </p:xfrm>
        <a:graphic>
          <a:graphicData uri="http://schemas.openxmlformats.org/drawingml/2006/table">
            <a:tbl>
              <a:tblPr/>
              <a:tblGrid>
                <a:gridCol w="1562103">
                  <a:extLst>
                    <a:ext uri="{9D8B030D-6E8A-4147-A177-3AD203B41FA5}">
                      <a16:colId xmlns:a16="http://schemas.microsoft.com/office/drawing/2014/main" val="2274431385"/>
                    </a:ext>
                  </a:extLst>
                </a:gridCol>
                <a:gridCol w="503238">
                  <a:extLst>
                    <a:ext uri="{9D8B030D-6E8A-4147-A177-3AD203B41FA5}">
                      <a16:colId xmlns:a16="http://schemas.microsoft.com/office/drawing/2014/main" val="3414494534"/>
                    </a:ext>
                  </a:extLst>
                </a:gridCol>
                <a:gridCol w="503238">
                  <a:extLst>
                    <a:ext uri="{9D8B030D-6E8A-4147-A177-3AD203B41FA5}">
                      <a16:colId xmlns:a16="http://schemas.microsoft.com/office/drawing/2014/main" val="1291103358"/>
                    </a:ext>
                  </a:extLst>
                </a:gridCol>
                <a:gridCol w="503238">
                  <a:extLst>
                    <a:ext uri="{9D8B030D-6E8A-4147-A177-3AD203B41FA5}">
                      <a16:colId xmlns:a16="http://schemas.microsoft.com/office/drawing/2014/main" val="2659665947"/>
                    </a:ext>
                  </a:extLst>
                </a:gridCol>
                <a:gridCol w="503238">
                  <a:extLst>
                    <a:ext uri="{9D8B030D-6E8A-4147-A177-3AD203B41FA5}">
                      <a16:colId xmlns:a16="http://schemas.microsoft.com/office/drawing/2014/main" val="77205676"/>
                    </a:ext>
                  </a:extLst>
                </a:gridCol>
                <a:gridCol w="503238">
                  <a:extLst>
                    <a:ext uri="{9D8B030D-6E8A-4147-A177-3AD203B41FA5}">
                      <a16:colId xmlns:a16="http://schemas.microsoft.com/office/drawing/2014/main" val="5221739"/>
                    </a:ext>
                  </a:extLst>
                </a:gridCol>
                <a:gridCol w="503238">
                  <a:extLst>
                    <a:ext uri="{9D8B030D-6E8A-4147-A177-3AD203B41FA5}">
                      <a16:colId xmlns:a16="http://schemas.microsoft.com/office/drawing/2014/main" val="3757745029"/>
                    </a:ext>
                  </a:extLst>
                </a:gridCol>
                <a:gridCol w="503238">
                  <a:extLst>
                    <a:ext uri="{9D8B030D-6E8A-4147-A177-3AD203B41FA5}">
                      <a16:colId xmlns:a16="http://schemas.microsoft.com/office/drawing/2014/main" val="2250567162"/>
                    </a:ext>
                  </a:extLst>
                </a:gridCol>
                <a:gridCol w="503238">
                  <a:extLst>
                    <a:ext uri="{9D8B030D-6E8A-4147-A177-3AD203B41FA5}">
                      <a16:colId xmlns:a16="http://schemas.microsoft.com/office/drawing/2014/main" val="2848938551"/>
                    </a:ext>
                  </a:extLst>
                </a:gridCol>
                <a:gridCol w="503238">
                  <a:extLst>
                    <a:ext uri="{9D8B030D-6E8A-4147-A177-3AD203B41FA5}">
                      <a16:colId xmlns:a16="http://schemas.microsoft.com/office/drawing/2014/main" val="1775685730"/>
                    </a:ext>
                  </a:extLst>
                </a:gridCol>
                <a:gridCol w="503238">
                  <a:extLst>
                    <a:ext uri="{9D8B030D-6E8A-4147-A177-3AD203B41FA5}">
                      <a16:colId xmlns:a16="http://schemas.microsoft.com/office/drawing/2014/main" val="613197185"/>
                    </a:ext>
                  </a:extLst>
                </a:gridCol>
                <a:gridCol w="503238">
                  <a:extLst>
                    <a:ext uri="{9D8B030D-6E8A-4147-A177-3AD203B41FA5}">
                      <a16:colId xmlns:a16="http://schemas.microsoft.com/office/drawing/2014/main" val="4077132638"/>
                    </a:ext>
                  </a:extLst>
                </a:gridCol>
                <a:gridCol w="503238">
                  <a:extLst>
                    <a:ext uri="{9D8B030D-6E8A-4147-A177-3AD203B41FA5}">
                      <a16:colId xmlns:a16="http://schemas.microsoft.com/office/drawing/2014/main" val="178737671"/>
                    </a:ext>
                  </a:extLst>
                </a:gridCol>
                <a:gridCol w="628655">
                  <a:extLst>
                    <a:ext uri="{9D8B030D-6E8A-4147-A177-3AD203B41FA5}">
                      <a16:colId xmlns:a16="http://schemas.microsoft.com/office/drawing/2014/main" val="3241438732"/>
                    </a:ext>
                  </a:extLst>
                </a:gridCol>
              </a:tblGrid>
              <a:tr h="121696">
                <a:tc>
                  <a:txBody>
                    <a:bodyPr/>
                    <a:lstStyle/>
                    <a:p>
                      <a:pPr algn="l" fontAlgn="b"/>
                      <a:endParaRPr lang="en-CA" sz="1200" b="0"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00" b="1" i="0" u="none" strike="noStrike" dirty="0" err="1">
                          <a:solidFill>
                            <a:srgbClr val="000000"/>
                          </a:solidFill>
                          <a:latin typeface="+mn-lt"/>
                          <a:cs typeface="Arial" panose="020B0604020202020204" pitchFamily="34" charset="0"/>
                        </a:rPr>
                        <a:t>T.-N.-L</a:t>
                      </a:r>
                      <a:r>
                        <a:rPr lang="fr-CA" sz="1200" b="1" i="0" u="none" strike="noStrike" dirty="0">
                          <a:solidFill>
                            <a:srgbClr val="000000"/>
                          </a:solidFill>
                          <a:latin typeface="+mn-lt"/>
                          <a:cs typeface="Arial" panose="020B0604020202020204" pitchFamily="34" charset="0"/>
                        </a:rPr>
                        <a:t>.</a:t>
                      </a:r>
                    </a:p>
                  </a:txBody>
                  <a:tcPr marL="0"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0"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200" b="0" i="0" u="none" strike="noStrike" baseline="0" dirty="0">
                          <a:solidFill>
                            <a:schemeClr val="tx1"/>
                          </a:solidFill>
                          <a:latin typeface="+mn-lt"/>
                          <a:ea typeface="+mn-ea"/>
                          <a:cs typeface="Arial" panose="020B0604020202020204" pitchFamily="34" charset="0"/>
                        </a:rPr>
                        <a:t>Moins de 35 heures</a:t>
                      </a:r>
                    </a:p>
                  </a:txBody>
                  <a:tcPr marL="45720" marR="4572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9*</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13*</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14*</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12*</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9*</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13*</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19*</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latin typeface="Arial" panose="020B0604020202020204" pitchFamily="34" charset="0"/>
                          <a:ea typeface="+mn-ea"/>
                          <a:cs typeface="Arial" panose="020B0604020202020204" pitchFamily="34" charset="0"/>
                        </a:rPr>
                        <a:t>20</a:t>
                      </a:r>
                    </a:p>
                  </a:txBody>
                  <a:tcPr marL="27432" marR="27432" marT="27432" marB="27432"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29390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200" b="0" i="0" u="none" strike="noStrike" baseline="0" dirty="0">
                          <a:solidFill>
                            <a:schemeClr val="tx1"/>
                          </a:solidFill>
                          <a:latin typeface="+mn-lt"/>
                          <a:ea typeface="+mn-ea"/>
                          <a:cs typeface="Arial" panose="020B0604020202020204" pitchFamily="34" charset="0"/>
                        </a:rPr>
                        <a:t>De 35 à moins </a:t>
                      </a:r>
                      <a:r>
                        <a:rPr lang="fr-CA" sz="1200" b="0" i="0" u="none" strike="noStrike" baseline="0" dirty="0" smtClean="0">
                          <a:solidFill>
                            <a:schemeClr val="tx1"/>
                          </a:solidFill>
                          <a:latin typeface="+mn-lt"/>
                          <a:ea typeface="+mn-ea"/>
                          <a:cs typeface="Arial" panose="020B0604020202020204" pitchFamily="34" charset="0"/>
                        </a:rPr>
                        <a:t/>
                      </a:r>
                      <a:br>
                        <a:rPr lang="fr-CA" sz="1200" b="0" i="0" u="none" strike="noStrike" baseline="0" dirty="0" smtClean="0">
                          <a:solidFill>
                            <a:schemeClr val="tx1"/>
                          </a:solidFill>
                          <a:latin typeface="+mn-lt"/>
                          <a:ea typeface="+mn-ea"/>
                          <a:cs typeface="Arial" panose="020B0604020202020204" pitchFamily="34" charset="0"/>
                        </a:rPr>
                      </a:br>
                      <a:r>
                        <a:rPr lang="fr-CA" sz="1200" b="0" i="0" u="none" strike="noStrike" baseline="0" dirty="0" smtClean="0">
                          <a:solidFill>
                            <a:schemeClr val="tx1"/>
                          </a:solidFill>
                          <a:latin typeface="+mn-lt"/>
                          <a:ea typeface="+mn-ea"/>
                          <a:cs typeface="Arial" panose="020B0604020202020204" pitchFamily="34" charset="0"/>
                        </a:rPr>
                        <a:t>de </a:t>
                      </a:r>
                      <a:r>
                        <a:rPr lang="fr-CA" sz="1200" b="0" i="0" u="none" strike="noStrike" baseline="0" dirty="0">
                          <a:solidFill>
                            <a:schemeClr val="tx1"/>
                          </a:solidFill>
                          <a:latin typeface="+mn-lt"/>
                          <a:ea typeface="+mn-ea"/>
                          <a:cs typeface="Arial" panose="020B0604020202020204" pitchFamily="34" charset="0"/>
                        </a:rPr>
                        <a:t>45 heures</a:t>
                      </a:r>
                    </a:p>
                  </a:txBody>
                  <a:tcPr marL="45720" marR="4572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22*</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20*</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20*</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17*</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13*</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25*</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latin typeface="Arial" panose="020B0604020202020204" pitchFamily="34" charset="0"/>
                          <a:ea typeface="+mn-ea"/>
                          <a:cs typeface="Arial" panose="020B0604020202020204" pitchFamily="34" charset="0"/>
                        </a:rPr>
                        <a:t>26</a:t>
                      </a:r>
                    </a:p>
                  </a:txBody>
                  <a:tcPr marL="27432" marR="27432" marT="27432" marB="27432"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635297254"/>
                  </a:ext>
                </a:extLst>
              </a:tr>
              <a:tr h="15712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200" b="0" i="0" u="none" strike="noStrike" baseline="0" dirty="0">
                          <a:solidFill>
                            <a:schemeClr val="tx1"/>
                          </a:solidFill>
                          <a:latin typeface="+mn-lt"/>
                          <a:ea typeface="+mn-ea"/>
                          <a:cs typeface="Arial" panose="020B0604020202020204" pitchFamily="34" charset="0"/>
                        </a:rPr>
                        <a:t>45 heures ou plus</a:t>
                      </a:r>
                    </a:p>
                  </a:txBody>
                  <a:tcPr marL="45720" marR="4572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53</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72</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77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latin typeface="Arial" panose="020B0604020202020204" pitchFamily="34" charset="0"/>
                          <a:ea typeface="+mn-ea"/>
                          <a:cs typeface="Arial" panose="020B0604020202020204" pitchFamily="34" charset="0"/>
                        </a:rPr>
                        <a:t>54</a:t>
                      </a:r>
                    </a:p>
                  </a:txBody>
                  <a:tcPr marL="27432" marR="27432" marT="27432" marB="27432"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888375958"/>
                  </a:ext>
                </a:extLst>
              </a:tr>
            </a:tbl>
          </a:graphicData>
        </a:graphic>
      </p:graphicFrame>
      <p:graphicFrame>
        <p:nvGraphicFramePr>
          <p:cNvPr id="42" name="Content Placeholder 4"/>
          <p:cNvGraphicFramePr>
            <a:graphicFrameLocks/>
          </p:cNvGraphicFramePr>
          <p:nvPr>
            <p:extLst>
              <p:ext uri="{D42A27DB-BD31-4B8C-83A1-F6EECF244321}">
                <p14:modId xmlns:p14="http://schemas.microsoft.com/office/powerpoint/2010/main" val="4046130692"/>
              </p:ext>
            </p:extLst>
          </p:nvPr>
        </p:nvGraphicFramePr>
        <p:xfrm>
          <a:off x="374904" y="3592149"/>
          <a:ext cx="8229608" cy="1402080"/>
        </p:xfrm>
        <a:graphic>
          <a:graphicData uri="http://schemas.openxmlformats.org/drawingml/2006/table">
            <a:tbl>
              <a:tblPr/>
              <a:tblGrid>
                <a:gridCol w="1571626">
                  <a:extLst>
                    <a:ext uri="{9D8B030D-6E8A-4147-A177-3AD203B41FA5}">
                      <a16:colId xmlns:a16="http://schemas.microsoft.com/office/drawing/2014/main" val="2274431385"/>
                    </a:ext>
                  </a:extLst>
                </a:gridCol>
                <a:gridCol w="502444">
                  <a:extLst>
                    <a:ext uri="{9D8B030D-6E8A-4147-A177-3AD203B41FA5}">
                      <a16:colId xmlns:a16="http://schemas.microsoft.com/office/drawing/2014/main" val="3414494534"/>
                    </a:ext>
                  </a:extLst>
                </a:gridCol>
                <a:gridCol w="502444">
                  <a:extLst>
                    <a:ext uri="{9D8B030D-6E8A-4147-A177-3AD203B41FA5}">
                      <a16:colId xmlns:a16="http://schemas.microsoft.com/office/drawing/2014/main" val="1291103358"/>
                    </a:ext>
                  </a:extLst>
                </a:gridCol>
                <a:gridCol w="502444">
                  <a:extLst>
                    <a:ext uri="{9D8B030D-6E8A-4147-A177-3AD203B41FA5}">
                      <a16:colId xmlns:a16="http://schemas.microsoft.com/office/drawing/2014/main" val="2659665947"/>
                    </a:ext>
                  </a:extLst>
                </a:gridCol>
                <a:gridCol w="410772">
                  <a:extLst>
                    <a:ext uri="{9D8B030D-6E8A-4147-A177-3AD203B41FA5}">
                      <a16:colId xmlns:a16="http://schemas.microsoft.com/office/drawing/2014/main" val="77205676"/>
                    </a:ext>
                  </a:extLst>
                </a:gridCol>
                <a:gridCol w="594116">
                  <a:extLst>
                    <a:ext uri="{9D8B030D-6E8A-4147-A177-3AD203B41FA5}">
                      <a16:colId xmlns:a16="http://schemas.microsoft.com/office/drawing/2014/main" val="5221739"/>
                    </a:ext>
                  </a:extLst>
                </a:gridCol>
                <a:gridCol w="502444">
                  <a:extLst>
                    <a:ext uri="{9D8B030D-6E8A-4147-A177-3AD203B41FA5}">
                      <a16:colId xmlns:a16="http://schemas.microsoft.com/office/drawing/2014/main" val="3757745029"/>
                    </a:ext>
                  </a:extLst>
                </a:gridCol>
                <a:gridCol w="502444">
                  <a:extLst>
                    <a:ext uri="{9D8B030D-6E8A-4147-A177-3AD203B41FA5}">
                      <a16:colId xmlns:a16="http://schemas.microsoft.com/office/drawing/2014/main" val="2250567162"/>
                    </a:ext>
                  </a:extLst>
                </a:gridCol>
                <a:gridCol w="502444">
                  <a:extLst>
                    <a:ext uri="{9D8B030D-6E8A-4147-A177-3AD203B41FA5}">
                      <a16:colId xmlns:a16="http://schemas.microsoft.com/office/drawing/2014/main" val="2848938551"/>
                    </a:ext>
                  </a:extLst>
                </a:gridCol>
                <a:gridCol w="502444">
                  <a:extLst>
                    <a:ext uri="{9D8B030D-6E8A-4147-A177-3AD203B41FA5}">
                      <a16:colId xmlns:a16="http://schemas.microsoft.com/office/drawing/2014/main" val="1775685730"/>
                    </a:ext>
                  </a:extLst>
                </a:gridCol>
                <a:gridCol w="502444">
                  <a:extLst>
                    <a:ext uri="{9D8B030D-6E8A-4147-A177-3AD203B41FA5}">
                      <a16:colId xmlns:a16="http://schemas.microsoft.com/office/drawing/2014/main" val="613197185"/>
                    </a:ext>
                  </a:extLst>
                </a:gridCol>
                <a:gridCol w="502444">
                  <a:extLst>
                    <a:ext uri="{9D8B030D-6E8A-4147-A177-3AD203B41FA5}">
                      <a16:colId xmlns:a16="http://schemas.microsoft.com/office/drawing/2014/main" val="4077132638"/>
                    </a:ext>
                  </a:extLst>
                </a:gridCol>
                <a:gridCol w="502444">
                  <a:extLst>
                    <a:ext uri="{9D8B030D-6E8A-4147-A177-3AD203B41FA5}">
                      <a16:colId xmlns:a16="http://schemas.microsoft.com/office/drawing/2014/main" val="178737671"/>
                    </a:ext>
                  </a:extLst>
                </a:gridCol>
                <a:gridCol w="628654">
                  <a:extLst>
                    <a:ext uri="{9D8B030D-6E8A-4147-A177-3AD203B41FA5}">
                      <a16:colId xmlns:a16="http://schemas.microsoft.com/office/drawing/2014/main" val="3241438732"/>
                    </a:ext>
                  </a:extLst>
                </a:gridCol>
              </a:tblGrid>
              <a:tr h="437627">
                <a:tc>
                  <a:txBody>
                    <a:bodyPr/>
                    <a:lstStyle/>
                    <a:p>
                      <a:pPr algn="l" fontAlgn="b"/>
                      <a:endParaRPr lang="en-CA" sz="1200" b="0"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00" b="1" i="0" u="none" strike="noStrike" dirty="0" err="1">
                          <a:solidFill>
                            <a:srgbClr val="000000"/>
                          </a:solidFill>
                          <a:latin typeface="+mn-lt"/>
                          <a:cs typeface="Arial" panose="020B0604020202020204" pitchFamily="34" charset="0"/>
                        </a:rPr>
                        <a:t>T.-N.-L</a:t>
                      </a:r>
                      <a:r>
                        <a:rPr lang="fr-CA" sz="1200" b="1" i="0" u="none" strike="noStrike" dirty="0">
                          <a:solidFill>
                            <a:srgbClr val="000000"/>
                          </a:solidFill>
                          <a:latin typeface="+mn-lt"/>
                          <a:cs typeface="Arial" panose="020B0604020202020204" pitchFamily="34" charset="0"/>
                        </a:rPr>
                        <a:t>.</a:t>
                      </a:r>
                    </a:p>
                  </a:txBody>
                  <a:tcPr marL="0"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0"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100" b="0" i="0" u="none" strike="noStrike" baseline="0" dirty="0">
                          <a:solidFill>
                            <a:schemeClr val="tx1"/>
                          </a:solidFill>
                          <a:latin typeface="+mn-lt"/>
                          <a:cs typeface="Arial" panose="020B0604020202020204" pitchFamily="34" charset="0"/>
                        </a:rPr>
                        <a:t>Moins de 15 minutes</a:t>
                      </a:r>
                    </a:p>
                  </a:txBody>
                  <a:tcPr marL="45720" marR="4572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43</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34*</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2*</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19*</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latin typeface="Arial" panose="020B0604020202020204" pitchFamily="34" charset="0"/>
                          <a:ea typeface="+mn-ea"/>
                          <a:cs typeface="Arial" panose="020B0604020202020204" pitchFamily="34" charset="0"/>
                        </a:rPr>
                        <a:t>32</a:t>
                      </a:r>
                    </a:p>
                  </a:txBody>
                  <a:tcPr marL="27432" marR="27432" marT="27432" marB="27432"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2928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100" b="0" i="0" u="none" strike="noStrike" baseline="0" dirty="0">
                          <a:solidFill>
                            <a:schemeClr val="tx1"/>
                          </a:solidFill>
                          <a:latin typeface="+mn-lt"/>
                          <a:cs typeface="Arial" panose="020B0604020202020204" pitchFamily="34" charset="0"/>
                        </a:rPr>
                        <a:t>De 15 à moins de 25 minutes</a:t>
                      </a:r>
                    </a:p>
                  </a:txBody>
                  <a:tcPr marL="45720" marR="4572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63</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62</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77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latin typeface="Arial" panose="020B0604020202020204" pitchFamily="34" charset="0"/>
                          <a:ea typeface="+mn-ea"/>
                          <a:cs typeface="Arial" panose="020B0604020202020204" pitchFamily="34" charset="0"/>
                        </a:rPr>
                        <a:t>54</a:t>
                      </a:r>
                    </a:p>
                  </a:txBody>
                  <a:tcPr marL="27432" marR="27432" marT="27432" marB="27432"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635297254"/>
                  </a:ext>
                </a:extLst>
              </a:tr>
              <a:tr h="12535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100" b="0" i="0" u="none" strike="noStrike" baseline="0" dirty="0">
                          <a:solidFill>
                            <a:schemeClr val="tx1"/>
                          </a:solidFill>
                          <a:latin typeface="+mn-lt"/>
                          <a:cs typeface="Arial" panose="020B0604020202020204" pitchFamily="34" charset="0"/>
                        </a:rPr>
                        <a:t>25 minutes ou plus</a:t>
                      </a:r>
                    </a:p>
                  </a:txBody>
                  <a:tcPr marL="45720" marR="4572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8*</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10*</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13*</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9*</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12*</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latin typeface="Arial" panose="020B0604020202020204" pitchFamily="34" charset="0"/>
                          <a:ea typeface="+mn-ea"/>
                          <a:cs typeface="Arial" panose="020B0604020202020204" pitchFamily="34" charset="0"/>
                        </a:rPr>
                        <a:t>14</a:t>
                      </a:r>
                    </a:p>
                  </a:txBody>
                  <a:tcPr marL="27432" marR="27432" marT="27432" marB="27432"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888375958"/>
                  </a:ext>
                </a:extLst>
              </a:tr>
            </a:tbl>
          </a:graphicData>
        </a:graphic>
      </p:graphicFrame>
      <p:sp>
        <p:nvSpPr>
          <p:cNvPr id="8" name="Rectangle 7"/>
          <p:cNvSpPr/>
          <p:nvPr/>
        </p:nvSpPr>
        <p:spPr>
          <a:xfrm>
            <a:off x="374903" y="4950594"/>
            <a:ext cx="7521321" cy="754053"/>
          </a:xfrm>
          <a:prstGeom prst="rect">
            <a:avLst/>
          </a:prstGeom>
        </p:spPr>
        <p:txBody>
          <a:bodyPr wrap="square" lIns="0" tIns="91440" bIns="4572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rPr>
              <a:t>La moyenne canadienne représente l’expérience moyenne des Canadiens (plutôt que la moyenne des résultats provinciaux et territoriaux).</a:t>
            </a:r>
          </a:p>
          <a:p>
            <a:r>
              <a:rPr lang="fr-CA" sz="800" dirty="0">
                <a:latin typeface="Arial" panose="020B0604020202020204" pitchFamily="34" charset="0"/>
                <a:cs typeface="Arial" panose="020B0604020202020204" pitchFamily="34" charset="0"/>
              </a:rPr>
              <a:t>Les heures habituellement travaillées incluent toutes les heures consacrées à la pratique de la médecine, y compris les heures travaillées à domicile et sur appel</a:t>
            </a:r>
            <a:r>
              <a:rPr lang="fr-CA" sz="800" dirty="0" smtClean="0">
                <a:latin typeface="Arial" panose="020B0604020202020204" pitchFamily="34" charset="0"/>
                <a:cs typeface="Arial" panose="020B0604020202020204" pitchFamily="34" charset="0"/>
              </a:rPr>
              <a:t>.</a:t>
            </a:r>
            <a:endParaRPr lang="fr-CA" sz="800" dirty="0">
              <a:latin typeface="Arial" panose="020B0604020202020204" pitchFamily="34" charset="0"/>
              <a:cs typeface="Arial" panose="020B0604020202020204" pitchFamily="34" charset="0"/>
            </a:endParaRPr>
          </a:p>
        </p:txBody>
      </p:sp>
      <p:sp>
        <p:nvSpPr>
          <p:cNvPr id="22" name="Rectangle 21"/>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18" name="Group 17"/>
          <p:cNvGrpSpPr/>
          <p:nvPr/>
        </p:nvGrpSpPr>
        <p:grpSpPr>
          <a:xfrm>
            <a:off x="374904" y="6304001"/>
            <a:ext cx="4025646" cy="425758"/>
            <a:chOff x="3484840" y="6539092"/>
            <a:chExt cx="4025646" cy="425758"/>
          </a:xfrm>
        </p:grpSpPr>
        <p:sp>
          <p:nvSpPr>
            <p:cNvPr id="19" name="TextBox 18"/>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20" name="Oval 19"/>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15932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677139" y="1333500"/>
            <a:ext cx="4184639" cy="5019675"/>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nSpc>
                <a:spcPts val="3000"/>
              </a:lnSpc>
            </a:pPr>
            <a:r>
              <a:rPr lang="fr-CA" dirty="0"/>
              <a:t>Environ les deux tiers des cabinets de soins primaires canadiens n’acceptent pas de nouveaux patients</a:t>
            </a:r>
            <a:endParaRPr lang="en-US" dirty="0"/>
          </a:p>
        </p:txBody>
      </p:sp>
      <p:sp>
        <p:nvSpPr>
          <p:cNvPr id="13" name="Rectangle 12"/>
          <p:cNvSpPr/>
          <p:nvPr/>
        </p:nvSpPr>
        <p:spPr>
          <a:xfrm>
            <a:off x="4876800" y="5642756"/>
            <a:ext cx="3832578" cy="584775"/>
          </a:xfrm>
          <a:prstGeom prst="rect">
            <a:avLst/>
          </a:prstGeom>
        </p:spPr>
        <p:txBody>
          <a:bodyPr wrap="square" lIns="0" tIns="45720" bIns="4572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Exclut les répondants qui ont répondu « sans objet » pour chaque stratégie.</a:t>
            </a:r>
          </a:p>
          <a:p>
            <a:r>
              <a:rPr lang="fr-CA" sz="800" dirty="0">
                <a:latin typeface="Arial" panose="020B0604020202020204" pitchFamily="34" charset="0"/>
              </a:rPr>
              <a:t>Les proportions de réponses ne totalisent pas 100 % puisqu’il était permis de donner plusieurs réponses.</a:t>
            </a:r>
          </a:p>
        </p:txBody>
      </p:sp>
      <p:grpSp>
        <p:nvGrpSpPr>
          <p:cNvPr id="6" name="Group 5"/>
          <p:cNvGrpSpPr/>
          <p:nvPr/>
        </p:nvGrpSpPr>
        <p:grpSpPr>
          <a:xfrm>
            <a:off x="4694683" y="1435835"/>
            <a:ext cx="4252821" cy="4141077"/>
            <a:chOff x="4694683" y="1435835"/>
            <a:chExt cx="4252821" cy="4141077"/>
          </a:xfrm>
        </p:grpSpPr>
        <p:sp>
          <p:nvSpPr>
            <p:cNvPr id="12" name="TextBox 11"/>
            <p:cNvSpPr txBox="1"/>
            <p:nvPr/>
          </p:nvSpPr>
          <p:spPr>
            <a:xfrm>
              <a:off x="4804835" y="1435835"/>
              <a:ext cx="3977215" cy="707886"/>
            </a:xfrm>
            <a:prstGeom prst="rect">
              <a:avLst/>
            </a:prstGeom>
            <a:noFill/>
          </p:spPr>
          <p:txBody>
            <a:bodyPr wrap="square" rtlCol="0">
              <a:spAutoFit/>
            </a:bodyPr>
            <a:lstStyle/>
            <a:p>
              <a:pPr algn="ctr">
                <a:lnSpc>
                  <a:spcPts val="1600"/>
                </a:lnSpc>
              </a:pPr>
              <a:r>
                <a:rPr lang="fr-FR" sz="1350" dirty="0">
                  <a:solidFill>
                    <a:srgbClr val="365254"/>
                  </a:solidFill>
                  <a:cs typeface="Arial" panose="020B0604020202020204" pitchFamily="34" charset="0"/>
                </a:rPr>
                <a:t>De ceux qui ont la capacité de prendre en charge de nouveaux patients, pourcentage de médecins de soins primaires qui utilisent les stratégies suivantes</a:t>
              </a:r>
              <a:r>
                <a:rPr lang="fr-FR" sz="1350" baseline="30000" dirty="0">
                  <a:solidFill>
                    <a:srgbClr val="365254"/>
                  </a:solidFill>
                  <a:cs typeface="Arial" panose="020B0604020202020204" pitchFamily="34" charset="0"/>
                </a:rPr>
                <a:t>†</a:t>
              </a:r>
            </a:p>
          </p:txBody>
        </p:sp>
        <p:grpSp>
          <p:nvGrpSpPr>
            <p:cNvPr id="4" name="Group 3"/>
            <p:cNvGrpSpPr/>
            <p:nvPr/>
          </p:nvGrpSpPr>
          <p:grpSpPr>
            <a:xfrm>
              <a:off x="4694683" y="2284528"/>
              <a:ext cx="4252821" cy="3292384"/>
              <a:chOff x="4694683" y="2284528"/>
              <a:chExt cx="4252821" cy="3292384"/>
            </a:xfrm>
          </p:grpSpPr>
          <p:graphicFrame>
            <p:nvGraphicFramePr>
              <p:cNvPr id="7" name="Chart 6"/>
              <p:cNvGraphicFramePr/>
              <p:nvPr>
                <p:extLst>
                  <p:ext uri="{D42A27DB-BD31-4B8C-83A1-F6EECF244321}">
                    <p14:modId xmlns:p14="http://schemas.microsoft.com/office/powerpoint/2010/main" val="2595126648"/>
                  </p:ext>
                </p:extLst>
              </p:nvPr>
            </p:nvGraphicFramePr>
            <p:xfrm>
              <a:off x="5042960" y="2284528"/>
              <a:ext cx="3904544" cy="3292384"/>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p:cNvSpPr/>
              <p:nvPr/>
            </p:nvSpPr>
            <p:spPr bwMode="ltGray">
              <a:xfrm>
                <a:off x="4694683" y="2398244"/>
                <a:ext cx="2299095" cy="2903359"/>
              </a:xfrm>
              <a:prstGeom prst="rect">
                <a:avLst/>
              </a:prstGeom>
              <a:noFill/>
              <a:ln>
                <a:noFill/>
              </a:ln>
            </p:spPr>
            <p:txBody>
              <a:bodyPr wrap="square" tIns="274320">
                <a:spAutoFit/>
              </a:bodyPr>
              <a:lstStyle/>
              <a:p>
                <a:pPr algn="r">
                  <a:spcAft>
                    <a:spcPts val="2600"/>
                  </a:spcAft>
                </a:pPr>
                <a:r>
                  <a:rPr lang="fr-FR" sz="1200" dirty="0">
                    <a:latin typeface="Arial Narrow" panose="020B0606020202030204" pitchFamily="34" charset="0"/>
                    <a:cs typeface="Arial" panose="020B0604020202020204" pitchFamily="34" charset="0"/>
                  </a:rPr>
                  <a:t>Recours à une liste d’attente privée gérée par votre </a:t>
                </a:r>
                <a:r>
                  <a:rPr lang="fr-FR" sz="1200" dirty="0" smtClean="0">
                    <a:latin typeface="Arial Narrow" panose="020B0606020202030204" pitchFamily="34" charset="0"/>
                    <a:cs typeface="Arial" panose="020B0604020202020204" pitchFamily="34" charset="0"/>
                  </a:rPr>
                  <a:t>clinique</a:t>
                </a:r>
              </a:p>
              <a:p>
                <a:pPr algn="r">
                  <a:spcAft>
                    <a:spcPts val="3000"/>
                  </a:spcAft>
                </a:pPr>
                <a:r>
                  <a:rPr lang="fr-FR" sz="1200" dirty="0">
                    <a:latin typeface="Arial Narrow" panose="020B0606020202030204" pitchFamily="34" charset="0"/>
                    <a:cs typeface="Arial" panose="020B0604020202020204" pitchFamily="34" charset="0"/>
                  </a:rPr>
                  <a:t>Recours à une liste d’attente publique gérée par le gouvernement </a:t>
                </a:r>
                <a:endParaRPr lang="fr-FR" sz="1200" dirty="0" smtClean="0">
                  <a:latin typeface="Arial Narrow" panose="020B0606020202030204" pitchFamily="34" charset="0"/>
                  <a:cs typeface="Arial" panose="020B0604020202020204" pitchFamily="34" charset="0"/>
                </a:endParaRPr>
              </a:p>
              <a:p>
                <a:pPr algn="r">
                  <a:spcAft>
                    <a:spcPts val="3000"/>
                  </a:spcAft>
                </a:pPr>
                <a:r>
                  <a:rPr lang="fr-FR" sz="1200" dirty="0">
                    <a:latin typeface="Arial Narrow" panose="020B0606020202030204" pitchFamily="34" charset="0"/>
                    <a:cs typeface="Arial" panose="020B0604020202020204" pitchFamily="34" charset="0"/>
                  </a:rPr>
                  <a:t>Mis votre nom sur la liste publique des médecins disponibles </a:t>
                </a:r>
                <a:endParaRPr lang="fr-FR" sz="1200" dirty="0" smtClean="0">
                  <a:latin typeface="Arial Narrow" panose="020B0606020202030204" pitchFamily="34" charset="0"/>
                  <a:cs typeface="Arial" panose="020B0604020202020204" pitchFamily="34" charset="0"/>
                </a:endParaRPr>
              </a:p>
              <a:p>
                <a:pPr algn="r">
                  <a:spcAft>
                    <a:spcPts val="4000"/>
                  </a:spcAft>
                </a:pPr>
                <a:r>
                  <a:rPr lang="fr-FR" sz="1200" dirty="0">
                    <a:latin typeface="Arial Narrow" panose="020B0606020202030204" pitchFamily="34" charset="0"/>
                    <a:cs typeface="Arial" panose="020B0604020202020204" pitchFamily="34" charset="0"/>
                  </a:rPr>
                  <a:t>Recours à d’autres stratégies pour atteindre votre capacité</a:t>
                </a:r>
                <a:endParaRPr lang="en-US" sz="1200" baseline="30000" dirty="0">
                  <a:latin typeface="Arial Narrow" panose="020B0606020202030204" pitchFamily="34" charset="0"/>
                  <a:cs typeface="Arial" panose="020B0604020202020204" pitchFamily="34" charset="0"/>
                </a:endParaRPr>
              </a:p>
            </p:txBody>
          </p:sp>
        </p:grpSp>
      </p:gr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03" y="342050"/>
            <a:ext cx="313565" cy="340831"/>
          </a:xfrm>
          <a:prstGeom prst="rect">
            <a:avLst/>
          </a:prstGeom>
        </p:spPr>
      </p:pic>
      <p:grpSp>
        <p:nvGrpSpPr>
          <p:cNvPr id="17" name="Group 16"/>
          <p:cNvGrpSpPr/>
          <p:nvPr/>
        </p:nvGrpSpPr>
        <p:grpSpPr>
          <a:xfrm>
            <a:off x="266700" y="1435835"/>
            <a:ext cx="4371333" cy="5034700"/>
            <a:chOff x="266700" y="1435835"/>
            <a:chExt cx="4371333" cy="5034700"/>
          </a:xfrm>
        </p:grpSpPr>
        <p:sp>
          <p:nvSpPr>
            <p:cNvPr id="11" name="TextBox 10"/>
            <p:cNvSpPr txBox="1"/>
            <p:nvPr/>
          </p:nvSpPr>
          <p:spPr>
            <a:xfrm>
              <a:off x="458050" y="1435835"/>
              <a:ext cx="3922601" cy="905761"/>
            </a:xfrm>
            <a:prstGeom prst="rect">
              <a:avLst/>
            </a:prstGeom>
            <a:noFill/>
          </p:spPr>
          <p:txBody>
            <a:bodyPr wrap="square" rtlCol="0">
              <a:spAutoFit/>
            </a:bodyPr>
            <a:lstStyle/>
            <a:p>
              <a:pPr algn="ctr">
                <a:lnSpc>
                  <a:spcPts val="1600"/>
                </a:lnSpc>
              </a:pPr>
              <a:r>
                <a:rPr lang="fr-FR" sz="1350" dirty="0">
                  <a:solidFill>
                    <a:srgbClr val="365254"/>
                  </a:solidFill>
                  <a:cs typeface="Arial" panose="020B0604020202020204" pitchFamily="34" charset="0"/>
                </a:rPr>
                <a:t>Pourcentage des médecins de soins primaires dont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le </a:t>
              </a:r>
              <a:r>
                <a:rPr lang="fr-FR" sz="1350" dirty="0">
                  <a:solidFill>
                    <a:srgbClr val="365254"/>
                  </a:solidFill>
                  <a:cs typeface="Arial" panose="020B0604020202020204" pitchFamily="34" charset="0"/>
                </a:rPr>
                <a:t>cabinet principal peut prendre en charge de nouveaux patients compte tenu de leur horaire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de </a:t>
              </a:r>
              <a:r>
                <a:rPr lang="fr-FR" sz="1350" dirty="0">
                  <a:solidFill>
                    <a:srgbClr val="365254"/>
                  </a:solidFill>
                  <a:cs typeface="Arial" panose="020B0604020202020204" pitchFamily="34" charset="0"/>
                </a:rPr>
                <a:t>travail et du nombre de médecins employés</a:t>
              </a:r>
            </a:p>
          </p:txBody>
        </p:sp>
        <p:grpSp>
          <p:nvGrpSpPr>
            <p:cNvPr id="15" name="Group 14"/>
            <p:cNvGrpSpPr/>
            <p:nvPr/>
          </p:nvGrpSpPr>
          <p:grpSpPr>
            <a:xfrm>
              <a:off x="266700" y="2080842"/>
              <a:ext cx="4371333" cy="4389693"/>
              <a:chOff x="266700" y="2080842"/>
              <a:chExt cx="4371333" cy="4389693"/>
            </a:xfrm>
          </p:grpSpPr>
          <p:grpSp>
            <p:nvGrpSpPr>
              <p:cNvPr id="14" name="Group 13"/>
              <p:cNvGrpSpPr/>
              <p:nvPr/>
            </p:nvGrpSpPr>
            <p:grpSpPr>
              <a:xfrm>
                <a:off x="266700" y="2080842"/>
                <a:ext cx="4371333" cy="4264671"/>
                <a:chOff x="266700" y="2080842"/>
                <a:chExt cx="4371333" cy="4264671"/>
              </a:xfrm>
            </p:grpSpPr>
            <p:grpSp>
              <p:nvGrpSpPr>
                <p:cNvPr id="3" name="Group 2"/>
                <p:cNvGrpSpPr/>
                <p:nvPr/>
              </p:nvGrpSpPr>
              <p:grpSpPr>
                <a:xfrm>
                  <a:off x="2515100" y="2705886"/>
                  <a:ext cx="2122933" cy="1078992"/>
                  <a:chOff x="2571750" y="2705886"/>
                  <a:chExt cx="2122933" cy="1078992"/>
                </a:xfrm>
              </p:grpSpPr>
              <p:cxnSp>
                <p:nvCxnSpPr>
                  <p:cNvPr id="24" name="Straight Connector 23"/>
                  <p:cNvCxnSpPr/>
                  <p:nvPr/>
                </p:nvCxnSpPr>
                <p:spPr>
                  <a:xfrm flipH="1">
                    <a:off x="2571750" y="2705886"/>
                    <a:ext cx="16344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914650" y="3784878"/>
                    <a:ext cx="12915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06180" y="2705886"/>
                    <a:ext cx="0" cy="10789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206180" y="3250525"/>
                    <a:ext cx="488503" cy="0"/>
                  </a:xfrm>
                  <a:prstGeom prst="line">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grpSp>
            <p:graphicFrame>
              <p:nvGraphicFramePr>
                <p:cNvPr id="10" name="Chart 9"/>
                <p:cNvGraphicFramePr/>
                <p:nvPr>
                  <p:extLst>
                    <p:ext uri="{D42A27DB-BD31-4B8C-83A1-F6EECF244321}">
                      <p14:modId xmlns:p14="http://schemas.microsoft.com/office/powerpoint/2010/main" val="1303734170"/>
                    </p:ext>
                  </p:extLst>
                </p:nvPr>
              </p:nvGraphicFramePr>
              <p:xfrm>
                <a:off x="266700" y="2080842"/>
                <a:ext cx="4305300" cy="4264671"/>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5" name="Group 4"/>
              <p:cNvGrpSpPr/>
              <p:nvPr/>
            </p:nvGrpSpPr>
            <p:grpSpPr>
              <a:xfrm>
                <a:off x="391826" y="4662348"/>
                <a:ext cx="4132913" cy="1808187"/>
                <a:chOff x="199326" y="4691223"/>
                <a:chExt cx="4132913" cy="1808187"/>
              </a:xfrm>
            </p:grpSpPr>
            <p:sp>
              <p:nvSpPr>
                <p:cNvPr id="23" name="Rectangle 22"/>
                <p:cNvSpPr/>
                <p:nvPr/>
              </p:nvSpPr>
              <p:spPr bwMode="ltGray">
                <a:xfrm>
                  <a:off x="199326" y="4691223"/>
                  <a:ext cx="4132913" cy="1808187"/>
                </a:xfrm>
                <a:prstGeom prst="rect">
                  <a:avLst/>
                </a:prstGeom>
                <a:solidFill>
                  <a:schemeClr val="bg1"/>
                </a:solidFill>
                <a:ln>
                  <a:noFill/>
                </a:ln>
              </p:spPr>
              <p:txBody>
                <a:bodyPr wrap="square" lIns="365760" tIns="274320">
                  <a:spAutoFit/>
                </a:bodyPr>
                <a:lstStyle/>
                <a:p>
                  <a:pPr>
                    <a:spcAft>
                      <a:spcPts val="450"/>
                    </a:spcAft>
                  </a:pPr>
                  <a:r>
                    <a:rPr lang="fr-FR" sz="1200" dirty="0">
                      <a:latin typeface="Arial Narrow" panose="020B0606020202030204" pitchFamily="34" charset="0"/>
                      <a:cs typeface="Arial" panose="020B0604020202020204" pitchFamily="34" charset="0"/>
                    </a:rPr>
                    <a:t>Oui, nous avons la capacité de prendre en charge tous </a:t>
                  </a:r>
                  <a:r>
                    <a:rPr lang="fr-FR" sz="1200" dirty="0" smtClean="0">
                      <a:latin typeface="Arial Narrow" panose="020B0606020202030204" pitchFamily="34" charset="0"/>
                      <a:cs typeface="Arial" panose="020B0604020202020204" pitchFamily="34" charset="0"/>
                    </a:rPr>
                    <a:t/>
                  </a:r>
                  <a:br>
                    <a:rPr lang="fr-FR" sz="1200" dirty="0" smtClean="0">
                      <a:latin typeface="Arial Narrow" panose="020B0606020202030204" pitchFamily="34" charset="0"/>
                      <a:cs typeface="Arial" panose="020B0604020202020204" pitchFamily="34" charset="0"/>
                    </a:rPr>
                  </a:br>
                  <a:r>
                    <a:rPr lang="fr-FR" sz="1200" dirty="0" smtClean="0">
                      <a:latin typeface="Arial Narrow" panose="020B0606020202030204" pitchFamily="34" charset="0"/>
                      <a:cs typeface="Arial" panose="020B0604020202020204" pitchFamily="34" charset="0"/>
                    </a:rPr>
                    <a:t>les patients </a:t>
                  </a:r>
                  <a:r>
                    <a:rPr lang="fr-FR" sz="1200" dirty="0">
                      <a:latin typeface="Arial Narrow" panose="020B0606020202030204" pitchFamily="34" charset="0"/>
                      <a:cs typeface="Arial" panose="020B0604020202020204" pitchFamily="34" charset="0"/>
                    </a:rPr>
                    <a:t>qui le demandent</a:t>
                  </a:r>
                </a:p>
                <a:p>
                  <a:pPr>
                    <a:spcAft>
                      <a:spcPts val="450"/>
                    </a:spcAft>
                  </a:pPr>
                  <a:r>
                    <a:rPr lang="fr-FR" sz="1200" dirty="0">
                      <a:latin typeface="Arial Narrow" panose="020B0606020202030204" pitchFamily="34" charset="0"/>
                      <a:cs typeface="Arial" panose="020B0604020202020204" pitchFamily="34" charset="0"/>
                    </a:rPr>
                    <a:t>Oui, nous avons la capacité de prendre en charge </a:t>
                  </a:r>
                  <a:r>
                    <a:rPr lang="fr-FR" sz="1200" dirty="0" smtClean="0">
                      <a:latin typeface="Arial Narrow" panose="020B0606020202030204" pitchFamily="34" charset="0"/>
                      <a:cs typeface="Arial" panose="020B0604020202020204" pitchFamily="34" charset="0"/>
                    </a:rPr>
                    <a:t/>
                  </a:r>
                  <a:br>
                    <a:rPr lang="fr-FR" sz="1200" dirty="0" smtClean="0">
                      <a:latin typeface="Arial Narrow" panose="020B0606020202030204" pitchFamily="34" charset="0"/>
                      <a:cs typeface="Arial" panose="020B0604020202020204" pitchFamily="34" charset="0"/>
                    </a:rPr>
                  </a:br>
                  <a:r>
                    <a:rPr lang="fr-FR" sz="1200" dirty="0" smtClean="0">
                      <a:latin typeface="Arial Narrow" panose="020B0606020202030204" pitchFamily="34" charset="0"/>
                      <a:cs typeface="Arial" panose="020B0604020202020204" pitchFamily="34" charset="0"/>
                    </a:rPr>
                    <a:t>des </a:t>
                  </a:r>
                  <a:r>
                    <a:rPr lang="fr-FR" sz="1200" dirty="0">
                      <a:latin typeface="Arial Narrow" panose="020B0606020202030204" pitchFamily="34" charset="0"/>
                      <a:cs typeface="Arial" panose="020B0604020202020204" pitchFamily="34" charset="0"/>
                    </a:rPr>
                    <a:t>patients présentant certains critères</a:t>
                  </a:r>
                </a:p>
                <a:p>
                  <a:pPr>
                    <a:spcAft>
                      <a:spcPts val="450"/>
                    </a:spcAft>
                  </a:pPr>
                  <a:r>
                    <a:rPr lang="fr-FR" sz="1200" dirty="0">
                      <a:latin typeface="Arial Narrow" panose="020B0606020202030204" pitchFamily="34" charset="0"/>
                      <a:cs typeface="Arial" panose="020B0604020202020204" pitchFamily="34" charset="0"/>
                    </a:rPr>
                    <a:t>Oui, nous avons la capacité de prendre en charge de </a:t>
                  </a:r>
                  <a:r>
                    <a:rPr lang="fr-FR" sz="1200" dirty="0" smtClean="0">
                      <a:latin typeface="Arial Narrow" panose="020B0606020202030204" pitchFamily="34" charset="0"/>
                      <a:cs typeface="Arial" panose="020B0604020202020204" pitchFamily="34" charset="0"/>
                    </a:rPr>
                    <a:t/>
                  </a:r>
                  <a:br>
                    <a:rPr lang="fr-FR" sz="1200" dirty="0" smtClean="0">
                      <a:latin typeface="Arial Narrow" panose="020B0606020202030204" pitchFamily="34" charset="0"/>
                      <a:cs typeface="Arial" panose="020B0604020202020204" pitchFamily="34" charset="0"/>
                    </a:rPr>
                  </a:br>
                  <a:r>
                    <a:rPr lang="fr-FR" sz="1200" dirty="0" smtClean="0">
                      <a:latin typeface="Arial Narrow" panose="020B0606020202030204" pitchFamily="34" charset="0"/>
                      <a:cs typeface="Arial" panose="020B0604020202020204" pitchFamily="34" charset="0"/>
                    </a:rPr>
                    <a:t>nouveaux </a:t>
                  </a:r>
                  <a:r>
                    <a:rPr lang="fr-FR" sz="1200" dirty="0">
                      <a:latin typeface="Arial Narrow" panose="020B0606020202030204" pitchFamily="34" charset="0"/>
                      <a:cs typeface="Arial" panose="020B0604020202020204" pitchFamily="34" charset="0"/>
                    </a:rPr>
                    <a:t>patients, mais nous ne le faisons pas actuellement</a:t>
                  </a:r>
                </a:p>
                <a:p>
                  <a:pPr>
                    <a:spcAft>
                      <a:spcPts val="450"/>
                    </a:spcAft>
                  </a:pPr>
                  <a:r>
                    <a:rPr lang="fr-FR" sz="1200" dirty="0">
                      <a:latin typeface="Arial Narrow" panose="020B0606020202030204" pitchFamily="34" charset="0"/>
                      <a:cs typeface="Arial" panose="020B0604020202020204" pitchFamily="34" charset="0"/>
                    </a:rPr>
                    <a:t>Non, nous n’avons pas cette capacité</a:t>
                  </a:r>
                  <a:endParaRPr lang="en-US" sz="1200" baseline="30000" dirty="0">
                    <a:latin typeface="Arial Narrow" panose="020B0606020202030204" pitchFamily="34" charset="0"/>
                    <a:cs typeface="Arial" panose="020B0604020202020204" pitchFamily="34" charset="0"/>
                  </a:endParaRPr>
                </a:p>
              </p:txBody>
            </p:sp>
            <p:sp>
              <p:nvSpPr>
                <p:cNvPr id="34" name="Rectangle 33"/>
                <p:cNvSpPr/>
                <p:nvPr/>
              </p:nvSpPr>
              <p:spPr>
                <a:xfrm>
                  <a:off x="371948" y="5863601"/>
                  <a:ext cx="109728" cy="109728"/>
                </a:xfrm>
                <a:prstGeom prst="rect">
                  <a:avLst/>
                </a:prstGeom>
                <a:solidFill>
                  <a:srgbClr val="85206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371948" y="5435695"/>
                  <a:ext cx="109728" cy="109728"/>
                </a:xfrm>
                <a:prstGeom prst="rect">
                  <a:avLst/>
                </a:prstGeom>
                <a:pattFill prst="pct90">
                  <a:fgClr>
                    <a:srgbClr val="365254"/>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371948" y="5007789"/>
                  <a:ext cx="109728" cy="109728"/>
                </a:xfrm>
                <a:prstGeom prst="rect">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371948" y="6292330"/>
                  <a:ext cx="109728" cy="109728"/>
                </a:xfrm>
                <a:prstGeom prst="rect">
                  <a:avLst/>
                </a:prstGeom>
                <a:pattFill prst="pct90">
                  <a:fgClr>
                    <a:srgbClr val="C8DA3F"/>
                  </a:fgClr>
                  <a:bgClr>
                    <a:schemeClr val="tx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sp>
        <p:nvSpPr>
          <p:cNvPr id="30" name="Rectangle 2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1634845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000"/>
              </a:lnSpc>
            </a:pPr>
            <a:r>
              <a:rPr lang="fr-FR" dirty="0"/>
              <a:t>Moins de médecins de soins primaires canadiens </a:t>
            </a:r>
            <a:r>
              <a:rPr lang="fr-FR" dirty="0" smtClean="0"/>
              <a:t/>
            </a:r>
            <a:br>
              <a:rPr lang="fr-FR" dirty="0" smtClean="0"/>
            </a:br>
            <a:r>
              <a:rPr lang="fr-FR" dirty="0" smtClean="0"/>
              <a:t>sont </a:t>
            </a:r>
            <a:r>
              <a:rPr lang="fr-FR" dirty="0"/>
              <a:t>satisfaits de leur pratique de la médecine et </a:t>
            </a:r>
            <a:r>
              <a:rPr lang="fr-FR" dirty="0" smtClean="0"/>
              <a:t/>
            </a:r>
            <a:br>
              <a:rPr lang="fr-FR" dirty="0" smtClean="0"/>
            </a:br>
            <a:r>
              <a:rPr lang="fr-FR" dirty="0" smtClean="0"/>
              <a:t>de </a:t>
            </a:r>
            <a:r>
              <a:rPr lang="fr-FR" dirty="0"/>
              <a:t>leur revenu que la moyenne des pays du FCMW</a:t>
            </a:r>
            <a:endParaRPr lang="en-US" dirty="0"/>
          </a:p>
        </p:txBody>
      </p:sp>
      <p:grpSp>
        <p:nvGrpSpPr>
          <p:cNvPr id="6" name="Group 5"/>
          <p:cNvGrpSpPr/>
          <p:nvPr/>
        </p:nvGrpSpPr>
        <p:grpSpPr>
          <a:xfrm>
            <a:off x="411218" y="1647024"/>
            <a:ext cx="3287768" cy="3944151"/>
            <a:chOff x="411218" y="1647024"/>
            <a:chExt cx="3287768" cy="3944151"/>
          </a:xfrm>
        </p:grpSpPr>
        <p:graphicFrame>
          <p:nvGraphicFramePr>
            <p:cNvPr id="3" name="Chart 2"/>
            <p:cNvGraphicFramePr/>
            <p:nvPr>
              <p:extLst>
                <p:ext uri="{D42A27DB-BD31-4B8C-83A1-F6EECF244321}">
                  <p14:modId xmlns:p14="http://schemas.microsoft.com/office/powerpoint/2010/main" val="1805782139"/>
                </p:ext>
              </p:extLst>
            </p:nvPr>
          </p:nvGraphicFramePr>
          <p:xfrm>
            <a:off x="411218" y="2690974"/>
            <a:ext cx="3229096" cy="290020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87297" y="1647024"/>
              <a:ext cx="3211689" cy="707886"/>
            </a:xfrm>
            <a:prstGeom prst="rect">
              <a:avLst/>
            </a:prstGeom>
            <a:noFill/>
          </p:spPr>
          <p:txBody>
            <a:bodyPr wrap="square" rtlCol="0">
              <a:spAutoFit/>
            </a:bodyPr>
            <a:lstStyle/>
            <a:p>
              <a:pPr algn="ctr">
                <a:lnSpc>
                  <a:spcPts val="1600"/>
                </a:lnSpc>
              </a:pPr>
              <a:r>
                <a:rPr lang="fr-FR" sz="1350" dirty="0">
                  <a:solidFill>
                    <a:srgbClr val="365254"/>
                  </a:solidFill>
                  <a:cs typeface="Arial" panose="020B0604020202020204" pitchFamily="34" charset="0"/>
                </a:rPr>
                <a:t>Pourcentage des médecins de soins primaires </a:t>
              </a:r>
              <a:r>
                <a:rPr lang="fr-FR" sz="1350" b="1" dirty="0">
                  <a:solidFill>
                    <a:srgbClr val="365254"/>
                  </a:solidFill>
                  <a:cs typeface="Arial" panose="020B0604020202020204" pitchFamily="34" charset="0"/>
                </a:rPr>
                <a:t>extrêmement</a:t>
              </a:r>
              <a:r>
                <a:rPr lang="fr-FR" sz="1350" dirty="0">
                  <a:solidFill>
                    <a:srgbClr val="365254"/>
                  </a:solidFill>
                  <a:cs typeface="Arial" panose="020B0604020202020204" pitchFamily="34" charset="0"/>
                </a:rPr>
                <a:t>, </a:t>
              </a:r>
              <a:r>
                <a:rPr lang="fr-FR" sz="1350" b="1" dirty="0">
                  <a:solidFill>
                    <a:srgbClr val="365254"/>
                  </a:solidFill>
                  <a:cs typeface="Arial" panose="020B0604020202020204" pitchFamily="34" charset="0"/>
                </a:rPr>
                <a:t>très</a:t>
              </a:r>
              <a:r>
                <a:rPr lang="fr-FR" sz="1350" dirty="0">
                  <a:solidFill>
                    <a:srgbClr val="365254"/>
                  </a:solidFill>
                  <a:cs typeface="Arial" panose="020B0604020202020204" pitchFamily="34" charset="0"/>
                </a:rPr>
                <a:t> ou </a:t>
              </a:r>
              <a:r>
                <a:rPr lang="fr-FR" sz="1350" b="1" dirty="0">
                  <a:solidFill>
                    <a:srgbClr val="365254"/>
                  </a:solidFill>
                  <a:cs typeface="Arial" panose="020B0604020202020204" pitchFamily="34" charset="0"/>
                </a:rPr>
                <a:t>assez satisfaits</a:t>
              </a:r>
              <a:r>
                <a:rPr lang="fr-FR" sz="1350" dirty="0">
                  <a:solidFill>
                    <a:srgbClr val="365254"/>
                  </a:solidFill>
                  <a:cs typeface="Arial" panose="020B0604020202020204" pitchFamily="34" charset="0"/>
                </a:rPr>
                <a:t> de leur pratique de la médecine</a:t>
              </a:r>
            </a:p>
          </p:txBody>
        </p:sp>
      </p:grpSp>
      <p:sp>
        <p:nvSpPr>
          <p:cNvPr id="7" name="TextBox 6"/>
          <p:cNvSpPr txBox="1"/>
          <p:nvPr/>
        </p:nvSpPr>
        <p:spPr>
          <a:xfrm>
            <a:off x="4677875" y="5561029"/>
            <a:ext cx="3146054" cy="384721"/>
          </a:xfrm>
          <a:prstGeom prst="rect">
            <a:avLst/>
          </a:prstGeom>
          <a:noFill/>
        </p:spPr>
        <p:txBody>
          <a:bodyPr wrap="none" lIns="0" tIns="91440" rtlCol="0">
            <a:spAutoFit/>
          </a:bodyPr>
          <a:lstStyle/>
          <a:p>
            <a:r>
              <a:rPr lang="fr-CA" sz="800" b="1" dirty="0">
                <a:latin typeface="Arial" panose="020B0604020202020204" pitchFamily="34" charset="0"/>
                <a:cs typeface="Arial" panose="020B0604020202020204" pitchFamily="34" charset="0"/>
              </a:rPr>
              <a:t>Remarque </a:t>
            </a:r>
          </a:p>
          <a:p>
            <a:r>
              <a:rPr lang="fr-CA" sz="800" dirty="0">
                <a:latin typeface="Arial" panose="020B0604020202020204" pitchFamily="34" charset="0"/>
                <a:cs typeface="Arial" panose="020B0604020202020204" pitchFamily="34" charset="0"/>
              </a:rPr>
              <a:t>Les Pays-Bas ont été exclus, car ils utilisent une échelle différente.</a:t>
            </a:r>
          </a:p>
        </p:txBody>
      </p:sp>
      <p:grpSp>
        <p:nvGrpSpPr>
          <p:cNvPr id="12" name="Group 11"/>
          <p:cNvGrpSpPr/>
          <p:nvPr/>
        </p:nvGrpSpPr>
        <p:grpSpPr>
          <a:xfrm>
            <a:off x="4187355" y="1647024"/>
            <a:ext cx="4756327" cy="4197837"/>
            <a:chOff x="4187355" y="1647024"/>
            <a:chExt cx="4756327" cy="4197837"/>
          </a:xfrm>
        </p:grpSpPr>
        <p:sp>
          <p:nvSpPr>
            <p:cNvPr id="5" name="TextBox 4"/>
            <p:cNvSpPr txBox="1"/>
            <p:nvPr/>
          </p:nvSpPr>
          <p:spPr>
            <a:xfrm>
              <a:off x="4331730" y="1647024"/>
              <a:ext cx="4413185" cy="707886"/>
            </a:xfrm>
            <a:prstGeom prst="rect">
              <a:avLst/>
            </a:prstGeom>
            <a:noFill/>
          </p:spPr>
          <p:txBody>
            <a:bodyPr wrap="square" rtlCol="0">
              <a:spAutoFit/>
            </a:bodyPr>
            <a:lstStyle/>
            <a:p>
              <a:pPr algn="ctr">
                <a:lnSpc>
                  <a:spcPts val="1600"/>
                </a:lnSpc>
              </a:pPr>
              <a:r>
                <a:rPr lang="fr-FR" sz="1350" dirty="0">
                  <a:solidFill>
                    <a:srgbClr val="365254"/>
                  </a:solidFill>
                  <a:cs typeface="Arial" panose="020B0604020202020204" pitchFamily="34" charset="0"/>
                </a:rPr>
                <a:t>Pourcentage des médecins de soins primaires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b="1" dirty="0" smtClean="0">
                  <a:solidFill>
                    <a:srgbClr val="365254"/>
                  </a:solidFill>
                  <a:cs typeface="Arial" panose="020B0604020202020204" pitchFamily="34" charset="0"/>
                </a:rPr>
                <a:t>extrêmement</a:t>
              </a:r>
              <a:r>
                <a:rPr lang="fr-FR" sz="1350" dirty="0">
                  <a:solidFill>
                    <a:srgbClr val="365254"/>
                  </a:solidFill>
                  <a:cs typeface="Arial" panose="020B0604020202020204" pitchFamily="34" charset="0"/>
                </a:rPr>
                <a:t>, </a:t>
              </a:r>
              <a:r>
                <a:rPr lang="fr-FR" sz="1350" b="1" dirty="0">
                  <a:solidFill>
                    <a:srgbClr val="365254"/>
                  </a:solidFill>
                  <a:cs typeface="Arial" panose="020B0604020202020204" pitchFamily="34" charset="0"/>
                </a:rPr>
                <a:t>très</a:t>
              </a:r>
              <a:r>
                <a:rPr lang="fr-FR" sz="1350" dirty="0">
                  <a:solidFill>
                    <a:srgbClr val="365254"/>
                  </a:solidFill>
                  <a:cs typeface="Arial" panose="020B0604020202020204" pitchFamily="34" charset="0"/>
                </a:rPr>
                <a:t> ou </a:t>
              </a:r>
              <a:r>
                <a:rPr lang="fr-FR" sz="1350" b="1" dirty="0">
                  <a:solidFill>
                    <a:srgbClr val="365254"/>
                  </a:solidFill>
                  <a:cs typeface="Arial" panose="020B0604020202020204" pitchFamily="34" charset="0"/>
                </a:rPr>
                <a:t>assez satisfaits </a:t>
              </a:r>
              <a:r>
                <a:rPr lang="fr-FR" sz="1350" dirty="0">
                  <a:solidFill>
                    <a:srgbClr val="365254"/>
                  </a:solidFill>
                  <a:cs typeface="Arial" panose="020B0604020202020204" pitchFamily="34" charset="0"/>
                </a:rPr>
                <a:t>des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aspects suivants </a:t>
              </a:r>
              <a:r>
                <a:rPr lang="fr-FR" sz="1350" dirty="0">
                  <a:solidFill>
                    <a:srgbClr val="365254"/>
                  </a:solidFill>
                  <a:cs typeface="Arial" panose="020B0604020202020204" pitchFamily="34" charset="0"/>
                </a:rPr>
                <a:t>de leur pratique de la médecine</a:t>
              </a:r>
            </a:p>
          </p:txBody>
        </p:sp>
        <p:grpSp>
          <p:nvGrpSpPr>
            <p:cNvPr id="11" name="Group 10"/>
            <p:cNvGrpSpPr/>
            <p:nvPr/>
          </p:nvGrpSpPr>
          <p:grpSpPr>
            <a:xfrm>
              <a:off x="4187355" y="2510685"/>
              <a:ext cx="4756327" cy="3334176"/>
              <a:chOff x="4187355" y="2510685"/>
              <a:chExt cx="4756327" cy="3334176"/>
            </a:xfrm>
          </p:grpSpPr>
          <p:graphicFrame>
            <p:nvGraphicFramePr>
              <p:cNvPr id="18" name="Content Placeholder 4"/>
              <p:cNvGraphicFramePr>
                <a:graphicFrameLocks/>
              </p:cNvGraphicFramePr>
              <p:nvPr>
                <p:extLst>
                  <p:ext uri="{D42A27DB-BD31-4B8C-83A1-F6EECF244321}">
                    <p14:modId xmlns:p14="http://schemas.microsoft.com/office/powerpoint/2010/main" val="4034795194"/>
                  </p:ext>
                </p:extLst>
              </p:nvPr>
            </p:nvGraphicFramePr>
            <p:xfrm>
              <a:off x="4187355" y="2690976"/>
              <a:ext cx="4756327" cy="3153885"/>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4563878" y="2510685"/>
                <a:ext cx="4096312" cy="600164"/>
                <a:chOff x="4563878" y="2510685"/>
                <a:chExt cx="4096312" cy="600164"/>
              </a:xfrm>
            </p:grpSpPr>
            <p:sp>
              <p:nvSpPr>
                <p:cNvPr id="19" name="Rectangle 18"/>
                <p:cNvSpPr/>
                <p:nvPr/>
              </p:nvSpPr>
              <p:spPr>
                <a:xfrm>
                  <a:off x="4563878" y="2510685"/>
                  <a:ext cx="1581149" cy="430887"/>
                </a:xfrm>
                <a:prstGeom prst="rect">
                  <a:avLst/>
                </a:prstGeom>
              </p:spPr>
              <p:txBody>
                <a:bodyPr wrap="square">
                  <a:spAutoFit/>
                </a:bodyPr>
                <a:lstStyle/>
                <a:p>
                  <a:pPr algn="ctr"/>
                  <a:r>
                    <a:rPr lang="fr-FR" sz="1100" b="1" dirty="0">
                      <a:solidFill>
                        <a:srgbClr val="000000"/>
                      </a:solidFill>
                      <a:latin typeface="Arial Narrow" panose="020B0606020202030204" pitchFamily="34" charset="0"/>
                      <a:cs typeface="Arial" panose="020B0604020202020204" pitchFamily="34" charset="0"/>
                    </a:rPr>
                    <a:t>Leur revenu provenant du cabinet médical </a:t>
                  </a:r>
                </a:p>
              </p:txBody>
            </p:sp>
            <p:sp>
              <p:nvSpPr>
                <p:cNvPr id="20" name="Rectangle 19"/>
                <p:cNvSpPr/>
                <p:nvPr/>
              </p:nvSpPr>
              <p:spPr>
                <a:xfrm>
                  <a:off x="5940933" y="2510685"/>
                  <a:ext cx="1454404" cy="600164"/>
                </a:xfrm>
                <a:prstGeom prst="rect">
                  <a:avLst/>
                </a:prstGeom>
              </p:spPr>
              <p:txBody>
                <a:bodyPr wrap="square">
                  <a:spAutoFit/>
                </a:bodyPr>
                <a:lstStyle/>
                <a:p>
                  <a:pPr algn="ctr"/>
                  <a:r>
                    <a:rPr lang="fr-FR" sz="1100" b="1" dirty="0">
                      <a:solidFill>
                        <a:srgbClr val="000000"/>
                      </a:solidFill>
                      <a:latin typeface="Arial Narrow" panose="020B0606020202030204" pitchFamily="34" charset="0"/>
                      <a:cs typeface="Arial" panose="020B0604020202020204" pitchFamily="34" charset="0"/>
                    </a:rPr>
                    <a:t>Le temps qu’ils peuvent passer avec chaque patient </a:t>
                  </a:r>
                </a:p>
              </p:txBody>
            </p:sp>
            <p:sp>
              <p:nvSpPr>
                <p:cNvPr id="21" name="Rectangle 20"/>
                <p:cNvSpPr/>
                <p:nvPr/>
              </p:nvSpPr>
              <p:spPr>
                <a:xfrm>
                  <a:off x="7323074" y="2510685"/>
                  <a:ext cx="1337116" cy="430887"/>
                </a:xfrm>
                <a:prstGeom prst="rect">
                  <a:avLst/>
                </a:prstGeom>
              </p:spPr>
              <p:txBody>
                <a:bodyPr wrap="square">
                  <a:spAutoFit/>
                </a:bodyPr>
                <a:lstStyle/>
                <a:p>
                  <a:pPr algn="ctr"/>
                  <a:r>
                    <a:rPr lang="fr-FR" sz="1100" b="1" dirty="0">
                      <a:solidFill>
                        <a:srgbClr val="000000"/>
                      </a:solidFill>
                      <a:latin typeface="Arial Narrow" panose="020B0606020202030204" pitchFamily="34" charset="0"/>
                      <a:cs typeface="Arial" panose="020B0604020202020204" pitchFamily="34" charset="0"/>
                    </a:rPr>
                    <a:t>Leur charge de travail quotidienne </a:t>
                  </a:r>
                </a:p>
              </p:txBody>
            </p:sp>
          </p:grpSp>
        </p:grpSp>
      </p:grpSp>
      <p:sp>
        <p:nvSpPr>
          <p:cNvPr id="43" name="Rectangle 42"/>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34" name="Group 33"/>
          <p:cNvGrpSpPr/>
          <p:nvPr/>
        </p:nvGrpSpPr>
        <p:grpSpPr>
          <a:xfrm>
            <a:off x="374904" y="6345312"/>
            <a:ext cx="3719166" cy="369332"/>
            <a:chOff x="139635" y="6397305"/>
            <a:chExt cx="3719166" cy="369332"/>
          </a:xfrm>
        </p:grpSpPr>
        <p:sp>
          <p:nvSpPr>
            <p:cNvPr id="35"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4"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45"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6"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6684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000"/>
              </a:lnSpc>
            </a:pPr>
            <a:r>
              <a:rPr lang="fr-FR" dirty="0"/>
              <a:t>Une proportion croissante de médecins de soins primaires canadiens trouvent leur travail extrêmement ou très stressant</a:t>
            </a:r>
            <a:endParaRPr lang="en-US" dirty="0"/>
          </a:p>
        </p:txBody>
      </p:sp>
      <p:sp>
        <p:nvSpPr>
          <p:cNvPr id="4" name="TextBox 3"/>
          <p:cNvSpPr txBox="1"/>
          <p:nvPr/>
        </p:nvSpPr>
        <p:spPr>
          <a:xfrm>
            <a:off x="370940" y="1592961"/>
            <a:ext cx="8446636" cy="641201"/>
          </a:xfrm>
          <a:prstGeom prst="rect">
            <a:avLst/>
          </a:prstGeom>
          <a:noFill/>
        </p:spPr>
        <p:txBody>
          <a:bodyPr wrap="square" lIns="0" tIns="91440" bIns="137160" rtlCol="0">
            <a:spAutoFit/>
          </a:bodyPr>
          <a:lstStyle/>
          <a:p>
            <a:pPr>
              <a:lnSpc>
                <a:spcPts val="1600"/>
              </a:lnSpc>
            </a:pPr>
            <a:r>
              <a:rPr lang="fr-FR" sz="1350" dirty="0">
                <a:solidFill>
                  <a:srgbClr val="365254"/>
                </a:solidFill>
                <a:cs typeface="Arial" panose="020B0604020202020204" pitchFamily="34" charset="0"/>
              </a:rPr>
              <a:t>Pourcentage des médecins de soins primaires qui se sentent </a:t>
            </a:r>
            <a:r>
              <a:rPr lang="fr-FR" sz="1350" b="1" dirty="0">
                <a:solidFill>
                  <a:srgbClr val="365254"/>
                </a:solidFill>
                <a:cs typeface="Arial" panose="020B0604020202020204" pitchFamily="34" charset="0"/>
              </a:rPr>
              <a:t>extrêmement</a:t>
            </a:r>
            <a:r>
              <a:rPr lang="fr-FR" sz="1350" dirty="0">
                <a:solidFill>
                  <a:srgbClr val="365254"/>
                </a:solidFill>
                <a:cs typeface="Arial" panose="020B0604020202020204" pitchFamily="34" charset="0"/>
              </a:rPr>
              <a:t> ou </a:t>
            </a:r>
            <a:r>
              <a:rPr lang="fr-FR" sz="1350" b="1" dirty="0">
                <a:solidFill>
                  <a:srgbClr val="365254"/>
                </a:solidFill>
                <a:cs typeface="Arial" panose="020B0604020202020204" pitchFamily="34" charset="0"/>
              </a:rPr>
              <a:t>très stressés</a:t>
            </a:r>
            <a:r>
              <a:rPr lang="fr-FR" sz="1350" dirty="0">
                <a:solidFill>
                  <a:srgbClr val="365254"/>
                </a:solidFill>
                <a:cs typeface="Arial" panose="020B0604020202020204" pitchFamily="34" charset="0"/>
              </a:rPr>
              <a:t> par leur travail en tant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que </a:t>
            </a:r>
            <a:r>
              <a:rPr lang="fr-FR" sz="1350" dirty="0">
                <a:solidFill>
                  <a:srgbClr val="365254"/>
                </a:solidFill>
                <a:cs typeface="Arial" panose="020B0604020202020204" pitchFamily="34" charset="0"/>
              </a:rPr>
              <a:t>médecin de première ligne</a:t>
            </a:r>
          </a:p>
        </p:txBody>
      </p:sp>
      <p:grpSp>
        <p:nvGrpSpPr>
          <p:cNvPr id="3" name="Group 2"/>
          <p:cNvGrpSpPr/>
          <p:nvPr/>
        </p:nvGrpSpPr>
        <p:grpSpPr>
          <a:xfrm>
            <a:off x="370940" y="2292085"/>
            <a:ext cx="4384277" cy="3386411"/>
            <a:chOff x="370940" y="2292085"/>
            <a:chExt cx="4384277" cy="3386411"/>
          </a:xfrm>
        </p:grpSpPr>
        <p:graphicFrame>
          <p:nvGraphicFramePr>
            <p:cNvPr id="23" name="Chart 22"/>
            <p:cNvGraphicFramePr/>
            <p:nvPr>
              <p:extLst>
                <p:ext uri="{D42A27DB-BD31-4B8C-83A1-F6EECF244321}">
                  <p14:modId xmlns:p14="http://schemas.microsoft.com/office/powerpoint/2010/main" val="1750402309"/>
                </p:ext>
              </p:extLst>
            </p:nvPr>
          </p:nvGraphicFramePr>
          <p:xfrm>
            <a:off x="370940" y="2292085"/>
            <a:ext cx="4384277" cy="3386411"/>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457200" y="2423751"/>
              <a:ext cx="369332" cy="3094270"/>
              <a:chOff x="663510" y="2924944"/>
              <a:chExt cx="252109" cy="2688299"/>
            </a:xfrm>
          </p:grpSpPr>
          <p:cxnSp>
            <p:nvCxnSpPr>
              <p:cNvPr id="9" name="Straight Arrow Connector 8"/>
              <p:cNvCxnSpPr/>
              <p:nvPr/>
            </p:nvCxnSpPr>
            <p:spPr>
              <a:xfrm flipV="1">
                <a:off x="794045" y="2924944"/>
                <a:ext cx="0" cy="268829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0800000">
                <a:off x="663510" y="3623061"/>
                <a:ext cx="252109" cy="1223843"/>
              </a:xfrm>
              <a:prstGeom prst="rect">
                <a:avLst/>
              </a:prstGeom>
              <a:solidFill>
                <a:schemeClr val="bg1"/>
              </a:solidFill>
            </p:spPr>
            <p:txBody>
              <a:bodyPr vert="eaVert" wrap="square" tIns="45720" rtlCol="0">
                <a:spAutoFit/>
              </a:bodyPr>
              <a:lstStyle/>
              <a:p>
                <a:pPr algn="ctr"/>
                <a:r>
                  <a:rPr lang="fr-CA" sz="1200" b="1" dirty="0">
                    <a:latin typeface="Arial Narrow" panose="020B0606020202030204" pitchFamily="34" charset="0"/>
                    <a:cs typeface="Arial" panose="020B0604020202020204" pitchFamily="34" charset="0"/>
                  </a:rPr>
                  <a:t>Direction souhaitable </a:t>
                </a:r>
              </a:p>
            </p:txBody>
          </p:sp>
        </p:grpSp>
      </p:grpSp>
      <p:grpSp>
        <p:nvGrpSpPr>
          <p:cNvPr id="6" name="Group 5"/>
          <p:cNvGrpSpPr/>
          <p:nvPr/>
        </p:nvGrpSpPr>
        <p:grpSpPr>
          <a:xfrm>
            <a:off x="4845828" y="2182875"/>
            <a:ext cx="3971748" cy="4106967"/>
            <a:chOff x="4845828" y="2182875"/>
            <a:chExt cx="3971748" cy="4106967"/>
          </a:xfrm>
        </p:grpSpPr>
        <p:graphicFrame>
          <p:nvGraphicFramePr>
            <p:cNvPr id="24" name="Chart 23"/>
            <p:cNvGraphicFramePr/>
            <p:nvPr>
              <p:extLst>
                <p:ext uri="{D42A27DB-BD31-4B8C-83A1-F6EECF244321}">
                  <p14:modId xmlns:p14="http://schemas.microsoft.com/office/powerpoint/2010/main" val="654606312"/>
                </p:ext>
              </p:extLst>
            </p:nvPr>
          </p:nvGraphicFramePr>
          <p:xfrm>
            <a:off x="4845828" y="2182875"/>
            <a:ext cx="3971748" cy="4106967"/>
          </p:xfrm>
          <a:graphic>
            <a:graphicData uri="http://schemas.openxmlformats.org/drawingml/2006/chart">
              <c:chart xmlns:c="http://schemas.openxmlformats.org/drawingml/2006/chart" xmlns:r="http://schemas.openxmlformats.org/officeDocument/2006/relationships" r:id="rId4"/>
            </a:graphicData>
          </a:graphic>
        </p:graphicFrame>
        <p:grpSp>
          <p:nvGrpSpPr>
            <p:cNvPr id="32" name="Group 31"/>
            <p:cNvGrpSpPr/>
            <p:nvPr/>
          </p:nvGrpSpPr>
          <p:grpSpPr>
            <a:xfrm>
              <a:off x="6915150" y="5847064"/>
              <a:ext cx="986357" cy="276999"/>
              <a:chOff x="4838700" y="5475029"/>
              <a:chExt cx="986357" cy="276999"/>
            </a:xfrm>
          </p:grpSpPr>
          <p:sp>
            <p:nvSpPr>
              <p:cNvPr id="33" name="Rectangle 32"/>
              <p:cNvSpPr/>
              <p:nvPr/>
            </p:nvSpPr>
            <p:spPr>
              <a:xfrm>
                <a:off x="4838700" y="5475029"/>
                <a:ext cx="749300"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4" name="Group 33"/>
              <p:cNvGrpSpPr/>
              <p:nvPr/>
            </p:nvGrpSpPr>
            <p:grpSpPr>
              <a:xfrm>
                <a:off x="4905543" y="5475029"/>
                <a:ext cx="919514" cy="276999"/>
                <a:chOff x="5266608" y="5732017"/>
                <a:chExt cx="919514" cy="276999"/>
              </a:xfrm>
            </p:grpSpPr>
            <p:sp>
              <p:nvSpPr>
                <p:cNvPr id="35" name="Rectangle 34"/>
                <p:cNvSpPr/>
                <p:nvPr/>
              </p:nvSpPr>
              <p:spPr bwMode="gray">
                <a:xfrm>
                  <a:off x="5554851" y="5732017"/>
                  <a:ext cx="631271" cy="276999"/>
                </a:xfrm>
                <a:prstGeom prst="rect">
                  <a:avLst/>
                </a:prstGeom>
              </p:spPr>
              <p:txBody>
                <a:bodyPr wrap="square">
                  <a:spAutoFit/>
                </a:bodyPr>
                <a:lstStyle/>
                <a:p>
                  <a:r>
                    <a:rPr lang="en-US" sz="1200" dirty="0" smtClean="0">
                      <a:solidFill>
                        <a:srgbClr val="000000"/>
                      </a:solidFill>
                      <a:latin typeface="Arial Narrow" panose="020B0606020202030204" pitchFamily="34" charset="0"/>
                      <a:cs typeface="Arial" panose="020B0604020202020204" pitchFamily="34" charset="0"/>
                    </a:rPr>
                    <a:t>2019</a:t>
                  </a:r>
                  <a:endParaRPr lang="en-CA" sz="1200" dirty="0">
                    <a:latin typeface="Arial Narrow" panose="020B0606020202030204" pitchFamily="34" charset="0"/>
                    <a:cs typeface="Arial" panose="020B0604020202020204" pitchFamily="34" charset="0"/>
                  </a:endParaRPr>
                </a:p>
              </p:txBody>
            </p:sp>
            <p:sp>
              <p:nvSpPr>
                <p:cNvPr id="37" name="Rectangle 36"/>
                <p:cNvSpPr/>
                <p:nvPr/>
              </p:nvSpPr>
              <p:spPr bwMode="gray">
                <a:xfrm>
                  <a:off x="5266608" y="5806508"/>
                  <a:ext cx="118872" cy="118872"/>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bwMode="gray">
                <a:xfrm>
                  <a:off x="5450739" y="5806508"/>
                  <a:ext cx="118872" cy="11887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sp>
        <p:nvSpPr>
          <p:cNvPr id="39" name="Rectangle 38"/>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40" name="Group 39"/>
          <p:cNvGrpSpPr/>
          <p:nvPr/>
        </p:nvGrpSpPr>
        <p:grpSpPr>
          <a:xfrm>
            <a:off x="374904" y="6345312"/>
            <a:ext cx="3719166" cy="369332"/>
            <a:chOff x="139635" y="6397305"/>
            <a:chExt cx="3719166" cy="369332"/>
          </a:xfrm>
        </p:grpSpPr>
        <p:sp>
          <p:nvSpPr>
            <p:cNvPr id="41"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2"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43"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7"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8"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9"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98843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Aperçus provinciaux et territoriaux : satisfaction et stress</a:t>
            </a:r>
            <a:endParaRPr lang="en-US" dirty="0"/>
          </a:p>
        </p:txBody>
      </p:sp>
      <p:graphicFrame>
        <p:nvGraphicFramePr>
          <p:cNvPr id="3" name="Content Placeholder 4"/>
          <p:cNvGraphicFramePr>
            <a:graphicFrameLocks/>
          </p:cNvGraphicFramePr>
          <p:nvPr>
            <p:extLst>
              <p:ext uri="{D42A27DB-BD31-4B8C-83A1-F6EECF244321}">
                <p14:modId xmlns:p14="http://schemas.microsoft.com/office/powerpoint/2010/main" val="159913542"/>
              </p:ext>
            </p:extLst>
          </p:nvPr>
        </p:nvGraphicFramePr>
        <p:xfrm>
          <a:off x="374905" y="1346732"/>
          <a:ext cx="8404576" cy="2066544"/>
        </p:xfrm>
        <a:graphic>
          <a:graphicData uri="http://schemas.openxmlformats.org/drawingml/2006/table">
            <a:tbl>
              <a:tblPr/>
              <a:tblGrid>
                <a:gridCol w="1830413">
                  <a:extLst>
                    <a:ext uri="{9D8B030D-6E8A-4147-A177-3AD203B41FA5}">
                      <a16:colId xmlns:a16="http://schemas.microsoft.com/office/drawing/2014/main" val="2274431385"/>
                    </a:ext>
                  </a:extLst>
                </a:gridCol>
                <a:gridCol w="502023">
                  <a:extLst>
                    <a:ext uri="{9D8B030D-6E8A-4147-A177-3AD203B41FA5}">
                      <a16:colId xmlns:a16="http://schemas.microsoft.com/office/drawing/2014/main" val="3414494534"/>
                    </a:ext>
                  </a:extLst>
                </a:gridCol>
                <a:gridCol w="502024">
                  <a:extLst>
                    <a:ext uri="{9D8B030D-6E8A-4147-A177-3AD203B41FA5}">
                      <a16:colId xmlns:a16="http://schemas.microsoft.com/office/drawing/2014/main" val="1291103358"/>
                    </a:ext>
                  </a:extLst>
                </a:gridCol>
                <a:gridCol w="439270">
                  <a:extLst>
                    <a:ext uri="{9D8B030D-6E8A-4147-A177-3AD203B41FA5}">
                      <a16:colId xmlns:a16="http://schemas.microsoft.com/office/drawing/2014/main" val="2659665947"/>
                    </a:ext>
                  </a:extLst>
                </a:gridCol>
                <a:gridCol w="439271">
                  <a:extLst>
                    <a:ext uri="{9D8B030D-6E8A-4147-A177-3AD203B41FA5}">
                      <a16:colId xmlns:a16="http://schemas.microsoft.com/office/drawing/2014/main" val="77205676"/>
                    </a:ext>
                  </a:extLst>
                </a:gridCol>
                <a:gridCol w="486859">
                  <a:extLst>
                    <a:ext uri="{9D8B030D-6E8A-4147-A177-3AD203B41FA5}">
                      <a16:colId xmlns:a16="http://schemas.microsoft.com/office/drawing/2014/main" val="5221739"/>
                    </a:ext>
                  </a:extLst>
                </a:gridCol>
                <a:gridCol w="513127">
                  <a:extLst>
                    <a:ext uri="{9D8B030D-6E8A-4147-A177-3AD203B41FA5}">
                      <a16:colId xmlns:a16="http://schemas.microsoft.com/office/drawing/2014/main" val="3757745029"/>
                    </a:ext>
                  </a:extLst>
                </a:gridCol>
                <a:gridCol w="513127">
                  <a:extLst>
                    <a:ext uri="{9D8B030D-6E8A-4147-A177-3AD203B41FA5}">
                      <a16:colId xmlns:a16="http://schemas.microsoft.com/office/drawing/2014/main" val="2250567162"/>
                    </a:ext>
                  </a:extLst>
                </a:gridCol>
                <a:gridCol w="513127">
                  <a:extLst>
                    <a:ext uri="{9D8B030D-6E8A-4147-A177-3AD203B41FA5}">
                      <a16:colId xmlns:a16="http://schemas.microsoft.com/office/drawing/2014/main" val="2848938551"/>
                    </a:ext>
                  </a:extLst>
                </a:gridCol>
                <a:gridCol w="513127">
                  <a:extLst>
                    <a:ext uri="{9D8B030D-6E8A-4147-A177-3AD203B41FA5}">
                      <a16:colId xmlns:a16="http://schemas.microsoft.com/office/drawing/2014/main" val="1775685730"/>
                    </a:ext>
                  </a:extLst>
                </a:gridCol>
                <a:gridCol w="513127">
                  <a:extLst>
                    <a:ext uri="{9D8B030D-6E8A-4147-A177-3AD203B41FA5}">
                      <a16:colId xmlns:a16="http://schemas.microsoft.com/office/drawing/2014/main" val="613197185"/>
                    </a:ext>
                  </a:extLst>
                </a:gridCol>
                <a:gridCol w="513127">
                  <a:extLst>
                    <a:ext uri="{9D8B030D-6E8A-4147-A177-3AD203B41FA5}">
                      <a16:colId xmlns:a16="http://schemas.microsoft.com/office/drawing/2014/main" val="4077132638"/>
                    </a:ext>
                  </a:extLst>
                </a:gridCol>
                <a:gridCol w="513127">
                  <a:extLst>
                    <a:ext uri="{9D8B030D-6E8A-4147-A177-3AD203B41FA5}">
                      <a16:colId xmlns:a16="http://schemas.microsoft.com/office/drawing/2014/main" val="178737671"/>
                    </a:ext>
                  </a:extLst>
                </a:gridCol>
                <a:gridCol w="612827">
                  <a:extLst>
                    <a:ext uri="{9D8B030D-6E8A-4147-A177-3AD203B41FA5}">
                      <a16:colId xmlns:a16="http://schemas.microsoft.com/office/drawing/2014/main" val="3241438732"/>
                    </a:ext>
                  </a:extLst>
                </a:gridCol>
              </a:tblGrid>
              <a:tr h="30220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endParaRPr lang="en-CA" sz="1200" dirty="0" smtClean="0">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00" b="1" i="0" u="none" strike="noStrike" dirty="0" err="1">
                          <a:solidFill>
                            <a:srgbClr val="000000"/>
                          </a:solidFill>
                          <a:latin typeface="+mn-lt"/>
                          <a:cs typeface="Arial" panose="020B0604020202020204" pitchFamily="34" charset="0"/>
                        </a:rPr>
                        <a:t>T.-N.-L</a:t>
                      </a:r>
                      <a:r>
                        <a:rPr lang="fr-CA" sz="1200" b="1" i="0" u="none" strike="noStrike" dirty="0">
                          <a:solidFill>
                            <a:srgbClr val="000000"/>
                          </a:solidFill>
                          <a:latin typeface="+mn-lt"/>
                          <a:cs typeface="Arial" panose="020B0604020202020204" pitchFamily="34" charset="0"/>
                        </a:rPr>
                        <a:t>.</a:t>
                      </a:r>
                    </a:p>
                  </a:txBody>
                  <a:tcPr marL="18288" marR="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18288" marR="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18288" marR="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18288" marR="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18288" marR="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18288" marR="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18288" marR="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18288" marR="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18288" marR="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18288" marR="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18288" marR="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18288" marR="18288"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18288" marR="18288"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20008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200" b="0" i="0" u="none" strike="noStrike" baseline="0" dirty="0">
                          <a:solidFill>
                            <a:schemeClr val="tx1"/>
                          </a:solidFill>
                          <a:latin typeface="+mn-lt"/>
                          <a:cs typeface="Arial" panose="020B0604020202020204" pitchFamily="34" charset="0"/>
                        </a:rPr>
                        <a:t>Leur pratique </a:t>
                      </a:r>
                      <a:r>
                        <a:rPr lang="fr-CA" sz="1200" b="0" i="0" u="none" strike="noStrike" baseline="0" dirty="0" smtClean="0">
                          <a:solidFill>
                            <a:schemeClr val="tx1"/>
                          </a:solidFill>
                          <a:latin typeface="+mn-lt"/>
                          <a:cs typeface="Arial" panose="020B0604020202020204" pitchFamily="34" charset="0"/>
                        </a:rPr>
                        <a:t/>
                      </a:r>
                      <a:br>
                        <a:rPr lang="fr-CA" sz="1200" b="0" i="0" u="none" strike="noStrike" baseline="0" dirty="0" smtClean="0">
                          <a:solidFill>
                            <a:schemeClr val="tx1"/>
                          </a:solidFill>
                          <a:latin typeface="+mn-lt"/>
                          <a:cs typeface="Arial" panose="020B0604020202020204" pitchFamily="34" charset="0"/>
                        </a:rPr>
                      </a:br>
                      <a:r>
                        <a:rPr lang="fr-CA" sz="1200" b="0" i="0" u="none" strike="noStrike" baseline="0" dirty="0" smtClean="0">
                          <a:solidFill>
                            <a:schemeClr val="tx1"/>
                          </a:solidFill>
                          <a:latin typeface="+mn-lt"/>
                          <a:cs typeface="Arial" panose="020B0604020202020204" pitchFamily="34" charset="0"/>
                        </a:rPr>
                        <a:t>de la </a:t>
                      </a:r>
                      <a:r>
                        <a:rPr lang="fr-CA" sz="1200" b="0" i="0" u="none" strike="noStrike" baseline="0" dirty="0">
                          <a:solidFill>
                            <a:schemeClr val="tx1"/>
                          </a:solidFill>
                          <a:latin typeface="+mn-lt"/>
                          <a:cs typeface="Arial" panose="020B0604020202020204" pitchFamily="34" charset="0"/>
                        </a:rPr>
                        <a:t>médecine</a:t>
                      </a:r>
                    </a:p>
                  </a:txBody>
                  <a:tcPr marL="45720" marR="45720" marT="18288" marB="18288">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91</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94</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79</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92</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91</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85</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94</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94</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95</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83</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91</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88</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91</a:t>
                      </a:r>
                    </a:p>
                  </a:txBody>
                  <a:tcPr marL="27432" marR="27432"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30220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200" b="0" i="0" u="none" strike="noStrike" baseline="0" dirty="0">
                          <a:solidFill>
                            <a:schemeClr val="tx1"/>
                          </a:solidFill>
                          <a:latin typeface="+mn-lt"/>
                          <a:cs typeface="Arial" panose="020B0604020202020204" pitchFamily="34" charset="0"/>
                        </a:rPr>
                        <a:t>Leur revenu provenant </a:t>
                      </a:r>
                      <a:r>
                        <a:rPr lang="fr-CA" sz="1200" b="0" i="0" u="none" strike="noStrike" baseline="0" dirty="0" smtClean="0">
                          <a:solidFill>
                            <a:schemeClr val="tx1"/>
                          </a:solidFill>
                          <a:latin typeface="+mn-lt"/>
                          <a:cs typeface="Arial" panose="020B0604020202020204" pitchFamily="34" charset="0"/>
                        </a:rPr>
                        <a:t/>
                      </a:r>
                      <a:br>
                        <a:rPr lang="fr-CA" sz="1200" b="0" i="0" u="none" strike="noStrike" baseline="0" dirty="0" smtClean="0">
                          <a:solidFill>
                            <a:schemeClr val="tx1"/>
                          </a:solidFill>
                          <a:latin typeface="+mn-lt"/>
                          <a:cs typeface="Arial" panose="020B0604020202020204" pitchFamily="34" charset="0"/>
                        </a:rPr>
                      </a:br>
                      <a:r>
                        <a:rPr lang="fr-CA" sz="1200" b="0" i="0" u="none" strike="noStrike" baseline="0" dirty="0" smtClean="0">
                          <a:solidFill>
                            <a:schemeClr val="tx1"/>
                          </a:solidFill>
                          <a:latin typeface="+mn-lt"/>
                          <a:cs typeface="Arial" panose="020B0604020202020204" pitchFamily="34" charset="0"/>
                        </a:rPr>
                        <a:t>du </a:t>
                      </a:r>
                      <a:r>
                        <a:rPr lang="fr-CA" sz="1200" b="0" i="0" u="none" strike="noStrike" baseline="0" dirty="0">
                          <a:solidFill>
                            <a:schemeClr val="tx1"/>
                          </a:solidFill>
                          <a:latin typeface="+mn-lt"/>
                          <a:cs typeface="Arial" panose="020B0604020202020204" pitchFamily="34" charset="0"/>
                        </a:rPr>
                        <a:t>cabinet médical</a:t>
                      </a:r>
                    </a:p>
                  </a:txBody>
                  <a:tcPr marL="45720" marR="45720" marT="18288" marB="18288">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69</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84</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62</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79</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93</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63</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87</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80</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86</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67</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94</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76</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80</a:t>
                      </a:r>
                    </a:p>
                  </a:txBody>
                  <a:tcPr marL="27432" marR="27432"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302206">
                <a:tc>
                  <a:txBody>
                    <a:bodyPr/>
                    <a:lstStyle/>
                    <a:p>
                      <a:pPr marL="0" algn="l" fontAlgn="b"/>
                      <a:r>
                        <a:rPr lang="fr-CA" sz="1200" b="0" i="0" u="none" strike="noStrike" baseline="0" dirty="0">
                          <a:solidFill>
                            <a:srgbClr val="000000"/>
                          </a:solidFill>
                          <a:latin typeface="+mn-lt"/>
                          <a:cs typeface="Arial" panose="020B0604020202020204" pitchFamily="34" charset="0"/>
                        </a:rPr>
                        <a:t>Le temps qu’ils peuvent passer avec chaque patient</a:t>
                      </a:r>
                    </a:p>
                  </a:txBody>
                  <a:tcPr marL="45720" marR="45720" marT="18288" marB="18288">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69</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80</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72</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81</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64</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71</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67</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81</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71</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69</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62</a:t>
                      </a:r>
                    </a:p>
                  </a:txBody>
                  <a:tcPr marL="27432" marR="27432"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70154632"/>
                  </a:ext>
                </a:extLst>
              </a:tr>
              <a:tr h="0">
                <a:tc>
                  <a:txBody>
                    <a:bodyPr/>
                    <a:lstStyle/>
                    <a:p>
                      <a:pPr marL="0" algn="l" fontAlgn="b"/>
                      <a:r>
                        <a:rPr lang="fr-CA" sz="1200" b="0" i="0" u="none" strike="noStrike" baseline="0" dirty="0">
                          <a:solidFill>
                            <a:srgbClr val="000000"/>
                          </a:solidFill>
                          <a:latin typeface="+mn-lt"/>
                          <a:cs typeface="Arial" panose="020B0604020202020204" pitchFamily="34" charset="0"/>
                        </a:rPr>
                        <a:t>Leur charge de </a:t>
                      </a:r>
                      <a:r>
                        <a:rPr lang="fr-CA" sz="1200" b="0" i="0" u="none" strike="noStrike" baseline="0" dirty="0" smtClean="0">
                          <a:solidFill>
                            <a:srgbClr val="000000"/>
                          </a:solidFill>
                          <a:latin typeface="+mn-lt"/>
                          <a:cs typeface="Arial" panose="020B0604020202020204" pitchFamily="34" charset="0"/>
                        </a:rPr>
                        <a:t/>
                      </a:r>
                      <a:br>
                        <a:rPr lang="fr-CA" sz="1200" b="0" i="0" u="none" strike="noStrike" baseline="0" dirty="0" smtClean="0">
                          <a:solidFill>
                            <a:srgbClr val="000000"/>
                          </a:solidFill>
                          <a:latin typeface="+mn-lt"/>
                          <a:cs typeface="Arial" panose="020B0604020202020204" pitchFamily="34" charset="0"/>
                        </a:rPr>
                      </a:br>
                      <a:r>
                        <a:rPr lang="fr-CA" sz="1200" b="0" i="0" u="none" strike="noStrike" baseline="0" dirty="0" smtClean="0">
                          <a:solidFill>
                            <a:srgbClr val="000000"/>
                          </a:solidFill>
                          <a:latin typeface="+mn-lt"/>
                          <a:cs typeface="Arial" panose="020B0604020202020204" pitchFamily="34" charset="0"/>
                        </a:rPr>
                        <a:t>travail </a:t>
                      </a:r>
                      <a:r>
                        <a:rPr lang="fr-CA" sz="1200" b="0" i="0" u="none" strike="noStrike" baseline="0" dirty="0">
                          <a:solidFill>
                            <a:srgbClr val="000000"/>
                          </a:solidFill>
                          <a:latin typeface="+mn-lt"/>
                          <a:cs typeface="Arial" panose="020B0604020202020204" pitchFamily="34" charset="0"/>
                        </a:rPr>
                        <a:t>quotidienne</a:t>
                      </a:r>
                    </a:p>
                  </a:txBody>
                  <a:tcPr marL="45720" marR="45720" marT="18288" marB="18288">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57</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66</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024"/>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64</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65</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62</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63</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69</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57</a:t>
                      </a:r>
                    </a:p>
                  </a:txBody>
                  <a:tcPr marL="27432" marR="27432" marT="18288" marB="18288"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52</a:t>
                      </a:r>
                    </a:p>
                  </a:txBody>
                  <a:tcPr marL="27432" marR="27432"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2828"/>
                    </a:solidFill>
                  </a:tcPr>
                </a:tc>
                <a:extLst>
                  <a:ext uri="{0D108BD9-81ED-4DB2-BD59-A6C34878D82A}">
                    <a16:rowId xmlns:a16="http://schemas.microsoft.com/office/drawing/2014/main" val="352544732"/>
                  </a:ext>
                </a:extLst>
              </a:tr>
            </a:tbl>
          </a:graphicData>
        </a:graphic>
      </p:graphicFrame>
      <p:sp>
        <p:nvSpPr>
          <p:cNvPr id="7" name="Rectangle 6"/>
          <p:cNvSpPr/>
          <p:nvPr/>
        </p:nvSpPr>
        <p:spPr>
          <a:xfrm>
            <a:off x="374904" y="890147"/>
            <a:ext cx="8404580" cy="446276"/>
          </a:xfrm>
          <a:prstGeom prst="rect">
            <a:avLst/>
          </a:prstGeom>
        </p:spPr>
        <p:txBody>
          <a:bodyPr wrap="square" lIns="0" tIns="91440" bIns="137160">
            <a:spAutoFit/>
          </a:bodyPr>
          <a:lstStyle/>
          <a:p>
            <a:r>
              <a:rPr lang="fr-FR" sz="1350" dirty="0">
                <a:solidFill>
                  <a:srgbClr val="365254"/>
                </a:solidFill>
                <a:cs typeface="Arial" panose="020B0604020202020204" pitchFamily="34" charset="0"/>
              </a:rPr>
              <a:t>Pourcentage des médecins de soins primaires </a:t>
            </a:r>
            <a:r>
              <a:rPr lang="fr-FR" sz="1350" b="1" dirty="0">
                <a:solidFill>
                  <a:srgbClr val="365254"/>
                </a:solidFill>
                <a:cs typeface="Arial" panose="020B0604020202020204" pitchFamily="34" charset="0"/>
              </a:rPr>
              <a:t>extrêmement</a:t>
            </a:r>
            <a:r>
              <a:rPr lang="fr-FR" sz="1350" dirty="0">
                <a:solidFill>
                  <a:srgbClr val="365254"/>
                </a:solidFill>
                <a:cs typeface="Arial" panose="020B0604020202020204" pitchFamily="34" charset="0"/>
              </a:rPr>
              <a:t>, </a:t>
            </a:r>
            <a:r>
              <a:rPr lang="fr-FR" sz="1350" b="1" dirty="0">
                <a:solidFill>
                  <a:srgbClr val="365254"/>
                </a:solidFill>
                <a:cs typeface="Arial" panose="020B0604020202020204" pitchFamily="34" charset="0"/>
              </a:rPr>
              <a:t>très</a:t>
            </a:r>
            <a:r>
              <a:rPr lang="fr-FR" sz="1350" dirty="0">
                <a:solidFill>
                  <a:srgbClr val="365254"/>
                </a:solidFill>
                <a:cs typeface="Arial" panose="020B0604020202020204" pitchFamily="34" charset="0"/>
              </a:rPr>
              <a:t> ou </a:t>
            </a:r>
            <a:r>
              <a:rPr lang="fr-FR" sz="1350" b="1" dirty="0">
                <a:solidFill>
                  <a:srgbClr val="365254"/>
                </a:solidFill>
                <a:cs typeface="Arial" panose="020B0604020202020204" pitchFamily="34" charset="0"/>
              </a:rPr>
              <a:t>assez satisfaits</a:t>
            </a:r>
            <a:r>
              <a:rPr lang="fr-FR" sz="1350" dirty="0">
                <a:solidFill>
                  <a:srgbClr val="365254"/>
                </a:solidFill>
                <a:cs typeface="Arial" panose="020B0604020202020204" pitchFamily="34" charset="0"/>
              </a:rPr>
              <a:t> des points suivants : </a:t>
            </a:r>
            <a:endParaRPr lang="en-US" sz="1350" dirty="0">
              <a:solidFill>
                <a:srgbClr val="365254"/>
              </a:solidFill>
              <a:cs typeface="Arial" panose="020B0604020202020204" pitchFamily="34" charset="0"/>
            </a:endParaRPr>
          </a:p>
        </p:txBody>
      </p:sp>
      <p:sp>
        <p:nvSpPr>
          <p:cNvPr id="10" name="Rectangle 9"/>
          <p:cNvSpPr/>
          <p:nvPr/>
        </p:nvSpPr>
        <p:spPr>
          <a:xfrm>
            <a:off x="374904" y="3533596"/>
            <a:ext cx="8269105" cy="392415"/>
          </a:xfrm>
          <a:prstGeom prst="rect">
            <a:avLst/>
          </a:prstGeom>
        </p:spPr>
        <p:txBody>
          <a:bodyPr wrap="square" lIns="0" bIns="137160">
            <a:spAutoFit/>
          </a:bodyPr>
          <a:lstStyle/>
          <a:p>
            <a:r>
              <a:rPr lang="fr-FR" sz="1350" dirty="0">
                <a:solidFill>
                  <a:srgbClr val="365254"/>
                </a:solidFill>
                <a:cs typeface="Arial" panose="020B0604020202020204" pitchFamily="34" charset="0"/>
              </a:rPr>
              <a:t>Pourcentage des médecins de soins primaires </a:t>
            </a:r>
            <a:r>
              <a:rPr lang="fr-FR" sz="1350" b="1" dirty="0">
                <a:solidFill>
                  <a:srgbClr val="365254"/>
                </a:solidFill>
                <a:cs typeface="Arial" panose="020B0604020202020204" pitchFamily="34" charset="0"/>
              </a:rPr>
              <a:t>extrêmement</a:t>
            </a:r>
            <a:r>
              <a:rPr lang="fr-FR" sz="1350" dirty="0">
                <a:solidFill>
                  <a:srgbClr val="365254"/>
                </a:solidFill>
                <a:cs typeface="Arial" panose="020B0604020202020204" pitchFamily="34" charset="0"/>
              </a:rPr>
              <a:t> ou </a:t>
            </a:r>
            <a:r>
              <a:rPr lang="fr-FR" sz="1350" b="1" dirty="0">
                <a:solidFill>
                  <a:srgbClr val="365254"/>
                </a:solidFill>
                <a:cs typeface="Arial" panose="020B0604020202020204" pitchFamily="34" charset="0"/>
              </a:rPr>
              <a:t>très stressés </a:t>
            </a:r>
            <a:r>
              <a:rPr lang="fr-FR" sz="1350" dirty="0">
                <a:solidFill>
                  <a:srgbClr val="365254"/>
                </a:solidFill>
                <a:cs typeface="Arial" panose="020B0604020202020204" pitchFamily="34" charset="0"/>
              </a:rPr>
              <a:t>par le point suivant : </a:t>
            </a:r>
            <a:endParaRPr lang="en-CA" sz="1350" dirty="0">
              <a:solidFill>
                <a:srgbClr val="365254"/>
              </a:solidFill>
              <a:cs typeface="Arial" panose="020B0604020202020204" pitchFamily="34" charset="0"/>
            </a:endParaRPr>
          </a:p>
        </p:txBody>
      </p:sp>
      <p:sp>
        <p:nvSpPr>
          <p:cNvPr id="20" name="Rectangle 19"/>
          <p:cNvSpPr/>
          <p:nvPr/>
        </p:nvSpPr>
        <p:spPr>
          <a:xfrm>
            <a:off x="374904" y="4924114"/>
            <a:ext cx="7168896" cy="830997"/>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Des résultats faibles sont souhaitables.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a:p>
            <a:r>
              <a:rPr lang="fr-CA" sz="800" dirty="0">
                <a:latin typeface="Arial" panose="020B0604020202020204" pitchFamily="34" charset="0"/>
              </a:rPr>
              <a:t>Des résultats supérieurs à la moyenne internationale sont souhaitables; des résultats inférieurs à la moyenne indiquent souvent des points à améliorer.</a:t>
            </a:r>
          </a:p>
        </p:txBody>
      </p:sp>
      <p:graphicFrame>
        <p:nvGraphicFramePr>
          <p:cNvPr id="21" name="Content Placeholder 4"/>
          <p:cNvGraphicFramePr>
            <a:graphicFrameLocks/>
          </p:cNvGraphicFramePr>
          <p:nvPr>
            <p:extLst>
              <p:ext uri="{D42A27DB-BD31-4B8C-83A1-F6EECF244321}">
                <p14:modId xmlns:p14="http://schemas.microsoft.com/office/powerpoint/2010/main" val="4252784553"/>
              </p:ext>
            </p:extLst>
          </p:nvPr>
        </p:nvGraphicFramePr>
        <p:xfrm>
          <a:off x="374906" y="3925518"/>
          <a:ext cx="8378571" cy="1042416"/>
        </p:xfrm>
        <a:graphic>
          <a:graphicData uri="http://schemas.openxmlformats.org/drawingml/2006/table">
            <a:tbl>
              <a:tblPr/>
              <a:tblGrid>
                <a:gridCol w="1821447">
                  <a:extLst>
                    <a:ext uri="{9D8B030D-6E8A-4147-A177-3AD203B41FA5}">
                      <a16:colId xmlns:a16="http://schemas.microsoft.com/office/drawing/2014/main" val="2274431385"/>
                    </a:ext>
                  </a:extLst>
                </a:gridCol>
                <a:gridCol w="528918">
                  <a:extLst>
                    <a:ext uri="{9D8B030D-6E8A-4147-A177-3AD203B41FA5}">
                      <a16:colId xmlns:a16="http://schemas.microsoft.com/office/drawing/2014/main" val="3414494534"/>
                    </a:ext>
                  </a:extLst>
                </a:gridCol>
                <a:gridCol w="484094">
                  <a:extLst>
                    <a:ext uri="{9D8B030D-6E8A-4147-A177-3AD203B41FA5}">
                      <a16:colId xmlns:a16="http://schemas.microsoft.com/office/drawing/2014/main" val="1291103358"/>
                    </a:ext>
                  </a:extLst>
                </a:gridCol>
                <a:gridCol w="448235">
                  <a:extLst>
                    <a:ext uri="{9D8B030D-6E8A-4147-A177-3AD203B41FA5}">
                      <a16:colId xmlns:a16="http://schemas.microsoft.com/office/drawing/2014/main" val="2659665947"/>
                    </a:ext>
                  </a:extLst>
                </a:gridCol>
                <a:gridCol w="396579">
                  <a:extLst>
                    <a:ext uri="{9D8B030D-6E8A-4147-A177-3AD203B41FA5}">
                      <a16:colId xmlns:a16="http://schemas.microsoft.com/office/drawing/2014/main" val="77205676"/>
                    </a:ext>
                  </a:extLst>
                </a:gridCol>
                <a:gridCol w="508831">
                  <a:extLst>
                    <a:ext uri="{9D8B030D-6E8A-4147-A177-3AD203B41FA5}">
                      <a16:colId xmlns:a16="http://schemas.microsoft.com/office/drawing/2014/main" val="5221739"/>
                    </a:ext>
                  </a:extLst>
                </a:gridCol>
                <a:gridCol w="508831">
                  <a:extLst>
                    <a:ext uri="{9D8B030D-6E8A-4147-A177-3AD203B41FA5}">
                      <a16:colId xmlns:a16="http://schemas.microsoft.com/office/drawing/2014/main" val="3757745029"/>
                    </a:ext>
                  </a:extLst>
                </a:gridCol>
                <a:gridCol w="508831">
                  <a:extLst>
                    <a:ext uri="{9D8B030D-6E8A-4147-A177-3AD203B41FA5}">
                      <a16:colId xmlns:a16="http://schemas.microsoft.com/office/drawing/2014/main" val="2250567162"/>
                    </a:ext>
                  </a:extLst>
                </a:gridCol>
                <a:gridCol w="508831">
                  <a:extLst>
                    <a:ext uri="{9D8B030D-6E8A-4147-A177-3AD203B41FA5}">
                      <a16:colId xmlns:a16="http://schemas.microsoft.com/office/drawing/2014/main" val="2848938551"/>
                    </a:ext>
                  </a:extLst>
                </a:gridCol>
                <a:gridCol w="508831">
                  <a:extLst>
                    <a:ext uri="{9D8B030D-6E8A-4147-A177-3AD203B41FA5}">
                      <a16:colId xmlns:a16="http://schemas.microsoft.com/office/drawing/2014/main" val="1775685730"/>
                    </a:ext>
                  </a:extLst>
                </a:gridCol>
                <a:gridCol w="508831">
                  <a:extLst>
                    <a:ext uri="{9D8B030D-6E8A-4147-A177-3AD203B41FA5}">
                      <a16:colId xmlns:a16="http://schemas.microsoft.com/office/drawing/2014/main" val="613197185"/>
                    </a:ext>
                  </a:extLst>
                </a:gridCol>
                <a:gridCol w="508831">
                  <a:extLst>
                    <a:ext uri="{9D8B030D-6E8A-4147-A177-3AD203B41FA5}">
                      <a16:colId xmlns:a16="http://schemas.microsoft.com/office/drawing/2014/main" val="4077132638"/>
                    </a:ext>
                  </a:extLst>
                </a:gridCol>
                <a:gridCol w="508831">
                  <a:extLst>
                    <a:ext uri="{9D8B030D-6E8A-4147-A177-3AD203B41FA5}">
                      <a16:colId xmlns:a16="http://schemas.microsoft.com/office/drawing/2014/main" val="178737671"/>
                    </a:ext>
                  </a:extLst>
                </a:gridCol>
                <a:gridCol w="628650">
                  <a:extLst>
                    <a:ext uri="{9D8B030D-6E8A-4147-A177-3AD203B41FA5}">
                      <a16:colId xmlns:a16="http://schemas.microsoft.com/office/drawing/2014/main" val="3241438732"/>
                    </a:ext>
                  </a:extLst>
                </a:gridCol>
              </a:tblGrid>
              <a:tr h="437627">
                <a:tc>
                  <a:txBody>
                    <a:bodyPr/>
                    <a:lstStyle/>
                    <a:p>
                      <a:pPr algn="l" fontAlgn="b"/>
                      <a:endParaRPr lang="en-CA" sz="1200" b="0" i="0" u="none" strike="noStrike" dirty="0">
                        <a:effectLst/>
                        <a:latin typeface="+mn-lt"/>
                        <a:cs typeface="Arial" panose="020B0604020202020204" pitchFamily="34" charset="0"/>
                      </a:endParaRPr>
                    </a:p>
                  </a:txBody>
                  <a:tcPr marL="18288" marR="18288"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err="1">
                          <a:solidFill>
                            <a:srgbClr val="000000"/>
                          </a:solidFill>
                          <a:latin typeface="+mn-lt"/>
                          <a:cs typeface="Arial" panose="020B0604020202020204" pitchFamily="34" charset="0"/>
                        </a:rPr>
                        <a:t>T.-N.-L</a:t>
                      </a:r>
                      <a:r>
                        <a:rPr lang="fr-CA" sz="1200" b="1" i="0" u="none" strike="noStrike" dirty="0">
                          <a:solidFill>
                            <a:srgbClr val="000000"/>
                          </a:solidFill>
                          <a:latin typeface="+mn-lt"/>
                          <a:cs typeface="Arial" panose="020B0604020202020204" pitchFamily="34" charset="0"/>
                        </a:rPr>
                        <a:t>.</a:t>
                      </a:r>
                    </a:p>
                  </a:txBody>
                  <a:tcPr marL="18288" marR="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18288" marR="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18288" marR="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18288" marR="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18288" marR="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18288" marR="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18288" marR="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18288" marR="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18288" marR="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18288" marR="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18288" marR="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18288" marR="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18288" marR="18288"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3595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200" b="0" i="0" u="none" strike="noStrike" baseline="0" dirty="0" smtClean="0">
                          <a:solidFill>
                            <a:schemeClr val="tx1"/>
                          </a:solidFill>
                          <a:effectLst/>
                          <a:latin typeface="+mn-lt"/>
                          <a:cs typeface="Arial" panose="020B0604020202020204" pitchFamily="34" charset="0"/>
                        </a:rPr>
                        <a:t>Leur travail en tant </a:t>
                      </a:r>
                      <a:br>
                        <a:rPr lang="fr-FR" sz="1200" b="0" i="0" u="none" strike="noStrike" baseline="0" dirty="0" smtClean="0">
                          <a:solidFill>
                            <a:schemeClr val="tx1"/>
                          </a:solidFill>
                          <a:effectLst/>
                          <a:latin typeface="+mn-lt"/>
                          <a:cs typeface="Arial" panose="020B0604020202020204" pitchFamily="34" charset="0"/>
                        </a:rPr>
                      </a:br>
                      <a:r>
                        <a:rPr lang="fr-FR" sz="1200" b="0" i="0" u="none" strike="noStrike" baseline="0" dirty="0" smtClean="0">
                          <a:solidFill>
                            <a:schemeClr val="tx1"/>
                          </a:solidFill>
                          <a:effectLst/>
                          <a:latin typeface="+mn-lt"/>
                          <a:cs typeface="Arial" panose="020B0604020202020204" pitchFamily="34" charset="0"/>
                        </a:rPr>
                        <a:t>que médecin de </a:t>
                      </a:r>
                      <a:br>
                        <a:rPr lang="fr-FR" sz="1200" b="0" i="0" u="none" strike="noStrike" baseline="0" dirty="0" smtClean="0">
                          <a:solidFill>
                            <a:schemeClr val="tx1"/>
                          </a:solidFill>
                          <a:effectLst/>
                          <a:latin typeface="+mn-lt"/>
                          <a:cs typeface="Arial" panose="020B0604020202020204" pitchFamily="34" charset="0"/>
                        </a:rPr>
                      </a:br>
                      <a:r>
                        <a:rPr lang="fr-FR" sz="1200" b="0" i="0" u="none" strike="noStrike" baseline="0" dirty="0" smtClean="0">
                          <a:solidFill>
                            <a:schemeClr val="tx1"/>
                          </a:solidFill>
                          <a:effectLst/>
                          <a:latin typeface="+mn-lt"/>
                          <a:cs typeface="Arial" panose="020B0604020202020204" pitchFamily="34" charset="0"/>
                        </a:rPr>
                        <a:t>soins primaires</a:t>
                      </a:r>
                      <a:r>
                        <a:rPr lang="fr-FR" sz="1200" b="0" i="0" u="none" strike="noStrike" baseline="30000" dirty="0" smtClean="0">
                          <a:solidFill>
                            <a:schemeClr val="tx1"/>
                          </a:solidFill>
                          <a:effectLst/>
                          <a:latin typeface="+mn-lt"/>
                          <a:cs typeface="Arial" panose="020B0604020202020204" pitchFamily="34" charset="0"/>
                        </a:rPr>
                        <a:t>†</a:t>
                      </a:r>
                    </a:p>
                  </a:txBody>
                  <a:tcPr marL="18288" marR="18288" marT="18288" marB="18288">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34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45</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bl>
          </a:graphicData>
        </a:graphic>
      </p:graphicFrame>
      <p:sp>
        <p:nvSpPr>
          <p:cNvPr id="34" name="Rectangle 33"/>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5" name="Group 4"/>
          <p:cNvGrpSpPr/>
          <p:nvPr/>
        </p:nvGrpSpPr>
        <p:grpSpPr>
          <a:xfrm>
            <a:off x="374904" y="5968782"/>
            <a:ext cx="4025646" cy="760977"/>
            <a:chOff x="374904" y="5968782"/>
            <a:chExt cx="4025646" cy="760977"/>
          </a:xfrm>
        </p:grpSpPr>
        <p:grpSp>
          <p:nvGrpSpPr>
            <p:cNvPr id="33" name="Group 32"/>
            <p:cNvGrpSpPr/>
            <p:nvPr/>
          </p:nvGrpSpPr>
          <p:grpSpPr>
            <a:xfrm>
              <a:off x="374904" y="6304001"/>
              <a:ext cx="4025646" cy="425758"/>
              <a:chOff x="3484840" y="6539092"/>
              <a:chExt cx="4025646" cy="425758"/>
            </a:xfrm>
          </p:grpSpPr>
          <p:sp>
            <p:nvSpPr>
              <p:cNvPr id="35" name="TextBox 34"/>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36" name="Oval 35"/>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7" name="Group 36"/>
            <p:cNvGrpSpPr/>
            <p:nvPr/>
          </p:nvGrpSpPr>
          <p:grpSpPr>
            <a:xfrm>
              <a:off x="374904" y="5968782"/>
              <a:ext cx="3719166" cy="369332"/>
              <a:chOff x="139635" y="6397305"/>
              <a:chExt cx="3719166" cy="369332"/>
            </a:xfrm>
          </p:grpSpPr>
          <p:sp>
            <p:nvSpPr>
              <p:cNvPr id="38"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9"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40"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1"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2"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3"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888113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Accès</a:t>
            </a:r>
            <a:r>
              <a:rPr lang="en-US" dirty="0"/>
              <a:t> aux </a:t>
            </a:r>
            <a:r>
              <a:rPr lang="en-US" dirty="0" err="1"/>
              <a:t>soins</a:t>
            </a:r>
            <a:endParaRPr lang="en-US" dirty="0"/>
          </a:p>
        </p:txBody>
      </p:sp>
      <p:sp>
        <p:nvSpPr>
          <p:cNvPr id="28" name="Rectangle 27"/>
          <p:cNvSpPr/>
          <p:nvPr/>
        </p:nvSpPr>
        <p:spPr>
          <a:xfrm>
            <a:off x="457199" y="2459861"/>
            <a:ext cx="8210551"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274320" bIns="180000" rtlCol="0" anchor="t" anchorCtr="0"/>
          <a:lstStyle/>
          <a:p>
            <a:pPr marL="171450" lvl="1" indent="-171450">
              <a:lnSpc>
                <a:spcPts val="1800"/>
              </a:lnSpc>
              <a:spcAft>
                <a:spcPts val="450"/>
              </a:spcAft>
              <a:buFont typeface="Arial" panose="020B0604020202020204" pitchFamily="34" charset="0"/>
              <a:buChar char="•"/>
            </a:pPr>
            <a:r>
              <a:rPr lang="fr-FR" sz="1200" dirty="0">
                <a:solidFill>
                  <a:schemeClr val="tx1"/>
                </a:solidFill>
                <a:cs typeface="Arial" panose="020B0604020202020204" pitchFamily="34" charset="0"/>
              </a:rPr>
              <a:t>Au Canada, les médecins de soins primaires sont plus nombreux que la moyenne du FCMW à offrir des rendez-vous les soirs de semaine (57 % contre 44 %) et la fin de semaine (50 % contre 36 %). Toutefois, seulement 49 % des médecins de soins primaires canadiens ont adopté des mesures pour que leurs patients puissent obtenir une consultation lorsque leur clinique est fermée, un résultat inférieur à la moyenne des pays du FCMW (75 %).</a:t>
            </a:r>
          </a:p>
          <a:p>
            <a:pPr marL="171450" lvl="1" indent="-171450">
              <a:lnSpc>
                <a:spcPts val="1800"/>
              </a:lnSpc>
              <a:spcAft>
                <a:spcPts val="450"/>
              </a:spcAft>
              <a:buFont typeface="Arial" panose="020B0604020202020204" pitchFamily="34" charset="0"/>
              <a:buChar char="•"/>
            </a:pPr>
            <a:r>
              <a:rPr lang="fr-FR" sz="1200" dirty="0">
                <a:solidFill>
                  <a:schemeClr val="tx1"/>
                </a:solidFill>
                <a:cs typeface="Arial" panose="020B0604020202020204" pitchFamily="34" charset="0"/>
              </a:rPr>
              <a:t>22 % des médecins de soins primaires canadiens offrent à leurs patients la possibilité de </a:t>
            </a:r>
            <a:r>
              <a:rPr lang="fr-FR" sz="1200" dirty="0" smtClean="0">
                <a:solidFill>
                  <a:schemeClr val="tx1"/>
                </a:solidFill>
                <a:cs typeface="Arial" panose="020B0604020202020204" pitchFamily="34" charset="0"/>
              </a:rPr>
              <a:t>prendre </a:t>
            </a:r>
            <a:r>
              <a:rPr lang="fr-FR" sz="1200" dirty="0">
                <a:solidFill>
                  <a:schemeClr val="tx1"/>
                </a:solidFill>
                <a:cs typeface="Arial" panose="020B0604020202020204" pitchFamily="34" charset="0"/>
              </a:rPr>
              <a:t>rendez-vous en ligne </a:t>
            </a:r>
            <a:r>
              <a:rPr lang="fr-FR" sz="1200" dirty="0" smtClean="0">
                <a:solidFill>
                  <a:schemeClr val="tx1"/>
                </a:solidFill>
                <a:cs typeface="Arial" panose="020B0604020202020204" pitchFamily="34" charset="0"/>
              </a:rPr>
              <a:t/>
            </a:r>
            <a:br>
              <a:rPr lang="fr-FR" sz="1200" dirty="0" smtClean="0">
                <a:solidFill>
                  <a:schemeClr val="tx1"/>
                </a:solidFill>
                <a:cs typeface="Arial" panose="020B0604020202020204" pitchFamily="34" charset="0"/>
              </a:rPr>
            </a:br>
            <a:r>
              <a:rPr lang="fr-FR" sz="1200" dirty="0" smtClean="0">
                <a:solidFill>
                  <a:schemeClr val="tx1"/>
                </a:solidFill>
                <a:cs typeface="Arial" panose="020B0604020202020204" pitchFamily="34" charset="0"/>
              </a:rPr>
              <a:t>en </a:t>
            </a:r>
            <a:r>
              <a:rPr lang="fr-FR" sz="1200" dirty="0">
                <a:solidFill>
                  <a:schemeClr val="tx1"/>
                </a:solidFill>
                <a:cs typeface="Arial" panose="020B0604020202020204" pitchFamily="34" charset="0"/>
              </a:rPr>
              <a:t>2019, contre 11 % en 2015.</a:t>
            </a:r>
          </a:p>
          <a:p>
            <a:pPr marL="171450" lvl="1" indent="-171450">
              <a:lnSpc>
                <a:spcPts val="1800"/>
              </a:lnSpc>
              <a:spcAft>
                <a:spcPts val="450"/>
              </a:spcAft>
              <a:buFont typeface="Arial" panose="020B0604020202020204" pitchFamily="34" charset="0"/>
              <a:buChar char="•"/>
            </a:pPr>
            <a:r>
              <a:rPr lang="fr-FR" sz="1200" dirty="0">
                <a:solidFill>
                  <a:schemeClr val="tx1"/>
                </a:solidFill>
                <a:cs typeface="Arial" panose="020B0604020202020204" pitchFamily="34" charset="0"/>
              </a:rPr>
              <a:t>Au Canada, les médecins de soins primaires (23 %) sont moins nombreux à offrir l’option de poser des questions d’ordre médical par courriel ou sur un site Web sécurisé que la moyenne du FCMW (65 %). Ils sont également moins nombreux </a:t>
            </a:r>
            <a:r>
              <a:rPr lang="fr-FR" sz="1200" dirty="0" smtClean="0">
                <a:solidFill>
                  <a:schemeClr val="tx1"/>
                </a:solidFill>
                <a:cs typeface="Arial" panose="020B0604020202020204" pitchFamily="34" charset="0"/>
              </a:rPr>
              <a:t/>
            </a:r>
            <a:br>
              <a:rPr lang="fr-FR" sz="1200" dirty="0" smtClean="0">
                <a:solidFill>
                  <a:schemeClr val="tx1"/>
                </a:solidFill>
                <a:cs typeface="Arial" panose="020B0604020202020204" pitchFamily="34" charset="0"/>
              </a:rPr>
            </a:br>
            <a:r>
              <a:rPr lang="fr-FR" sz="1200" dirty="0" smtClean="0">
                <a:solidFill>
                  <a:schemeClr val="tx1"/>
                </a:solidFill>
                <a:cs typeface="Arial" panose="020B0604020202020204" pitchFamily="34" charset="0"/>
              </a:rPr>
              <a:t>à </a:t>
            </a:r>
            <a:r>
              <a:rPr lang="fr-FR" sz="1200" dirty="0">
                <a:solidFill>
                  <a:schemeClr val="tx1"/>
                </a:solidFill>
                <a:cs typeface="Arial" panose="020B0604020202020204" pitchFamily="34" charset="0"/>
              </a:rPr>
              <a:t>faire fréquemment des visites à domicile (18 % contre 42 </a:t>
            </a:r>
            <a:r>
              <a:rPr lang="fr-FR" sz="1200" dirty="0" smtClean="0">
                <a:solidFill>
                  <a:schemeClr val="tx1"/>
                </a:solidFill>
                <a:cs typeface="Arial" panose="020B0604020202020204" pitchFamily="34" charset="0"/>
              </a:rPr>
              <a:t>%).</a:t>
            </a:r>
            <a:endParaRPr lang="fr-FR" sz="1200" dirty="0">
              <a:solidFill>
                <a:schemeClr val="tx1"/>
              </a:solidFill>
              <a:cs typeface="Arial" panose="020B0604020202020204" pitchFamily="34" charset="0"/>
            </a:endParaRPr>
          </a:p>
        </p:txBody>
      </p:sp>
      <p:cxnSp>
        <p:nvCxnSpPr>
          <p:cNvPr id="29" name="Straight Connector 28"/>
          <p:cNvCxnSpPr/>
          <p:nvPr/>
        </p:nvCxnSpPr>
        <p:spPr>
          <a:xfrm flipV="1">
            <a:off x="457200" y="2453422"/>
            <a:ext cx="8210550" cy="5"/>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2" cy="1814940"/>
          </a:xfrm>
          <a:prstGeom prst="rect">
            <a:avLst/>
          </a:prstGeom>
        </p:spPr>
      </p:pic>
      <p:sp>
        <p:nvSpPr>
          <p:cNvPr id="34" name="Rectangle 33"/>
          <p:cNvSpPr/>
          <p:nvPr/>
        </p:nvSpPr>
        <p:spPr>
          <a:xfrm>
            <a:off x="457200" y="2029855"/>
            <a:ext cx="2701893" cy="346698"/>
          </a:xfrm>
          <a:prstGeom prst="rect">
            <a:avLst/>
          </a:prstGeom>
        </p:spPr>
        <p:txBody>
          <a:bodyPr wrap="none">
            <a:spAutoFit/>
          </a:bodyPr>
          <a:lstStyle/>
          <a:p>
            <a:pPr defTabSz="914378">
              <a:lnSpc>
                <a:spcPts val="1800"/>
              </a:lnSpc>
              <a:spcAft>
                <a:spcPts val="900"/>
              </a:spcAft>
            </a:pPr>
            <a:r>
              <a:rPr lang="en-US" sz="2400" dirty="0" err="1">
                <a:solidFill>
                  <a:srgbClr val="00A199"/>
                </a:solidFill>
              </a:rPr>
              <a:t>Principaux</a:t>
            </a:r>
            <a:r>
              <a:rPr lang="en-US" sz="2400" dirty="0">
                <a:solidFill>
                  <a:srgbClr val="00A199"/>
                </a:solidFill>
              </a:rPr>
              <a:t> </a:t>
            </a:r>
            <a:r>
              <a:rPr lang="en-US" sz="2400" dirty="0" err="1">
                <a:solidFill>
                  <a:srgbClr val="00A199"/>
                </a:solidFill>
              </a:rPr>
              <a:t>résultats</a:t>
            </a:r>
            <a:r>
              <a:rPr lang="en-US" sz="2400" dirty="0">
                <a:solidFill>
                  <a:srgbClr val="00A199"/>
                </a:solidFill>
              </a:rPr>
              <a:t> </a:t>
            </a:r>
          </a:p>
        </p:txBody>
      </p:sp>
      <p:sp>
        <p:nvSpPr>
          <p:cNvPr id="8" name="Rectangle 7"/>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3701986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9" y="274320"/>
            <a:ext cx="8132981" cy="553998"/>
          </a:xfrm>
        </p:spPr>
        <p:txBody>
          <a:bodyPr/>
          <a:lstStyle/>
          <a:p>
            <a:pPr>
              <a:lnSpc>
                <a:spcPts val="3000"/>
              </a:lnSpc>
            </a:pPr>
            <a:r>
              <a:rPr lang="fr-FR" dirty="0"/>
              <a:t>Au Canada, les médecins de soins primaires sont </a:t>
            </a:r>
            <a:r>
              <a:rPr lang="fr-FR" dirty="0" smtClean="0"/>
              <a:t>plus </a:t>
            </a:r>
            <a:r>
              <a:rPr lang="fr-FR" dirty="0"/>
              <a:t>nombreux que la moyenne du FCMW à offrir des rendez-vous les soirs de semaine et la fin de semaine</a:t>
            </a:r>
            <a:endParaRPr lang="en-US" dirty="0"/>
          </a:p>
        </p:txBody>
      </p:sp>
      <p:grpSp>
        <p:nvGrpSpPr>
          <p:cNvPr id="5" name="Group 4"/>
          <p:cNvGrpSpPr/>
          <p:nvPr/>
        </p:nvGrpSpPr>
        <p:grpSpPr>
          <a:xfrm>
            <a:off x="370939" y="1479116"/>
            <a:ext cx="4115335" cy="3416234"/>
            <a:chOff x="370939" y="1527241"/>
            <a:chExt cx="4115335" cy="3416234"/>
          </a:xfrm>
        </p:grpSpPr>
        <p:graphicFrame>
          <p:nvGraphicFramePr>
            <p:cNvPr id="3" name="Chart 2"/>
            <p:cNvGraphicFramePr/>
            <p:nvPr>
              <p:extLst>
                <p:ext uri="{D42A27DB-BD31-4B8C-83A1-F6EECF244321}">
                  <p14:modId xmlns:p14="http://schemas.microsoft.com/office/powerpoint/2010/main" val="4251859424"/>
                </p:ext>
              </p:extLst>
            </p:nvPr>
          </p:nvGraphicFramePr>
          <p:xfrm>
            <a:off x="370939" y="2240159"/>
            <a:ext cx="3914776" cy="270331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2655" y="1527241"/>
              <a:ext cx="4103619" cy="707886"/>
            </a:xfrm>
            <a:prstGeom prst="rect">
              <a:avLst/>
            </a:prstGeom>
            <a:noFill/>
          </p:spPr>
          <p:txBody>
            <a:bodyPr wrap="square" rtlCol="0">
              <a:spAutoFit/>
            </a:bodyPr>
            <a:lstStyle/>
            <a:p>
              <a:pPr algn="ctr">
                <a:lnSpc>
                  <a:spcPts val="1600"/>
                </a:lnSpc>
              </a:pPr>
              <a:r>
                <a:rPr lang="fr-FR" sz="1350" dirty="0">
                  <a:solidFill>
                    <a:srgbClr val="365254"/>
                  </a:solidFill>
                  <a:cs typeface="Arial" panose="020B0604020202020204" pitchFamily="34" charset="0"/>
                </a:rPr>
                <a:t>Pourcentage des médecins de soins primaires dont le cabinet offre des rendez-vous </a:t>
              </a:r>
              <a:r>
                <a:rPr lang="fr-FR" sz="1350" b="1" dirty="0">
                  <a:solidFill>
                    <a:srgbClr val="365254"/>
                  </a:solidFill>
                  <a:cs typeface="Arial" panose="020B0604020202020204" pitchFamily="34" charset="0"/>
                </a:rPr>
                <a:t>après 18 h la semaine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a:t>
              </a:r>
              <a:r>
                <a:rPr lang="fr-FR" sz="1350" dirty="0">
                  <a:solidFill>
                    <a:srgbClr val="365254"/>
                  </a:solidFill>
                  <a:cs typeface="Arial" panose="020B0604020202020204" pitchFamily="34" charset="0"/>
                </a:rPr>
                <a:t>du lundi au vendredi) </a:t>
              </a:r>
              <a:r>
                <a:rPr lang="fr-FR" sz="1350" b="1" dirty="0">
                  <a:solidFill>
                    <a:srgbClr val="365254"/>
                  </a:solidFill>
                  <a:cs typeface="Arial" panose="020B0604020202020204" pitchFamily="34" charset="0"/>
                </a:rPr>
                <a:t>au moins une fois par semaine</a:t>
              </a:r>
              <a:r>
                <a:rPr lang="fr-FR" sz="1350" baseline="30000" dirty="0">
                  <a:solidFill>
                    <a:srgbClr val="365254"/>
                  </a:solidFill>
                  <a:cs typeface="Arial" panose="020B0604020202020204" pitchFamily="34" charset="0"/>
                </a:rPr>
                <a:t>†</a:t>
              </a:r>
            </a:p>
          </p:txBody>
        </p:sp>
      </p:grpSp>
      <p:grpSp>
        <p:nvGrpSpPr>
          <p:cNvPr id="9" name="Group 8"/>
          <p:cNvGrpSpPr/>
          <p:nvPr/>
        </p:nvGrpSpPr>
        <p:grpSpPr>
          <a:xfrm>
            <a:off x="4695825" y="1479116"/>
            <a:ext cx="3931920" cy="3416235"/>
            <a:chOff x="4695825" y="1527241"/>
            <a:chExt cx="3931920" cy="3416235"/>
          </a:xfrm>
        </p:grpSpPr>
        <p:graphicFrame>
          <p:nvGraphicFramePr>
            <p:cNvPr id="6" name="Chart 5"/>
            <p:cNvGraphicFramePr/>
            <p:nvPr>
              <p:extLst>
                <p:ext uri="{D42A27DB-BD31-4B8C-83A1-F6EECF244321}">
                  <p14:modId xmlns:p14="http://schemas.microsoft.com/office/powerpoint/2010/main" val="4023297553"/>
                </p:ext>
              </p:extLst>
            </p:nvPr>
          </p:nvGraphicFramePr>
          <p:xfrm>
            <a:off x="4695825" y="2240160"/>
            <a:ext cx="3931920" cy="270331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695825" y="1527241"/>
              <a:ext cx="3931920" cy="707886"/>
            </a:xfrm>
            <a:prstGeom prst="rect">
              <a:avLst/>
            </a:prstGeom>
            <a:noFill/>
          </p:spPr>
          <p:txBody>
            <a:bodyPr wrap="square" rtlCol="0">
              <a:spAutoFit/>
            </a:bodyPr>
            <a:lstStyle/>
            <a:p>
              <a:pPr algn="ctr">
                <a:lnSpc>
                  <a:spcPts val="1600"/>
                </a:lnSpc>
              </a:pPr>
              <a:r>
                <a:rPr lang="fr-FR" sz="1350" dirty="0">
                  <a:solidFill>
                    <a:srgbClr val="365254"/>
                  </a:solidFill>
                  <a:cs typeface="Arial" panose="020B0604020202020204" pitchFamily="34" charset="0"/>
                </a:rPr>
                <a:t>Pourcentage des médecins de soins primaires dont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le </a:t>
              </a:r>
              <a:r>
                <a:rPr lang="fr-FR" sz="1350" dirty="0">
                  <a:solidFill>
                    <a:srgbClr val="365254"/>
                  </a:solidFill>
                  <a:cs typeface="Arial" panose="020B0604020202020204" pitchFamily="34" charset="0"/>
                </a:rPr>
                <a:t>cabinet offre des rendez-vous </a:t>
              </a:r>
              <a:r>
                <a:rPr lang="fr-FR" sz="1350" b="1" dirty="0">
                  <a:solidFill>
                    <a:srgbClr val="365254"/>
                  </a:solidFill>
                  <a:cs typeface="Arial" panose="020B0604020202020204" pitchFamily="34" charset="0"/>
                </a:rPr>
                <a:t>la fin de semaine </a:t>
              </a:r>
              <a:r>
                <a:rPr lang="fr-FR" sz="1350" dirty="0">
                  <a:solidFill>
                    <a:srgbClr val="365254"/>
                  </a:solidFill>
                  <a:cs typeface="Arial" panose="020B0604020202020204" pitchFamily="34" charset="0"/>
                </a:rPr>
                <a:t>(samedi ou dimanche) </a:t>
              </a:r>
              <a:r>
                <a:rPr lang="fr-FR" sz="1350" b="1" dirty="0">
                  <a:solidFill>
                    <a:srgbClr val="365254"/>
                  </a:solidFill>
                  <a:cs typeface="Arial" panose="020B0604020202020204" pitchFamily="34" charset="0"/>
                </a:rPr>
                <a:t>au moins une fois par mois</a:t>
              </a:r>
              <a:r>
                <a:rPr lang="fr-FR" sz="1350" baseline="30000" dirty="0">
                  <a:solidFill>
                    <a:srgbClr val="365254"/>
                  </a:solidFill>
                  <a:cs typeface="Arial" panose="020B0604020202020204" pitchFamily="34" charset="0"/>
                </a:rPr>
                <a:t>‡</a:t>
              </a:r>
            </a:p>
          </p:txBody>
        </p:sp>
      </p:grpSp>
      <p:grpSp>
        <p:nvGrpSpPr>
          <p:cNvPr id="25" name="Group 24"/>
          <p:cNvGrpSpPr/>
          <p:nvPr/>
        </p:nvGrpSpPr>
        <p:grpSpPr>
          <a:xfrm>
            <a:off x="1265055" y="5479347"/>
            <a:ext cx="6886576" cy="594359"/>
            <a:chOff x="4533802" y="5579222"/>
            <a:chExt cx="7036860" cy="594359"/>
          </a:xfrm>
        </p:grpSpPr>
        <p:sp>
          <p:nvSpPr>
            <p:cNvPr id="26" name="TextBox 25"/>
            <p:cNvSpPr txBox="1"/>
            <p:nvPr/>
          </p:nvSpPr>
          <p:spPr>
            <a:xfrm>
              <a:off x="5150264" y="5634319"/>
              <a:ext cx="6420398" cy="483530"/>
            </a:xfrm>
            <a:prstGeom prst="rect">
              <a:avLst/>
            </a:prstGeom>
            <a:noFill/>
          </p:spPr>
          <p:txBody>
            <a:bodyPr wrap="square" rtlCol="0">
              <a:spAutoFit/>
            </a:bodyPr>
            <a:lstStyle/>
            <a:p>
              <a:pPr>
                <a:lnSpc>
                  <a:spcPts val="1600"/>
                </a:lnSpc>
              </a:pPr>
              <a:r>
                <a:rPr lang="fr-FR" sz="1050" dirty="0">
                  <a:latin typeface="Arial" panose="020B0604020202020204" pitchFamily="34" charset="0"/>
                  <a:cs typeface="Arial" panose="020B0604020202020204" pitchFamily="34" charset="0"/>
                </a:rPr>
                <a:t>En 2016, seulement 34 % des Canadiens ont déclaré qu’il était très ou assez facile d’obtenir des soins médicaux le soir, la fin de semaine ou un jour férié sans se rendre au service d’urgence</a:t>
              </a:r>
              <a:r>
                <a:rPr lang="fr-FR" sz="1050" baseline="30000" dirty="0">
                  <a:latin typeface="Arial" panose="020B0604020202020204" pitchFamily="34" charset="0"/>
                  <a:cs typeface="Arial" panose="020B0604020202020204" pitchFamily="34" charset="0"/>
                </a:rPr>
                <a:t>1</a:t>
              </a:r>
              <a:r>
                <a:rPr lang="fr-FR" sz="1050" dirty="0">
                  <a:latin typeface="Arial" panose="020B0604020202020204" pitchFamily="34" charset="0"/>
                  <a:cs typeface="Arial" panose="020B0604020202020204" pitchFamily="34" charset="0"/>
                </a:rPr>
                <a:t>.</a:t>
              </a:r>
            </a:p>
          </p:txBody>
        </p:sp>
        <p:pic>
          <p:nvPicPr>
            <p:cNvPr id="27" name="Content Placeholder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3802" y="5579222"/>
              <a:ext cx="607330" cy="594359"/>
            </a:xfrm>
            <a:prstGeom prst="rect">
              <a:avLst/>
            </a:prstGeom>
          </p:spPr>
        </p:pic>
      </p:grpSp>
      <p:sp>
        <p:nvSpPr>
          <p:cNvPr id="8" name="TextBox 7"/>
          <p:cNvSpPr txBox="1"/>
          <p:nvPr/>
        </p:nvSpPr>
        <p:spPr>
          <a:xfrm>
            <a:off x="374904" y="4806833"/>
            <a:ext cx="8046721" cy="507831"/>
          </a:xfrm>
          <a:prstGeom prst="rect">
            <a:avLst/>
          </a:prstGeom>
          <a:noFill/>
        </p:spPr>
        <p:txBody>
          <a:bodyPr wrap="square" lIns="0" tIns="91440" rtlCol="0">
            <a:spAutoFit/>
          </a:bodyPr>
          <a:lstStyle/>
          <a:p>
            <a:r>
              <a:rPr lang="fr-CA" sz="800" b="1" dirty="0">
                <a:latin typeface="Arial" panose="020B0604020202020204" pitchFamily="34" charset="0"/>
                <a:cs typeface="Arial" panose="020B0604020202020204" pitchFamily="34" charset="0"/>
              </a:rPr>
              <a:t>Remarques</a:t>
            </a:r>
          </a:p>
          <a:p>
            <a:r>
              <a:rPr lang="fr-CA" sz="800" dirty="0">
                <a:latin typeface="Arial" panose="020B0604020202020204" pitchFamily="34" charset="0"/>
                <a:cs typeface="Arial" panose="020B0604020202020204" pitchFamily="34" charset="0"/>
              </a:rPr>
              <a:t>† Exclut les répondants de la Norvège qui ont répondu « Sans objet, les patients peuvent recourir au service d’urgence les jours de semaine ».</a:t>
            </a:r>
          </a:p>
          <a:p>
            <a:pPr lvl="0">
              <a:defRPr/>
            </a:pPr>
            <a:r>
              <a:rPr lang="en-US" sz="800" dirty="0">
                <a:latin typeface="Arial" panose="020B0604020202020204" pitchFamily="34" charset="0"/>
                <a:cs typeface="Arial" panose="020B0604020202020204" pitchFamily="34" charset="0"/>
              </a:rPr>
              <a:t>‡</a:t>
            </a:r>
            <a:r>
              <a:rPr lang="fr-CA" sz="800" dirty="0">
                <a:latin typeface="Arial" panose="020B0604020202020204" pitchFamily="34" charset="0"/>
                <a:cs typeface="Arial" panose="020B0604020202020204" pitchFamily="34" charset="0"/>
              </a:rPr>
              <a:t> Exclut les répondants de la Norvège qui ont répondu « Sans objet, les patients peuvent recourir aux cliniques de soins primaires ouvertes la fin de semaine ».</a:t>
            </a:r>
          </a:p>
        </p:txBody>
      </p:sp>
      <p:sp>
        <p:nvSpPr>
          <p:cNvPr id="29" name="Rectangle 28"/>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46" name="Group 45"/>
          <p:cNvGrpSpPr/>
          <p:nvPr/>
        </p:nvGrpSpPr>
        <p:grpSpPr>
          <a:xfrm>
            <a:off x="374904" y="6345312"/>
            <a:ext cx="3719166" cy="369332"/>
            <a:chOff x="139635" y="6397305"/>
            <a:chExt cx="3719166" cy="369332"/>
          </a:xfrm>
        </p:grpSpPr>
        <p:sp>
          <p:nvSpPr>
            <p:cNvPr id="47"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8"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49"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50"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51"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52"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41397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Aperçus provinciaux et territoriaux : accès en dehors </a:t>
            </a:r>
            <a:r>
              <a:rPr lang="fr-CA" dirty="0" smtClean="0"/>
              <a:t/>
            </a:r>
            <a:br>
              <a:rPr lang="fr-CA" dirty="0" smtClean="0"/>
            </a:br>
            <a:r>
              <a:rPr lang="fr-CA" dirty="0" smtClean="0"/>
              <a:t>des </a:t>
            </a:r>
            <a:r>
              <a:rPr lang="fr-CA" dirty="0"/>
              <a:t>heures ouvrables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22844496"/>
              </p:ext>
            </p:extLst>
          </p:nvPr>
        </p:nvGraphicFramePr>
        <p:xfrm>
          <a:off x="374908" y="1628013"/>
          <a:ext cx="8407142" cy="1920240"/>
        </p:xfrm>
        <a:graphic>
          <a:graphicData uri="http://schemas.openxmlformats.org/drawingml/2006/table">
            <a:tbl>
              <a:tblPr/>
              <a:tblGrid>
                <a:gridCol w="1732023">
                  <a:extLst>
                    <a:ext uri="{9D8B030D-6E8A-4147-A177-3AD203B41FA5}">
                      <a16:colId xmlns:a16="http://schemas.microsoft.com/office/drawing/2014/main" val="2274431385"/>
                    </a:ext>
                  </a:extLst>
                </a:gridCol>
                <a:gridCol w="504666">
                  <a:extLst>
                    <a:ext uri="{9D8B030D-6E8A-4147-A177-3AD203B41FA5}">
                      <a16:colId xmlns:a16="http://schemas.microsoft.com/office/drawing/2014/main" val="3414494534"/>
                    </a:ext>
                  </a:extLst>
                </a:gridCol>
                <a:gridCol w="504666">
                  <a:extLst>
                    <a:ext uri="{9D8B030D-6E8A-4147-A177-3AD203B41FA5}">
                      <a16:colId xmlns:a16="http://schemas.microsoft.com/office/drawing/2014/main" val="1291103358"/>
                    </a:ext>
                  </a:extLst>
                </a:gridCol>
                <a:gridCol w="504666">
                  <a:extLst>
                    <a:ext uri="{9D8B030D-6E8A-4147-A177-3AD203B41FA5}">
                      <a16:colId xmlns:a16="http://schemas.microsoft.com/office/drawing/2014/main" val="2659665947"/>
                    </a:ext>
                  </a:extLst>
                </a:gridCol>
                <a:gridCol w="504666">
                  <a:extLst>
                    <a:ext uri="{9D8B030D-6E8A-4147-A177-3AD203B41FA5}">
                      <a16:colId xmlns:a16="http://schemas.microsoft.com/office/drawing/2014/main" val="77205676"/>
                    </a:ext>
                  </a:extLst>
                </a:gridCol>
                <a:gridCol w="504666">
                  <a:extLst>
                    <a:ext uri="{9D8B030D-6E8A-4147-A177-3AD203B41FA5}">
                      <a16:colId xmlns:a16="http://schemas.microsoft.com/office/drawing/2014/main" val="5221739"/>
                    </a:ext>
                  </a:extLst>
                </a:gridCol>
                <a:gridCol w="504666">
                  <a:extLst>
                    <a:ext uri="{9D8B030D-6E8A-4147-A177-3AD203B41FA5}">
                      <a16:colId xmlns:a16="http://schemas.microsoft.com/office/drawing/2014/main" val="3757745029"/>
                    </a:ext>
                  </a:extLst>
                </a:gridCol>
                <a:gridCol w="504666">
                  <a:extLst>
                    <a:ext uri="{9D8B030D-6E8A-4147-A177-3AD203B41FA5}">
                      <a16:colId xmlns:a16="http://schemas.microsoft.com/office/drawing/2014/main" val="2250567162"/>
                    </a:ext>
                  </a:extLst>
                </a:gridCol>
                <a:gridCol w="504666">
                  <a:extLst>
                    <a:ext uri="{9D8B030D-6E8A-4147-A177-3AD203B41FA5}">
                      <a16:colId xmlns:a16="http://schemas.microsoft.com/office/drawing/2014/main" val="2848938551"/>
                    </a:ext>
                  </a:extLst>
                </a:gridCol>
                <a:gridCol w="504666">
                  <a:extLst>
                    <a:ext uri="{9D8B030D-6E8A-4147-A177-3AD203B41FA5}">
                      <a16:colId xmlns:a16="http://schemas.microsoft.com/office/drawing/2014/main" val="1775685730"/>
                    </a:ext>
                  </a:extLst>
                </a:gridCol>
                <a:gridCol w="504666">
                  <a:extLst>
                    <a:ext uri="{9D8B030D-6E8A-4147-A177-3AD203B41FA5}">
                      <a16:colId xmlns:a16="http://schemas.microsoft.com/office/drawing/2014/main" val="613197185"/>
                    </a:ext>
                  </a:extLst>
                </a:gridCol>
                <a:gridCol w="504666">
                  <a:extLst>
                    <a:ext uri="{9D8B030D-6E8A-4147-A177-3AD203B41FA5}">
                      <a16:colId xmlns:a16="http://schemas.microsoft.com/office/drawing/2014/main" val="4077132638"/>
                    </a:ext>
                  </a:extLst>
                </a:gridCol>
                <a:gridCol w="504666">
                  <a:extLst>
                    <a:ext uri="{9D8B030D-6E8A-4147-A177-3AD203B41FA5}">
                      <a16:colId xmlns:a16="http://schemas.microsoft.com/office/drawing/2014/main" val="178737671"/>
                    </a:ext>
                  </a:extLst>
                </a:gridCol>
                <a:gridCol w="619127">
                  <a:extLst>
                    <a:ext uri="{9D8B030D-6E8A-4147-A177-3AD203B41FA5}">
                      <a16:colId xmlns:a16="http://schemas.microsoft.com/office/drawing/2014/main" val="3241438732"/>
                    </a:ext>
                  </a:extLst>
                </a:gridCol>
              </a:tblGrid>
              <a:tr h="409082">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err="1">
                          <a:solidFill>
                            <a:srgbClr val="000000"/>
                          </a:solidFill>
                          <a:latin typeface="+mn-lt"/>
                          <a:cs typeface="Arial" panose="020B0604020202020204" pitchFamily="34" charset="0"/>
                        </a:rPr>
                        <a:t>T.-N.-L</a:t>
                      </a:r>
                      <a:r>
                        <a:rPr lang="fr-CA" sz="1200" b="1" i="0" u="none" strike="noStrike" dirty="0">
                          <a:solidFill>
                            <a:srgbClr val="000000"/>
                          </a:solidFill>
                          <a:latin typeface="+mn-lt"/>
                          <a:cs typeface="Arial" panose="020B0604020202020204" pitchFamily="34" charset="0"/>
                        </a:rPr>
                        <a:t>.</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744127">
                <a:tc>
                  <a:txBody>
                    <a:bodyPr/>
                    <a:lstStyle/>
                    <a:p>
                      <a:r>
                        <a:rPr lang="fr-CA" sz="1200" b="1" u="none" dirty="0">
                          <a:latin typeface="+mn-lt"/>
                          <a:cs typeface="Arial" panose="020B0604020202020204" pitchFamily="34" charset="0"/>
                        </a:rPr>
                        <a:t>Après 18</a:t>
                      </a:r>
                      <a:r>
                        <a:rPr lang="fr-CA" sz="1200" b="1" u="none" baseline="0" dirty="0">
                          <a:latin typeface="+mn-lt"/>
                          <a:cs typeface="Arial" panose="020B0604020202020204" pitchFamily="34" charset="0"/>
                        </a:rPr>
                        <a:t> </a:t>
                      </a:r>
                      <a:r>
                        <a:rPr lang="fr-CA" sz="1200" b="1" u="none" dirty="0">
                          <a:latin typeface="+mn-lt"/>
                          <a:cs typeface="Arial" panose="020B0604020202020204" pitchFamily="34" charset="0"/>
                        </a:rPr>
                        <a:t>h durant la semaine </a:t>
                      </a:r>
                      <a:r>
                        <a:rPr lang="fr-CA" sz="1200" dirty="0">
                          <a:latin typeface="+mn-lt"/>
                          <a:cs typeface="Arial" panose="020B0604020202020204" pitchFamily="34" charset="0"/>
                        </a:rPr>
                        <a:t>(du lundi au vendredi) </a:t>
                      </a:r>
                      <a:r>
                        <a:rPr lang="fr-CA" sz="1200" b="1" i="0" dirty="0">
                          <a:latin typeface="+mn-lt"/>
                          <a:cs typeface="Arial" panose="020B0604020202020204" pitchFamily="34" charset="0"/>
                        </a:rPr>
                        <a:t>au moins </a:t>
                      </a:r>
                      <a:r>
                        <a:rPr lang="fr-CA" sz="1200" b="1" i="0" dirty="0" smtClean="0">
                          <a:latin typeface="+mn-lt"/>
                          <a:cs typeface="Arial" panose="020B0604020202020204" pitchFamily="34" charset="0"/>
                        </a:rPr>
                        <a:t/>
                      </a:r>
                      <a:br>
                        <a:rPr lang="fr-CA" sz="1200" b="1" i="0" dirty="0" smtClean="0">
                          <a:latin typeface="+mn-lt"/>
                          <a:cs typeface="Arial" panose="020B0604020202020204" pitchFamily="34" charset="0"/>
                        </a:rPr>
                      </a:br>
                      <a:r>
                        <a:rPr lang="fr-CA" sz="1200" b="1" i="0" dirty="0" smtClean="0">
                          <a:latin typeface="+mn-lt"/>
                          <a:cs typeface="Arial" panose="020B0604020202020204" pitchFamily="34" charset="0"/>
                        </a:rPr>
                        <a:t>une fois </a:t>
                      </a:r>
                      <a:r>
                        <a:rPr lang="fr-CA" sz="1200" b="1" i="0" dirty="0">
                          <a:latin typeface="+mn-lt"/>
                          <a:cs typeface="Arial" panose="020B0604020202020204" pitchFamily="34" charset="0"/>
                        </a:rPr>
                        <a:t>par semaine</a:t>
                      </a:r>
                      <a:r>
                        <a:rPr lang="fr-CA" sz="1200" b="1" i="0" baseline="30000" dirty="0">
                          <a:latin typeface="+mn-lt"/>
                          <a:cs typeface="Arial" panose="020B0604020202020204" pitchFamily="34" charset="0"/>
                        </a:rPr>
                        <a:t>†</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chemeClr val="bg1"/>
                          </a:solidFill>
                          <a:effectLst>
                            <a:glow rad="381000">
                              <a:srgbClr val="00A199"/>
                            </a:glow>
                          </a:effectLst>
                          <a:latin typeface="Arial" panose="020B0604020202020204" pitchFamily="34" charset="0"/>
                          <a:ea typeface="+mn-ea"/>
                          <a:cs typeface="Arial" panose="020B0604020202020204" pitchFamily="34" charset="0"/>
                        </a:rPr>
                        <a:t>57</a:t>
                      </a:r>
                      <a:endPar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44</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540673">
                <a:tc>
                  <a:txBody>
                    <a:bodyPr/>
                    <a:lstStyle/>
                    <a:p>
                      <a:r>
                        <a:rPr lang="fr-CA" sz="1200" b="1" dirty="0">
                          <a:latin typeface="+mn-lt"/>
                          <a:cs typeface="Arial" panose="020B0604020202020204" pitchFamily="34" charset="0"/>
                        </a:rPr>
                        <a:t>La fin de semaine </a:t>
                      </a:r>
                      <a:r>
                        <a:rPr lang="fr-CA" sz="1200" dirty="0" smtClean="0">
                          <a:latin typeface="+mn-lt"/>
                          <a:cs typeface="Arial" panose="020B0604020202020204" pitchFamily="34" charset="0"/>
                        </a:rPr>
                        <a:t>(</a:t>
                      </a:r>
                      <a:r>
                        <a:rPr lang="fr-CA" sz="1200" dirty="0">
                          <a:latin typeface="+mn-lt"/>
                          <a:cs typeface="Arial" panose="020B0604020202020204" pitchFamily="34" charset="0"/>
                        </a:rPr>
                        <a:t>samedi ou dimanche) </a:t>
                      </a:r>
                      <a:r>
                        <a:rPr lang="fr-CA" sz="1200" b="1" i="0" dirty="0" smtClean="0">
                          <a:latin typeface="+mn-lt"/>
                          <a:cs typeface="Arial" panose="020B0604020202020204" pitchFamily="34" charset="0"/>
                        </a:rPr>
                        <a:t>au </a:t>
                      </a:r>
                      <a:r>
                        <a:rPr lang="fr-CA" sz="1200" b="1" i="0" dirty="0">
                          <a:latin typeface="+mn-lt"/>
                          <a:cs typeface="Arial" panose="020B0604020202020204" pitchFamily="34" charset="0"/>
                        </a:rPr>
                        <a:t>moins </a:t>
                      </a:r>
                      <a:r>
                        <a:rPr lang="fr-CA" sz="1200" b="1" i="0" dirty="0" smtClean="0">
                          <a:latin typeface="+mn-lt"/>
                          <a:cs typeface="Arial" panose="020B0604020202020204" pitchFamily="34" charset="0"/>
                        </a:rPr>
                        <a:t/>
                      </a:r>
                      <a:br>
                        <a:rPr lang="fr-CA" sz="1200" b="1" i="0" dirty="0" smtClean="0">
                          <a:latin typeface="+mn-lt"/>
                          <a:cs typeface="Arial" panose="020B0604020202020204" pitchFamily="34" charset="0"/>
                        </a:rPr>
                      </a:br>
                      <a:r>
                        <a:rPr lang="fr-CA" sz="1200" b="1" i="0" dirty="0" smtClean="0">
                          <a:latin typeface="+mn-lt"/>
                          <a:cs typeface="Arial" panose="020B0604020202020204" pitchFamily="34" charset="0"/>
                        </a:rPr>
                        <a:t>une </a:t>
                      </a:r>
                      <a:r>
                        <a:rPr lang="fr-CA" sz="1200" b="1" i="0" dirty="0">
                          <a:latin typeface="+mn-lt"/>
                          <a:cs typeface="Arial" panose="020B0604020202020204" pitchFamily="34" charset="0"/>
                        </a:rPr>
                        <a:t>fois par mois</a:t>
                      </a:r>
                      <a:r>
                        <a:rPr lang="fr-CA" sz="1200" b="1" i="0" baseline="30000" dirty="0">
                          <a:latin typeface="+mn-lt"/>
                          <a:cs typeface="Arial" panose="020B0604020202020204" pitchFamily="34" charset="0"/>
                        </a:rPr>
                        <a:t>‡</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47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chemeClr val="bg1"/>
                          </a:solidFill>
                          <a:effectLst>
                            <a:glow rad="381000">
                              <a:srgbClr val="00A199"/>
                            </a:glow>
                          </a:effectLst>
                          <a:latin typeface="Arial" panose="020B0604020202020204" pitchFamily="34" charset="0"/>
                          <a:ea typeface="+mn-ea"/>
                          <a:cs typeface="Arial" panose="020B0604020202020204" pitchFamily="34" charset="0"/>
                        </a:rPr>
                        <a:t>50</a:t>
                      </a:r>
                      <a:endPar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4" name="Rectangle 3"/>
          <p:cNvSpPr/>
          <p:nvPr/>
        </p:nvSpPr>
        <p:spPr>
          <a:xfrm>
            <a:off x="374904" y="1229007"/>
            <a:ext cx="8407146" cy="392415"/>
          </a:xfrm>
          <a:prstGeom prst="rect">
            <a:avLst/>
          </a:prstGeom>
        </p:spPr>
        <p:txBody>
          <a:bodyPr wrap="square" lIns="0" bIns="137160">
            <a:spAutoFit/>
          </a:bodyPr>
          <a:lstStyle/>
          <a:p>
            <a:r>
              <a:rPr lang="fr-FR" sz="1350" dirty="0">
                <a:solidFill>
                  <a:srgbClr val="365254"/>
                </a:solidFill>
                <a:cs typeface="Arial" panose="020B0604020202020204" pitchFamily="34" charset="0"/>
              </a:rPr>
              <a:t>Pourcentage des médecins de soins primaires dont le cabinet offre des rendez-vous aux plages horaires suivantes : </a:t>
            </a:r>
            <a:endParaRPr lang="en-US" sz="1350" dirty="0">
              <a:solidFill>
                <a:srgbClr val="365254"/>
              </a:solidFill>
              <a:cs typeface="Arial" panose="020B0604020202020204" pitchFamily="34" charset="0"/>
            </a:endParaRPr>
          </a:p>
        </p:txBody>
      </p:sp>
      <p:sp>
        <p:nvSpPr>
          <p:cNvPr id="19" name="Rectangle 18"/>
          <p:cNvSpPr/>
          <p:nvPr/>
        </p:nvSpPr>
        <p:spPr>
          <a:xfrm>
            <a:off x="374904" y="3511278"/>
            <a:ext cx="7330822" cy="954107"/>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cs typeface="Arial" panose="020B0604020202020204" pitchFamily="34" charset="0"/>
              </a:rPr>
              <a:t>† Exclut les répondants de la Norvège qui ont répondu « Sans objet, les patients peuvent recourir au service d’urgence les jours de semaine ».</a:t>
            </a:r>
          </a:p>
          <a:p>
            <a:r>
              <a:rPr lang="en-US" sz="800" dirty="0">
                <a:latin typeface="Arial" panose="020B0604020202020204" pitchFamily="34" charset="0"/>
                <a:cs typeface="Arial" panose="020B0604020202020204" pitchFamily="34" charset="0"/>
              </a:rPr>
              <a:t>‡</a:t>
            </a:r>
            <a:r>
              <a:rPr lang="fr-CA" sz="800" dirty="0">
                <a:latin typeface="Arial" panose="020B0604020202020204" pitchFamily="34" charset="0"/>
                <a:cs typeface="Arial" panose="020B0604020202020204" pitchFamily="34" charset="0"/>
              </a:rPr>
              <a:t> Exclut les répondants de la Norvège qui ont répondu « Sans objet, les patients peuvent recourir aux cliniques de soins primaires ouvertes la fin de semaine ».</a:t>
            </a:r>
          </a:p>
          <a:p>
            <a:r>
              <a:rPr lang="fr-CA" sz="800" dirty="0">
                <a:latin typeface="Arial" panose="020B0604020202020204" pitchFamily="34" charset="0"/>
              </a:rPr>
              <a:t>La moyenne du FCMW correspond au total des résultats des 11 pays divisé par le nombre de pays. La moyenne canadienne représente l’expérience </a:t>
            </a:r>
            <a:r>
              <a:rPr lang="fr-CA" sz="800" dirty="0" smtClean="0">
                <a:latin typeface="Arial" panose="020B0604020202020204" pitchFamily="34" charset="0"/>
              </a:rPr>
              <a:t/>
            </a:r>
            <a:br>
              <a:rPr lang="fr-CA" sz="800" dirty="0" smtClean="0">
                <a:latin typeface="Arial" panose="020B0604020202020204" pitchFamily="34" charset="0"/>
              </a:rPr>
            </a:br>
            <a:r>
              <a:rPr lang="fr-CA" sz="800" dirty="0" smtClean="0">
                <a:latin typeface="Arial" panose="020B0604020202020204" pitchFamily="34" charset="0"/>
              </a:rPr>
              <a:t>moyenne </a:t>
            </a:r>
            <a:r>
              <a:rPr lang="fr-CA" sz="800" dirty="0">
                <a:latin typeface="Arial" panose="020B0604020202020204" pitchFamily="34" charset="0"/>
              </a:rPr>
              <a:t>des Canadiens (plutôt que la moyenne des résultats provinciaux et territoriaux).</a:t>
            </a:r>
          </a:p>
        </p:txBody>
      </p:sp>
      <p:sp>
        <p:nvSpPr>
          <p:cNvPr id="21" name="Rectangle 20"/>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0" name="Group 19"/>
          <p:cNvGrpSpPr/>
          <p:nvPr/>
        </p:nvGrpSpPr>
        <p:grpSpPr>
          <a:xfrm>
            <a:off x="374904" y="5968782"/>
            <a:ext cx="4025646" cy="760977"/>
            <a:chOff x="374904" y="5968782"/>
            <a:chExt cx="4025646" cy="760977"/>
          </a:xfrm>
        </p:grpSpPr>
        <p:grpSp>
          <p:nvGrpSpPr>
            <p:cNvPr id="22" name="Group 21"/>
            <p:cNvGrpSpPr/>
            <p:nvPr/>
          </p:nvGrpSpPr>
          <p:grpSpPr>
            <a:xfrm>
              <a:off x="374904" y="6304001"/>
              <a:ext cx="4025646" cy="425758"/>
              <a:chOff x="3484840" y="6539092"/>
              <a:chExt cx="4025646" cy="425758"/>
            </a:xfrm>
          </p:grpSpPr>
          <p:sp>
            <p:nvSpPr>
              <p:cNvPr id="40" name="TextBox 39"/>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41" name="Oval 40"/>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3" name="Group 22"/>
            <p:cNvGrpSpPr/>
            <p:nvPr/>
          </p:nvGrpSpPr>
          <p:grpSpPr>
            <a:xfrm>
              <a:off x="374904" y="5968782"/>
              <a:ext cx="3719166" cy="369332"/>
              <a:chOff x="139635" y="6397305"/>
              <a:chExt cx="3719166" cy="369332"/>
            </a:xfrm>
          </p:grpSpPr>
          <p:sp>
            <p:nvSpPr>
              <p:cNvPr id="24"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5"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6"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7"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28"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9"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274085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447800"/>
            <a:ext cx="7667625" cy="4525963"/>
          </a:xfrm>
        </p:spPr>
        <p:txBody>
          <a:bodyPr>
            <a:normAutofit/>
          </a:bodyPr>
          <a:lstStyle/>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3" action="ppaction://hlinksldjump"/>
              </a:rPr>
              <a:t>Sommaire</a:t>
            </a:r>
            <a:r>
              <a:rPr lang="fr-CA" sz="1100" b="0" dirty="0">
                <a:solidFill>
                  <a:schemeClr val="tx1"/>
                </a:solidFill>
                <a:latin typeface="Arial" panose="020B0604020202020204" pitchFamily="34" charset="0"/>
              </a:rPr>
              <a:t>	4</a:t>
            </a:r>
          </a:p>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4" action="ppaction://hlinksldjump"/>
              </a:rPr>
              <a:t>Remerciements</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8</a:t>
            </a:r>
            <a:endParaRPr lang="fr-CA" sz="11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5" action="ppaction://hlinksldjump"/>
              </a:rPr>
              <a:t>À propos du présent recueil de graphiques</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10</a:t>
            </a:r>
            <a:endParaRPr lang="fr-CA" sz="11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6" action="ppaction://hlinksldjump"/>
              </a:rPr>
              <a:t>Cadre conceptuel du rapport</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13</a:t>
            </a:r>
            <a:endParaRPr lang="fr-CA" sz="11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7" action="ppaction://hlinksldjump"/>
              </a:rPr>
              <a:t>Profil et pratique des médecins de soins primaires</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14</a:t>
            </a:r>
            <a:endParaRPr lang="fr-CA" sz="11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8" action="ppaction://hlinksldjump"/>
              </a:rPr>
              <a:t>Accès aux soins</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27</a:t>
            </a:r>
            <a:endParaRPr lang="fr-CA" sz="11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9" action="ppaction://hlinksldjump"/>
              </a:rPr>
              <a:t>Soins axés sur le patient</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35</a:t>
            </a:r>
            <a:endParaRPr lang="fr-CA" sz="11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10" action="ppaction://hlinksldjump"/>
              </a:rPr>
              <a:t>Coordination </a:t>
            </a:r>
            <a:r>
              <a:rPr lang="fr-CA" sz="1100" b="0" dirty="0">
                <a:solidFill>
                  <a:srgbClr val="FF0000"/>
                </a:solidFill>
                <a:latin typeface="Arial" panose="020B0604020202020204" pitchFamily="34" charset="0"/>
                <a:hlinkClick r:id="rId10" action="ppaction://hlinksldjump"/>
              </a:rPr>
              <a:t>dans</a:t>
            </a:r>
            <a:r>
              <a:rPr lang="fr-CA" sz="1100" b="0" dirty="0">
                <a:solidFill>
                  <a:schemeClr val="tx1"/>
                </a:solidFill>
                <a:latin typeface="Arial" panose="020B0604020202020204" pitchFamily="34" charset="0"/>
                <a:hlinkClick r:id="rId10" action="ppaction://hlinksldjump"/>
              </a:rPr>
              <a:t> le système de santé</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45</a:t>
            </a:r>
            <a:endParaRPr lang="fr-CA" sz="11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11" action="ppaction://hlinksldjump"/>
              </a:rPr>
              <a:t>Coordination avec les services sociaux</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53</a:t>
            </a:r>
            <a:endParaRPr lang="fr-CA" sz="11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12" action="ppaction://hlinksldjump"/>
              </a:rPr>
              <a:t>Coordination au moyen des technologies de l’information</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58</a:t>
            </a:r>
            <a:endParaRPr lang="fr-CA" sz="11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13" action="ppaction://hlinksldjump"/>
              </a:rPr>
              <a:t>Perception de la performance du système de santé</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70</a:t>
            </a:r>
            <a:endParaRPr lang="fr-CA" sz="11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14" action="ppaction://hlinksldjump"/>
              </a:rPr>
              <a:t>Notes méthodologiques</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77</a:t>
            </a:r>
            <a:endParaRPr lang="fr-CA" sz="11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15" action="ppaction://hlinksldjump"/>
              </a:rPr>
              <a:t>Caractéristiques démographiques des répondants</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80</a:t>
            </a:r>
            <a:endParaRPr lang="fr-CA" sz="11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16" action="ppaction://hlinksldjump"/>
              </a:rPr>
              <a:t>Bibliographie</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81</a:t>
            </a:r>
            <a:endParaRPr lang="fr-CA" sz="1100" b="0" dirty="0">
              <a:solidFill>
                <a:schemeClr val="tx1"/>
              </a:solidFill>
              <a:latin typeface="Arial" panose="020B0604020202020204" pitchFamily="34" charset="0"/>
            </a:endParaRPr>
          </a:p>
        </p:txBody>
      </p:sp>
      <p:sp>
        <p:nvSpPr>
          <p:cNvPr id="7" name="Title 6"/>
          <p:cNvSpPr>
            <a:spLocks noGrp="1"/>
          </p:cNvSpPr>
          <p:nvPr>
            <p:ph type="title"/>
          </p:nvPr>
        </p:nvSpPr>
        <p:spPr>
          <a:xfrm>
            <a:off x="374904" y="274320"/>
            <a:ext cx="8229600" cy="553998"/>
          </a:xfrm>
        </p:spPr>
        <p:txBody>
          <a:bodyPr>
            <a:noAutofit/>
          </a:bodyPr>
          <a:lstStyle/>
          <a:p>
            <a:r>
              <a:rPr lang="en-US" dirty="0"/>
              <a:t>Table des </a:t>
            </a:r>
            <a:r>
              <a:rPr lang="en-US" dirty="0" err="1"/>
              <a:t>matières</a:t>
            </a:r>
            <a:endParaRPr lang="en-US" dirty="0"/>
          </a:p>
        </p:txBody>
      </p:sp>
    </p:spTree>
    <p:extLst>
      <p:ext uri="{BB962C8B-B14F-4D97-AF65-F5344CB8AC3E}">
        <p14:creationId xmlns:p14="http://schemas.microsoft.com/office/powerpoint/2010/main" val="544126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70939" y="1851965"/>
            <a:ext cx="4394735" cy="3475665"/>
            <a:chOff x="370939" y="1795131"/>
            <a:chExt cx="4394735" cy="3475665"/>
          </a:xfrm>
        </p:grpSpPr>
        <p:sp>
          <p:nvSpPr>
            <p:cNvPr id="4" name="TextBox 3"/>
            <p:cNvSpPr txBox="1"/>
            <p:nvPr/>
          </p:nvSpPr>
          <p:spPr>
            <a:xfrm>
              <a:off x="370939" y="1795131"/>
              <a:ext cx="4394735" cy="913070"/>
            </a:xfrm>
            <a:prstGeom prst="rect">
              <a:avLst/>
            </a:prstGeom>
            <a:noFill/>
          </p:spPr>
          <p:txBody>
            <a:bodyPr wrap="square" rtlCol="0">
              <a:spAutoFit/>
            </a:bodyPr>
            <a:lstStyle/>
            <a:p>
              <a:pPr algn="ctr">
                <a:lnSpc>
                  <a:spcPts val="1600"/>
                </a:lnSpc>
              </a:pPr>
              <a:r>
                <a:rPr lang="fr-FR" sz="1300" dirty="0">
                  <a:solidFill>
                    <a:srgbClr val="365254"/>
                  </a:solidFill>
                  <a:cs typeface="Arial" panose="020B0604020202020204" pitchFamily="34" charset="0"/>
                </a:rPr>
                <a:t>Pourcentage des médecins de soins primaires dont le cabinet a pris des </a:t>
              </a:r>
              <a:r>
                <a:rPr lang="fr-FR" sz="1300" b="1" dirty="0">
                  <a:solidFill>
                    <a:srgbClr val="365254"/>
                  </a:solidFill>
                  <a:cs typeface="Arial" panose="020B0604020202020204" pitchFamily="34" charset="0"/>
                </a:rPr>
                <a:t>mesures</a:t>
              </a:r>
              <a:r>
                <a:rPr lang="fr-FR" sz="1300" dirty="0">
                  <a:solidFill>
                    <a:srgbClr val="365254"/>
                  </a:solidFill>
                  <a:cs typeface="Arial" panose="020B0604020202020204" pitchFamily="34" charset="0"/>
                </a:rPr>
                <a:t>, soit par procédure interne soit avec l’aide d’un autre cabinet, pour que les patients puissent être vus par un médecin ou une infirmière </a:t>
              </a:r>
              <a:r>
                <a:rPr lang="fr-FR" sz="1300" b="1" dirty="0">
                  <a:solidFill>
                    <a:srgbClr val="365254"/>
                  </a:solidFill>
                  <a:cs typeface="Arial" panose="020B0604020202020204" pitchFamily="34" charset="0"/>
                </a:rPr>
                <a:t>après les heures d’ouverture</a:t>
              </a:r>
            </a:p>
          </p:txBody>
        </p:sp>
        <p:graphicFrame>
          <p:nvGraphicFramePr>
            <p:cNvPr id="3" name="Chart 2"/>
            <p:cNvGraphicFramePr/>
            <p:nvPr>
              <p:extLst>
                <p:ext uri="{D42A27DB-BD31-4B8C-83A1-F6EECF244321}">
                  <p14:modId xmlns:p14="http://schemas.microsoft.com/office/powerpoint/2010/main" val="2083193084"/>
                </p:ext>
              </p:extLst>
            </p:nvPr>
          </p:nvGraphicFramePr>
          <p:xfrm>
            <a:off x="516797" y="2685582"/>
            <a:ext cx="3956756" cy="258521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p:cNvSpPr/>
          <p:nvPr/>
        </p:nvSpPr>
        <p:spPr>
          <a:xfrm>
            <a:off x="4934752" y="1785022"/>
            <a:ext cx="3730524" cy="3575906"/>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0940" y="274320"/>
            <a:ext cx="8294336" cy="553998"/>
          </a:xfrm>
        </p:spPr>
        <p:txBody>
          <a:bodyPr/>
          <a:lstStyle/>
          <a:p>
            <a:pPr>
              <a:lnSpc>
                <a:spcPts val="3000"/>
              </a:lnSpc>
            </a:pPr>
            <a:r>
              <a:rPr lang="fr-FR" dirty="0"/>
              <a:t>Le nombre de médecins de soins primaires canadiens </a:t>
            </a:r>
            <a:r>
              <a:rPr lang="fr-FR" dirty="0" smtClean="0"/>
              <a:t/>
            </a:r>
            <a:br>
              <a:rPr lang="fr-FR" dirty="0" smtClean="0"/>
            </a:br>
            <a:r>
              <a:rPr lang="fr-FR" dirty="0" smtClean="0"/>
              <a:t>qui </a:t>
            </a:r>
            <a:r>
              <a:rPr lang="fr-FR" dirty="0"/>
              <a:t>ont pris des mesures pour que leurs patients puissent être vus après les heures d’ouverture est inférieur à la moyenne du FCMW</a:t>
            </a:r>
            <a:endParaRPr lang="en-US" dirty="0"/>
          </a:p>
        </p:txBody>
      </p:sp>
      <p:grpSp>
        <p:nvGrpSpPr>
          <p:cNvPr id="7" name="Group 6"/>
          <p:cNvGrpSpPr/>
          <p:nvPr/>
        </p:nvGrpSpPr>
        <p:grpSpPr>
          <a:xfrm>
            <a:off x="4994349" y="1852221"/>
            <a:ext cx="3840004" cy="3469361"/>
            <a:chOff x="4994349" y="1795131"/>
            <a:chExt cx="3840004" cy="3469361"/>
          </a:xfrm>
        </p:grpSpPr>
        <p:sp>
          <p:nvSpPr>
            <p:cNvPr id="5" name="TextBox 4"/>
            <p:cNvSpPr txBox="1"/>
            <p:nvPr/>
          </p:nvSpPr>
          <p:spPr>
            <a:xfrm>
              <a:off x="4994349" y="1795131"/>
              <a:ext cx="3606192" cy="913070"/>
            </a:xfrm>
            <a:prstGeom prst="rect">
              <a:avLst/>
            </a:prstGeom>
            <a:noFill/>
          </p:spPr>
          <p:txBody>
            <a:bodyPr wrap="square" rtlCol="0">
              <a:spAutoFit/>
            </a:bodyPr>
            <a:lstStyle/>
            <a:p>
              <a:pPr algn="ctr">
                <a:lnSpc>
                  <a:spcPts val="1600"/>
                </a:lnSpc>
              </a:pPr>
              <a:r>
                <a:rPr lang="fr-FR" sz="1300" dirty="0">
                  <a:solidFill>
                    <a:srgbClr val="365254"/>
                  </a:solidFill>
                  <a:cs typeface="Arial" panose="020B0604020202020204" pitchFamily="34" charset="0"/>
                </a:rPr>
                <a:t>De ceux qui ont pris des mesures, </a:t>
              </a:r>
              <a:r>
                <a:rPr lang="fr-FR" sz="1300" dirty="0" smtClean="0">
                  <a:solidFill>
                    <a:srgbClr val="365254"/>
                  </a:solidFill>
                  <a:cs typeface="Arial" panose="020B0604020202020204" pitchFamily="34" charset="0"/>
                </a:rPr>
                <a:t>pourcentage </a:t>
              </a:r>
              <a:br>
                <a:rPr lang="fr-FR" sz="1300" dirty="0" smtClean="0">
                  <a:solidFill>
                    <a:srgbClr val="365254"/>
                  </a:solidFill>
                  <a:cs typeface="Arial" panose="020B0604020202020204" pitchFamily="34" charset="0"/>
                </a:rPr>
              </a:br>
              <a:r>
                <a:rPr lang="fr-FR" sz="1300" dirty="0" smtClean="0">
                  <a:solidFill>
                    <a:srgbClr val="365254"/>
                  </a:solidFill>
                  <a:cs typeface="Arial" panose="020B0604020202020204" pitchFamily="34" charset="0"/>
                </a:rPr>
                <a:t>de </a:t>
              </a:r>
              <a:r>
                <a:rPr lang="fr-FR" sz="1300" dirty="0">
                  <a:solidFill>
                    <a:srgbClr val="365254"/>
                  </a:solidFill>
                  <a:cs typeface="Arial" panose="020B0604020202020204" pitchFamily="34" charset="0"/>
                </a:rPr>
                <a:t>médecins de soins primaires </a:t>
              </a:r>
              <a:r>
                <a:rPr lang="fr-FR" sz="1300" dirty="0" smtClean="0">
                  <a:solidFill>
                    <a:srgbClr val="365254"/>
                  </a:solidFill>
                  <a:cs typeface="Arial" panose="020B0604020202020204" pitchFamily="34" charset="0"/>
                </a:rPr>
                <a:t>qui sont </a:t>
              </a:r>
              <a:r>
                <a:rPr lang="fr-FR" sz="1300" b="1" dirty="0" smtClean="0">
                  <a:solidFill>
                    <a:srgbClr val="365254"/>
                  </a:solidFill>
                  <a:cs typeface="Arial" panose="020B0604020202020204" pitchFamily="34" charset="0"/>
                </a:rPr>
                <a:t>régulièrement</a:t>
              </a:r>
              <a:r>
                <a:rPr lang="fr-FR" sz="1300" dirty="0" smtClean="0">
                  <a:solidFill>
                    <a:srgbClr val="365254"/>
                  </a:solidFill>
                  <a:cs typeface="Arial" panose="020B0604020202020204" pitchFamily="34" charset="0"/>
                </a:rPr>
                <a:t> </a:t>
              </a:r>
              <a:r>
                <a:rPr lang="fr-FR" sz="1300" dirty="0">
                  <a:solidFill>
                    <a:srgbClr val="365254"/>
                  </a:solidFill>
                  <a:cs typeface="Arial" panose="020B0604020202020204" pitchFamily="34" charset="0"/>
                </a:rPr>
                <a:t>avisés </a:t>
              </a:r>
              <a:r>
                <a:rPr lang="fr-FR" sz="1300" dirty="0" smtClean="0">
                  <a:solidFill>
                    <a:srgbClr val="365254"/>
                  </a:solidFill>
                  <a:cs typeface="Arial" panose="020B0604020202020204" pitchFamily="34" charset="0"/>
                </a:rPr>
                <a:t>lorsque </a:t>
              </a:r>
              <a:r>
                <a:rPr lang="fr-FR" sz="1300" dirty="0">
                  <a:solidFill>
                    <a:srgbClr val="365254"/>
                  </a:solidFill>
                  <a:cs typeface="Arial" panose="020B0604020202020204" pitchFamily="34" charset="0"/>
                </a:rPr>
                <a:t>leurs </a:t>
              </a:r>
              <a:r>
                <a:rPr lang="fr-FR" sz="1300" dirty="0" smtClean="0">
                  <a:solidFill>
                    <a:srgbClr val="365254"/>
                  </a:solidFill>
                  <a:cs typeface="Arial" panose="020B0604020202020204" pitchFamily="34" charset="0"/>
                </a:rPr>
                <a:t>patients </a:t>
              </a:r>
              <a:br>
                <a:rPr lang="fr-FR" sz="1300" dirty="0" smtClean="0">
                  <a:solidFill>
                    <a:srgbClr val="365254"/>
                  </a:solidFill>
                  <a:cs typeface="Arial" panose="020B0604020202020204" pitchFamily="34" charset="0"/>
                </a:rPr>
              </a:br>
              <a:r>
                <a:rPr lang="fr-FR" sz="1300" dirty="0" smtClean="0">
                  <a:solidFill>
                    <a:srgbClr val="365254"/>
                  </a:solidFill>
                  <a:cs typeface="Arial" panose="020B0604020202020204" pitchFamily="34" charset="0"/>
                </a:rPr>
                <a:t>ont été </a:t>
              </a:r>
              <a:r>
                <a:rPr lang="fr-FR" sz="1300" dirty="0">
                  <a:solidFill>
                    <a:srgbClr val="365254"/>
                  </a:solidFill>
                  <a:cs typeface="Arial" panose="020B0604020202020204" pitchFamily="34" charset="0"/>
                </a:rPr>
                <a:t>vus après les heures d’ouverture</a:t>
              </a:r>
            </a:p>
          </p:txBody>
        </p:sp>
        <p:graphicFrame>
          <p:nvGraphicFramePr>
            <p:cNvPr id="6" name="Chart 5"/>
            <p:cNvGraphicFramePr/>
            <p:nvPr>
              <p:extLst>
                <p:ext uri="{D42A27DB-BD31-4B8C-83A1-F6EECF244321}">
                  <p14:modId xmlns:p14="http://schemas.microsoft.com/office/powerpoint/2010/main" val="1489522099"/>
                </p:ext>
              </p:extLst>
            </p:nvPr>
          </p:nvGraphicFramePr>
          <p:xfrm>
            <a:off x="5064523" y="2692786"/>
            <a:ext cx="3769830" cy="2571706"/>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3" name="Group 22"/>
          <p:cNvGrpSpPr/>
          <p:nvPr/>
        </p:nvGrpSpPr>
        <p:grpSpPr>
          <a:xfrm>
            <a:off x="873578" y="5493094"/>
            <a:ext cx="7691275" cy="669414"/>
            <a:chOff x="4226707" y="5019259"/>
            <a:chExt cx="7691275" cy="669414"/>
          </a:xfrm>
        </p:grpSpPr>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6707" y="5055027"/>
              <a:ext cx="594360" cy="594360"/>
            </a:xfrm>
            <a:prstGeom prst="rect">
              <a:avLst/>
            </a:prstGeom>
          </p:spPr>
        </p:pic>
        <p:sp>
          <p:nvSpPr>
            <p:cNvPr id="25" name="Rectangle 24"/>
            <p:cNvSpPr/>
            <p:nvPr/>
          </p:nvSpPr>
          <p:spPr>
            <a:xfrm>
              <a:off x="4830528" y="5019259"/>
              <a:ext cx="7087454" cy="669414"/>
            </a:xfrm>
            <a:prstGeom prst="rect">
              <a:avLst/>
            </a:prstGeom>
          </p:spPr>
          <p:txBody>
            <a:bodyPr wrap="square">
              <a:spAutoFit/>
            </a:bodyPr>
            <a:lstStyle/>
            <a:p>
              <a:pPr>
                <a:lnSpc>
                  <a:spcPts val="1500"/>
                </a:lnSpc>
              </a:pPr>
              <a:r>
                <a:rPr lang="fr-FR" sz="1050" dirty="0">
                  <a:latin typeface="Arial" panose="020B0604020202020204" pitchFamily="34" charset="0"/>
                  <a:cs typeface="Arial" panose="020B0604020202020204" pitchFamily="34" charset="0"/>
                </a:rPr>
                <a:t>En 2015, un pourcentage semblable de médecins de soins primaires canadiens ont déclaré avoir pris des mesures pour offrir des soins en dehors des heures d’ouverture de leur cabinet. </a:t>
              </a:r>
              <a:r>
                <a:rPr lang="fr-FR" sz="1050" dirty="0" smtClean="0">
                  <a:latin typeface="Arial" panose="020B0604020202020204" pitchFamily="34" charset="0"/>
                  <a:cs typeface="Arial" panose="020B0604020202020204" pitchFamily="34" charset="0"/>
                </a:rPr>
                <a:t>Le </a:t>
              </a:r>
              <a:r>
                <a:rPr lang="fr-FR" sz="1050" dirty="0">
                  <a:latin typeface="Arial" panose="020B0604020202020204" pitchFamily="34" charset="0"/>
                  <a:cs typeface="Arial" panose="020B0604020202020204" pitchFamily="34" charset="0"/>
                </a:rPr>
                <a:t>classement du Canada parmi les autres pays du FCMW est demeuré semblable de 2015 à 2019</a:t>
              </a:r>
              <a:r>
                <a:rPr lang="fr-FR" sz="1050" baseline="30000" dirty="0">
                  <a:latin typeface="Arial" panose="020B0604020202020204" pitchFamily="34" charset="0"/>
                  <a:cs typeface="Arial" panose="020B0604020202020204" pitchFamily="34" charset="0"/>
                </a:rPr>
                <a:t>1</a:t>
              </a:r>
              <a:r>
                <a:rPr lang="fr-FR" sz="1050" dirty="0">
                  <a:latin typeface="Arial" panose="020B0604020202020204" pitchFamily="34" charset="0"/>
                  <a:cs typeface="Arial" panose="020B0604020202020204" pitchFamily="34" charset="0"/>
                </a:rPr>
                <a:t>.</a:t>
              </a:r>
            </a:p>
          </p:txBody>
        </p:sp>
      </p:grpSp>
      <p:grpSp>
        <p:nvGrpSpPr>
          <p:cNvPr id="39" name="Group 38"/>
          <p:cNvGrpSpPr/>
          <p:nvPr/>
        </p:nvGrpSpPr>
        <p:grpSpPr>
          <a:xfrm>
            <a:off x="3532269" y="2733694"/>
            <a:ext cx="1384623" cy="2618269"/>
            <a:chOff x="3550129" y="2483457"/>
            <a:chExt cx="1384623" cy="2618269"/>
          </a:xfrm>
        </p:grpSpPr>
        <p:cxnSp>
          <p:nvCxnSpPr>
            <p:cNvPr id="40" name="Straight Connector 39"/>
            <p:cNvCxnSpPr/>
            <p:nvPr/>
          </p:nvCxnSpPr>
          <p:spPr>
            <a:xfrm flipH="1">
              <a:off x="3551296" y="2483457"/>
              <a:ext cx="923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50129" y="5101726"/>
              <a:ext cx="923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473553" y="2488600"/>
              <a:ext cx="1167" cy="26131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73553" y="3771882"/>
              <a:ext cx="461199" cy="0"/>
            </a:xfrm>
            <a:prstGeom prst="line">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grpSp>
      <p:sp>
        <p:nvSpPr>
          <p:cNvPr id="44" name="Rectangle 43"/>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45" name="Group 44"/>
          <p:cNvGrpSpPr/>
          <p:nvPr/>
        </p:nvGrpSpPr>
        <p:grpSpPr>
          <a:xfrm>
            <a:off x="374904" y="6345312"/>
            <a:ext cx="3719166" cy="369332"/>
            <a:chOff x="139635" y="6397305"/>
            <a:chExt cx="3719166" cy="369332"/>
          </a:xfrm>
        </p:grpSpPr>
        <p:sp>
          <p:nvSpPr>
            <p:cNvPr id="46"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7"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48"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9"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52"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53"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31490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Aperçus provinciaux et territoriaux : </a:t>
            </a:r>
            <a:r>
              <a:rPr lang="fr-CA" dirty="0" smtClean="0"/>
              <a:t/>
            </a:r>
            <a:br>
              <a:rPr lang="fr-CA" dirty="0" smtClean="0"/>
            </a:br>
            <a:r>
              <a:rPr lang="fr-CA" dirty="0" smtClean="0"/>
              <a:t>soins après les </a:t>
            </a:r>
            <a:r>
              <a:rPr lang="fr-CA" dirty="0"/>
              <a:t>heures d’ouverture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66413873"/>
              </p:ext>
            </p:extLst>
          </p:nvPr>
        </p:nvGraphicFramePr>
        <p:xfrm>
          <a:off x="374904" y="1533851"/>
          <a:ext cx="8384092" cy="1956816"/>
        </p:xfrm>
        <a:graphic>
          <a:graphicData uri="http://schemas.openxmlformats.org/drawingml/2006/table">
            <a:tbl>
              <a:tblPr/>
              <a:tblGrid>
                <a:gridCol w="1794555">
                  <a:extLst>
                    <a:ext uri="{9D8B030D-6E8A-4147-A177-3AD203B41FA5}">
                      <a16:colId xmlns:a16="http://schemas.microsoft.com/office/drawing/2014/main" val="2274431385"/>
                    </a:ext>
                  </a:extLst>
                </a:gridCol>
                <a:gridCol w="546847">
                  <a:extLst>
                    <a:ext uri="{9D8B030D-6E8A-4147-A177-3AD203B41FA5}">
                      <a16:colId xmlns:a16="http://schemas.microsoft.com/office/drawing/2014/main" val="3414494534"/>
                    </a:ext>
                  </a:extLst>
                </a:gridCol>
                <a:gridCol w="502023">
                  <a:extLst>
                    <a:ext uri="{9D8B030D-6E8A-4147-A177-3AD203B41FA5}">
                      <a16:colId xmlns:a16="http://schemas.microsoft.com/office/drawing/2014/main" val="1291103358"/>
                    </a:ext>
                  </a:extLst>
                </a:gridCol>
                <a:gridCol w="448236">
                  <a:extLst>
                    <a:ext uri="{9D8B030D-6E8A-4147-A177-3AD203B41FA5}">
                      <a16:colId xmlns:a16="http://schemas.microsoft.com/office/drawing/2014/main" val="2659665947"/>
                    </a:ext>
                  </a:extLst>
                </a:gridCol>
                <a:gridCol w="422261">
                  <a:extLst>
                    <a:ext uri="{9D8B030D-6E8A-4147-A177-3AD203B41FA5}">
                      <a16:colId xmlns:a16="http://schemas.microsoft.com/office/drawing/2014/main" val="77205676"/>
                    </a:ext>
                  </a:extLst>
                </a:gridCol>
                <a:gridCol w="493569">
                  <a:extLst>
                    <a:ext uri="{9D8B030D-6E8A-4147-A177-3AD203B41FA5}">
                      <a16:colId xmlns:a16="http://schemas.microsoft.com/office/drawing/2014/main" val="5221739"/>
                    </a:ext>
                  </a:extLst>
                </a:gridCol>
                <a:gridCol w="493569">
                  <a:extLst>
                    <a:ext uri="{9D8B030D-6E8A-4147-A177-3AD203B41FA5}">
                      <a16:colId xmlns:a16="http://schemas.microsoft.com/office/drawing/2014/main" val="3757745029"/>
                    </a:ext>
                  </a:extLst>
                </a:gridCol>
                <a:gridCol w="493569">
                  <a:extLst>
                    <a:ext uri="{9D8B030D-6E8A-4147-A177-3AD203B41FA5}">
                      <a16:colId xmlns:a16="http://schemas.microsoft.com/office/drawing/2014/main" val="2250567162"/>
                    </a:ext>
                  </a:extLst>
                </a:gridCol>
                <a:gridCol w="493569">
                  <a:extLst>
                    <a:ext uri="{9D8B030D-6E8A-4147-A177-3AD203B41FA5}">
                      <a16:colId xmlns:a16="http://schemas.microsoft.com/office/drawing/2014/main" val="2848938551"/>
                    </a:ext>
                  </a:extLst>
                </a:gridCol>
                <a:gridCol w="493569">
                  <a:extLst>
                    <a:ext uri="{9D8B030D-6E8A-4147-A177-3AD203B41FA5}">
                      <a16:colId xmlns:a16="http://schemas.microsoft.com/office/drawing/2014/main" val="1775685730"/>
                    </a:ext>
                  </a:extLst>
                </a:gridCol>
                <a:gridCol w="493569">
                  <a:extLst>
                    <a:ext uri="{9D8B030D-6E8A-4147-A177-3AD203B41FA5}">
                      <a16:colId xmlns:a16="http://schemas.microsoft.com/office/drawing/2014/main" val="613197185"/>
                    </a:ext>
                  </a:extLst>
                </a:gridCol>
                <a:gridCol w="493569">
                  <a:extLst>
                    <a:ext uri="{9D8B030D-6E8A-4147-A177-3AD203B41FA5}">
                      <a16:colId xmlns:a16="http://schemas.microsoft.com/office/drawing/2014/main" val="4077132638"/>
                    </a:ext>
                  </a:extLst>
                </a:gridCol>
                <a:gridCol w="570296">
                  <a:extLst>
                    <a:ext uri="{9D8B030D-6E8A-4147-A177-3AD203B41FA5}">
                      <a16:colId xmlns:a16="http://schemas.microsoft.com/office/drawing/2014/main" val="178737671"/>
                    </a:ext>
                  </a:extLst>
                </a:gridCol>
                <a:gridCol w="644891">
                  <a:extLst>
                    <a:ext uri="{9D8B030D-6E8A-4147-A177-3AD203B41FA5}">
                      <a16:colId xmlns:a16="http://schemas.microsoft.com/office/drawing/2014/main" val="3241438732"/>
                    </a:ext>
                  </a:extLst>
                </a:gridCol>
              </a:tblGrid>
              <a:tr h="409082">
                <a:tc>
                  <a:txBody>
                    <a:bodyPr/>
                    <a:lstStyle/>
                    <a:p>
                      <a:pPr algn="l" fontAlgn="b"/>
                      <a:endParaRPr lang="en-CA" sz="1200" b="1" i="0" u="none" strike="noStrike" dirty="0">
                        <a:effectLst/>
                        <a:latin typeface="+mn-lt"/>
                        <a:cs typeface="Arial" panose="020B0604020202020204" pitchFamily="34" charset="0"/>
                      </a:endParaRPr>
                    </a:p>
                  </a:txBody>
                  <a:tcPr marL="18288" marR="18288"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err="1">
                          <a:solidFill>
                            <a:srgbClr val="000000"/>
                          </a:solidFill>
                          <a:latin typeface="+mn-lt"/>
                          <a:cs typeface="Arial" panose="020B0604020202020204" pitchFamily="34" charset="0"/>
                        </a:rPr>
                        <a:t>T.-N.-L</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623302">
                <a:tc>
                  <a:txBody>
                    <a:bodyPr/>
                    <a:lstStyle/>
                    <a:p>
                      <a:r>
                        <a:rPr lang="fr-FR" sz="1200" dirty="0" smtClean="0">
                          <a:latin typeface="+mn-lt"/>
                          <a:cs typeface="Arial" panose="020B0604020202020204" pitchFamily="34" charset="0"/>
                        </a:rPr>
                        <a:t>A pris des </a:t>
                      </a:r>
                      <a:r>
                        <a:rPr lang="fr-FR" sz="1200" b="1" dirty="0" smtClean="0">
                          <a:latin typeface="+mn-lt"/>
                          <a:cs typeface="Arial" panose="020B0604020202020204" pitchFamily="34" charset="0"/>
                        </a:rPr>
                        <a:t>mesures</a:t>
                      </a:r>
                      <a:r>
                        <a:rPr lang="fr-FR" sz="1200" dirty="0" smtClean="0">
                          <a:latin typeface="+mn-lt"/>
                          <a:cs typeface="Arial" panose="020B0604020202020204" pitchFamily="34" charset="0"/>
                        </a:rPr>
                        <a:t>, soit </a:t>
                      </a:r>
                      <a:br>
                        <a:rPr lang="fr-FR" sz="1200" dirty="0" smtClean="0">
                          <a:latin typeface="+mn-lt"/>
                          <a:cs typeface="Arial" panose="020B0604020202020204" pitchFamily="34" charset="0"/>
                        </a:rPr>
                      </a:br>
                      <a:r>
                        <a:rPr lang="fr-FR" sz="1200" dirty="0" smtClean="0">
                          <a:latin typeface="+mn-lt"/>
                          <a:cs typeface="Arial" panose="020B0604020202020204" pitchFamily="34" charset="0"/>
                        </a:rPr>
                        <a:t>par procédure interne </a:t>
                      </a:r>
                      <a:br>
                        <a:rPr lang="fr-FR" sz="1200" dirty="0" smtClean="0">
                          <a:latin typeface="+mn-lt"/>
                          <a:cs typeface="Arial" panose="020B0604020202020204" pitchFamily="34" charset="0"/>
                        </a:rPr>
                      </a:br>
                      <a:r>
                        <a:rPr lang="fr-FR" sz="1200" dirty="0" smtClean="0">
                          <a:latin typeface="+mn-lt"/>
                          <a:cs typeface="Arial" panose="020B0604020202020204" pitchFamily="34" charset="0"/>
                        </a:rPr>
                        <a:t>soit avec l’aide d’un autre cabinet, pour que les patients puissent être </a:t>
                      </a:r>
                      <a:br>
                        <a:rPr lang="fr-FR" sz="1200" dirty="0" smtClean="0">
                          <a:latin typeface="+mn-lt"/>
                          <a:cs typeface="Arial" panose="020B0604020202020204" pitchFamily="34" charset="0"/>
                        </a:rPr>
                      </a:br>
                      <a:r>
                        <a:rPr lang="fr-FR" sz="1200" dirty="0" smtClean="0">
                          <a:latin typeface="+mn-lt"/>
                          <a:cs typeface="Arial" panose="020B0604020202020204" pitchFamily="34" charset="0"/>
                        </a:rPr>
                        <a:t>vus par un médecin ou </a:t>
                      </a:r>
                      <a:br>
                        <a:rPr lang="fr-FR" sz="1200" dirty="0" smtClean="0">
                          <a:latin typeface="+mn-lt"/>
                          <a:cs typeface="Arial" panose="020B0604020202020204" pitchFamily="34" charset="0"/>
                        </a:rPr>
                      </a:br>
                      <a:r>
                        <a:rPr lang="fr-FR" sz="1200" dirty="0" smtClean="0">
                          <a:latin typeface="+mn-lt"/>
                          <a:cs typeface="Arial" panose="020B0604020202020204" pitchFamily="34" charset="0"/>
                        </a:rPr>
                        <a:t>une infirmière </a:t>
                      </a:r>
                      <a:r>
                        <a:rPr lang="fr-FR" sz="1200" b="1" dirty="0" smtClean="0">
                          <a:latin typeface="+mn-lt"/>
                          <a:cs typeface="Arial" panose="020B0604020202020204" pitchFamily="34" charset="0"/>
                        </a:rPr>
                        <a:t>après </a:t>
                      </a:r>
                      <a:br>
                        <a:rPr lang="fr-FR" sz="1200" b="1" dirty="0" smtClean="0">
                          <a:latin typeface="+mn-lt"/>
                          <a:cs typeface="Arial" panose="020B0604020202020204" pitchFamily="34" charset="0"/>
                        </a:rPr>
                      </a:br>
                      <a:r>
                        <a:rPr lang="fr-FR" sz="1200" b="1" dirty="0" smtClean="0">
                          <a:latin typeface="+mn-lt"/>
                          <a:cs typeface="Arial" panose="020B0604020202020204" pitchFamily="34" charset="0"/>
                        </a:rPr>
                        <a:t>les heures d’ouverture</a:t>
                      </a:r>
                    </a:p>
                  </a:txBody>
                  <a:tcPr marL="18288" marR="18288" marT="18288" marB="18288"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49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75</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bl>
          </a:graphicData>
        </a:graphic>
      </p:graphicFrame>
      <p:sp>
        <p:nvSpPr>
          <p:cNvPr id="9" name="TextBox 8"/>
          <p:cNvSpPr txBox="1"/>
          <p:nvPr/>
        </p:nvSpPr>
        <p:spPr>
          <a:xfrm>
            <a:off x="374904" y="1154445"/>
            <a:ext cx="8229600" cy="392415"/>
          </a:xfrm>
          <a:prstGeom prst="rect">
            <a:avLst/>
          </a:prstGeom>
          <a:noFill/>
        </p:spPr>
        <p:txBody>
          <a:bodyPr wrap="square" lIns="0" tIns="45720" bIns="137160" rtlCol="0">
            <a:spAutoFit/>
          </a:bodyPr>
          <a:lstStyle/>
          <a:p>
            <a:pPr algn="just"/>
            <a:r>
              <a:rPr lang="fr-FR" sz="1350" dirty="0">
                <a:solidFill>
                  <a:srgbClr val="365254"/>
                </a:solidFill>
                <a:cs typeface="Arial" panose="020B0604020202020204" pitchFamily="34" charset="0"/>
              </a:rPr>
              <a:t>Pourcentage des médecins de soins primaires dont le cabinet… </a:t>
            </a:r>
          </a:p>
        </p:txBody>
      </p:sp>
      <p:sp>
        <p:nvSpPr>
          <p:cNvPr id="4" name="Rectangle 3"/>
          <p:cNvSpPr/>
          <p:nvPr/>
        </p:nvSpPr>
        <p:spPr>
          <a:xfrm>
            <a:off x="374904" y="3568305"/>
            <a:ext cx="8229600" cy="392415"/>
          </a:xfrm>
          <a:prstGeom prst="rect">
            <a:avLst/>
          </a:prstGeom>
        </p:spPr>
        <p:txBody>
          <a:bodyPr wrap="square" lIns="0" bIns="137160">
            <a:spAutoFit/>
          </a:bodyPr>
          <a:lstStyle/>
          <a:p>
            <a:r>
              <a:rPr lang="fr-FR" sz="1350" dirty="0">
                <a:solidFill>
                  <a:srgbClr val="365254"/>
                </a:solidFill>
                <a:cs typeface="Arial" panose="020B0604020202020204" pitchFamily="34" charset="0"/>
              </a:rPr>
              <a:t>De ceux qui ont pris des mesures, pourcentage de médecins de soins primaires qui… </a:t>
            </a:r>
          </a:p>
        </p:txBody>
      </p:sp>
      <p:graphicFrame>
        <p:nvGraphicFramePr>
          <p:cNvPr id="10" name="Content Placeholder 4"/>
          <p:cNvGraphicFramePr>
            <a:graphicFrameLocks/>
          </p:cNvGraphicFramePr>
          <p:nvPr>
            <p:extLst>
              <p:ext uri="{D42A27DB-BD31-4B8C-83A1-F6EECF244321}">
                <p14:modId xmlns:p14="http://schemas.microsoft.com/office/powerpoint/2010/main" val="90649764"/>
              </p:ext>
            </p:extLst>
          </p:nvPr>
        </p:nvGraphicFramePr>
        <p:xfrm>
          <a:off x="374904" y="3938807"/>
          <a:ext cx="8384084" cy="1225296"/>
        </p:xfrm>
        <a:graphic>
          <a:graphicData uri="http://schemas.openxmlformats.org/drawingml/2006/table">
            <a:tbl>
              <a:tblPr/>
              <a:tblGrid>
                <a:gridCol w="1794555">
                  <a:extLst>
                    <a:ext uri="{9D8B030D-6E8A-4147-A177-3AD203B41FA5}">
                      <a16:colId xmlns:a16="http://schemas.microsoft.com/office/drawing/2014/main" val="2274431385"/>
                    </a:ext>
                  </a:extLst>
                </a:gridCol>
                <a:gridCol w="555812">
                  <a:extLst>
                    <a:ext uri="{9D8B030D-6E8A-4147-A177-3AD203B41FA5}">
                      <a16:colId xmlns:a16="http://schemas.microsoft.com/office/drawing/2014/main" val="3414494534"/>
                    </a:ext>
                  </a:extLst>
                </a:gridCol>
                <a:gridCol w="519953">
                  <a:extLst>
                    <a:ext uri="{9D8B030D-6E8A-4147-A177-3AD203B41FA5}">
                      <a16:colId xmlns:a16="http://schemas.microsoft.com/office/drawing/2014/main" val="1291103358"/>
                    </a:ext>
                  </a:extLst>
                </a:gridCol>
                <a:gridCol w="430305">
                  <a:extLst>
                    <a:ext uri="{9D8B030D-6E8A-4147-A177-3AD203B41FA5}">
                      <a16:colId xmlns:a16="http://schemas.microsoft.com/office/drawing/2014/main" val="2659665947"/>
                    </a:ext>
                  </a:extLst>
                </a:gridCol>
                <a:gridCol w="416730">
                  <a:extLst>
                    <a:ext uri="{9D8B030D-6E8A-4147-A177-3AD203B41FA5}">
                      <a16:colId xmlns:a16="http://schemas.microsoft.com/office/drawing/2014/main" val="77205676"/>
                    </a:ext>
                  </a:extLst>
                </a:gridCol>
                <a:gridCol w="492046">
                  <a:extLst>
                    <a:ext uri="{9D8B030D-6E8A-4147-A177-3AD203B41FA5}">
                      <a16:colId xmlns:a16="http://schemas.microsoft.com/office/drawing/2014/main" val="5221739"/>
                    </a:ext>
                  </a:extLst>
                </a:gridCol>
                <a:gridCol w="492046">
                  <a:extLst>
                    <a:ext uri="{9D8B030D-6E8A-4147-A177-3AD203B41FA5}">
                      <a16:colId xmlns:a16="http://schemas.microsoft.com/office/drawing/2014/main" val="3757745029"/>
                    </a:ext>
                  </a:extLst>
                </a:gridCol>
                <a:gridCol w="492046">
                  <a:extLst>
                    <a:ext uri="{9D8B030D-6E8A-4147-A177-3AD203B41FA5}">
                      <a16:colId xmlns:a16="http://schemas.microsoft.com/office/drawing/2014/main" val="2250567162"/>
                    </a:ext>
                  </a:extLst>
                </a:gridCol>
                <a:gridCol w="492046">
                  <a:extLst>
                    <a:ext uri="{9D8B030D-6E8A-4147-A177-3AD203B41FA5}">
                      <a16:colId xmlns:a16="http://schemas.microsoft.com/office/drawing/2014/main" val="2848938551"/>
                    </a:ext>
                  </a:extLst>
                </a:gridCol>
                <a:gridCol w="492046">
                  <a:extLst>
                    <a:ext uri="{9D8B030D-6E8A-4147-A177-3AD203B41FA5}">
                      <a16:colId xmlns:a16="http://schemas.microsoft.com/office/drawing/2014/main" val="1775685730"/>
                    </a:ext>
                  </a:extLst>
                </a:gridCol>
                <a:gridCol w="492046">
                  <a:extLst>
                    <a:ext uri="{9D8B030D-6E8A-4147-A177-3AD203B41FA5}">
                      <a16:colId xmlns:a16="http://schemas.microsoft.com/office/drawing/2014/main" val="613197185"/>
                    </a:ext>
                  </a:extLst>
                </a:gridCol>
                <a:gridCol w="492046">
                  <a:extLst>
                    <a:ext uri="{9D8B030D-6E8A-4147-A177-3AD203B41FA5}">
                      <a16:colId xmlns:a16="http://schemas.microsoft.com/office/drawing/2014/main" val="4077132638"/>
                    </a:ext>
                  </a:extLst>
                </a:gridCol>
                <a:gridCol w="577516">
                  <a:extLst>
                    <a:ext uri="{9D8B030D-6E8A-4147-A177-3AD203B41FA5}">
                      <a16:colId xmlns:a16="http://schemas.microsoft.com/office/drawing/2014/main" val="178737671"/>
                    </a:ext>
                  </a:extLst>
                </a:gridCol>
                <a:gridCol w="644891">
                  <a:extLst>
                    <a:ext uri="{9D8B030D-6E8A-4147-A177-3AD203B41FA5}">
                      <a16:colId xmlns:a16="http://schemas.microsoft.com/office/drawing/2014/main" val="3241438732"/>
                    </a:ext>
                  </a:extLst>
                </a:gridCol>
              </a:tblGrid>
              <a:tr h="409082">
                <a:tc>
                  <a:txBody>
                    <a:bodyPr/>
                    <a:lstStyle/>
                    <a:p>
                      <a:pPr algn="l" fontAlgn="b"/>
                      <a:endParaRPr lang="en-CA" sz="1200" b="1" i="0" u="none" strike="noStrike" dirty="0">
                        <a:effectLst/>
                        <a:latin typeface="+mn-lt"/>
                        <a:cs typeface="Arial" panose="020B0604020202020204" pitchFamily="34" charset="0"/>
                      </a:endParaRPr>
                    </a:p>
                  </a:txBody>
                  <a:tcPr marL="18288" marR="18288"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err="1">
                          <a:solidFill>
                            <a:srgbClr val="000000"/>
                          </a:solidFill>
                          <a:latin typeface="+mn-lt"/>
                          <a:cs typeface="Arial" panose="020B0604020202020204" pitchFamily="34" charset="0"/>
                        </a:rPr>
                        <a:t>T.-N.-L</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741461">
                <a:tc>
                  <a:txBody>
                    <a:bodyPr/>
                    <a:lstStyle/>
                    <a:p>
                      <a:r>
                        <a:rPr lang="fr-FR" sz="1200" b="0" dirty="0" smtClean="0">
                          <a:latin typeface="+mn-lt"/>
                          <a:cs typeface="Arial" panose="020B0604020202020204" pitchFamily="34" charset="0"/>
                        </a:rPr>
                        <a:t>Sont </a:t>
                      </a:r>
                      <a:r>
                        <a:rPr lang="fr-FR" sz="1200" b="1" dirty="0" smtClean="0">
                          <a:latin typeface="+mn-lt"/>
                          <a:cs typeface="Arial" panose="020B0604020202020204" pitchFamily="34" charset="0"/>
                        </a:rPr>
                        <a:t>régulièrement </a:t>
                      </a:r>
                      <a:r>
                        <a:rPr lang="fr-FR" sz="1200" b="0" dirty="0" smtClean="0">
                          <a:latin typeface="+mn-lt"/>
                          <a:cs typeface="Arial" panose="020B0604020202020204" pitchFamily="34" charset="0"/>
                        </a:rPr>
                        <a:t>avisés lorsque leurs patients ont reçu une consultation après les heures d’ouverture</a:t>
                      </a:r>
                    </a:p>
                  </a:txBody>
                  <a:tcPr marL="18288" marR="18288" marT="18288" marB="18288"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45</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11" name="Rectangle 10"/>
          <p:cNvSpPr/>
          <p:nvPr/>
        </p:nvSpPr>
        <p:spPr>
          <a:xfrm>
            <a:off x="374904" y="5123204"/>
            <a:ext cx="7121271" cy="754053"/>
          </a:xfrm>
          <a:prstGeom prst="rect">
            <a:avLst/>
          </a:prstGeom>
        </p:spPr>
        <p:txBody>
          <a:bodyPr wrap="square" lIns="0" tIns="91440" bIns="4572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23" name="Rectangle 22"/>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2" name="Group 21"/>
          <p:cNvGrpSpPr/>
          <p:nvPr/>
        </p:nvGrpSpPr>
        <p:grpSpPr>
          <a:xfrm>
            <a:off x="374904" y="5968782"/>
            <a:ext cx="4025646" cy="760977"/>
            <a:chOff x="374904" y="5968782"/>
            <a:chExt cx="4025646" cy="760977"/>
          </a:xfrm>
        </p:grpSpPr>
        <p:grpSp>
          <p:nvGrpSpPr>
            <p:cNvPr id="24" name="Group 23"/>
            <p:cNvGrpSpPr/>
            <p:nvPr/>
          </p:nvGrpSpPr>
          <p:grpSpPr>
            <a:xfrm>
              <a:off x="374904" y="6304001"/>
              <a:ext cx="4025646" cy="425758"/>
              <a:chOff x="3484840" y="6539092"/>
              <a:chExt cx="4025646" cy="425758"/>
            </a:xfrm>
          </p:grpSpPr>
          <p:sp>
            <p:nvSpPr>
              <p:cNvPr id="41" name="TextBox 40"/>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42" name="Oval 41"/>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5" name="Group 24"/>
            <p:cNvGrpSpPr/>
            <p:nvPr/>
          </p:nvGrpSpPr>
          <p:grpSpPr>
            <a:xfrm>
              <a:off x="374904" y="5968782"/>
              <a:ext cx="3719166" cy="369332"/>
              <a:chOff x="139635" y="6397305"/>
              <a:chExt cx="3719166" cy="369332"/>
            </a:xfrm>
          </p:grpSpPr>
          <p:sp>
            <p:nvSpPr>
              <p:cNvPr id="26"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7"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8"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9"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0"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1"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833847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8563510" cy="553998"/>
          </a:xfrm>
        </p:spPr>
        <p:txBody>
          <a:bodyPr/>
          <a:lstStyle/>
          <a:p>
            <a:pPr>
              <a:lnSpc>
                <a:spcPts val="3000"/>
              </a:lnSpc>
            </a:pPr>
            <a:r>
              <a:rPr lang="fr-CA" dirty="0"/>
              <a:t>Au Canada, le nombre de médecins de soins primaires </a:t>
            </a:r>
            <a:r>
              <a:rPr lang="fr-CA" dirty="0" smtClean="0"/>
              <a:t/>
            </a:r>
            <a:br>
              <a:rPr lang="fr-CA" dirty="0" smtClean="0"/>
            </a:br>
            <a:r>
              <a:rPr lang="fr-CA" dirty="0" smtClean="0"/>
              <a:t>qui </a:t>
            </a:r>
            <a:r>
              <a:rPr lang="fr-CA" dirty="0"/>
              <a:t>fournissent aux patients un accès électronique est inférieur à la moyenne du FCMW</a:t>
            </a:r>
            <a:endParaRPr lang="en-US" dirty="0"/>
          </a:p>
        </p:txBody>
      </p:sp>
      <p:sp>
        <p:nvSpPr>
          <p:cNvPr id="4" name="TextBox 3"/>
          <p:cNvSpPr txBox="1"/>
          <p:nvPr/>
        </p:nvSpPr>
        <p:spPr>
          <a:xfrm>
            <a:off x="374904" y="1522081"/>
            <a:ext cx="8502396" cy="300082"/>
          </a:xfrm>
          <a:prstGeom prst="rect">
            <a:avLst/>
          </a:prstGeom>
          <a:noFill/>
        </p:spPr>
        <p:txBody>
          <a:bodyPr wrap="square" lIns="0" rtlCol="0">
            <a:spAutoFit/>
          </a:bodyPr>
          <a:lstStyle/>
          <a:p>
            <a:r>
              <a:rPr lang="fr-FR" sz="1350" dirty="0">
                <a:solidFill>
                  <a:srgbClr val="365254"/>
                </a:solidFill>
                <a:cs typeface="Arial" panose="020B0604020202020204" pitchFamily="34" charset="0"/>
              </a:rPr>
              <a:t>Pourcentage des médecins de soins primaires dont le cabinet offre les options suivantes aux patients :</a:t>
            </a:r>
          </a:p>
        </p:txBody>
      </p:sp>
      <p:graphicFrame>
        <p:nvGraphicFramePr>
          <p:cNvPr id="3" name="Chart 2"/>
          <p:cNvGraphicFramePr/>
          <p:nvPr>
            <p:extLst>
              <p:ext uri="{D42A27DB-BD31-4B8C-83A1-F6EECF244321}">
                <p14:modId xmlns:p14="http://schemas.microsoft.com/office/powerpoint/2010/main" val="948656736"/>
              </p:ext>
            </p:extLst>
          </p:nvPr>
        </p:nvGraphicFramePr>
        <p:xfrm>
          <a:off x="640080" y="2401386"/>
          <a:ext cx="3474720" cy="2825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4177939761"/>
              </p:ext>
            </p:extLst>
          </p:nvPr>
        </p:nvGraphicFramePr>
        <p:xfrm>
          <a:off x="4842872" y="2368722"/>
          <a:ext cx="3474720" cy="282566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597246" y="1875242"/>
            <a:ext cx="4032504" cy="469616"/>
          </a:xfrm>
          <a:prstGeom prst="rect">
            <a:avLst/>
          </a:prstGeom>
        </p:spPr>
        <p:txBody>
          <a:bodyPr wrap="square">
            <a:spAutoFit/>
          </a:bodyPr>
          <a:lstStyle/>
          <a:p>
            <a:pPr algn="ctr">
              <a:lnSpc>
                <a:spcPts val="1500"/>
              </a:lnSpc>
            </a:pPr>
            <a:r>
              <a:rPr lang="fr-FR" sz="1200" dirty="0">
                <a:cs typeface="Arial" panose="020B0604020202020204" pitchFamily="34" charset="0"/>
              </a:rPr>
              <a:t>Faire part de leurs questions ou inquiétudes par </a:t>
            </a:r>
            <a:r>
              <a:rPr lang="fr-FR" sz="1200" dirty="0" smtClean="0">
                <a:cs typeface="Arial" panose="020B0604020202020204" pitchFamily="34" charset="0"/>
              </a:rPr>
              <a:t/>
            </a:r>
            <a:br>
              <a:rPr lang="fr-FR" sz="1200" dirty="0" smtClean="0">
                <a:cs typeface="Arial" panose="020B0604020202020204" pitchFamily="34" charset="0"/>
              </a:rPr>
            </a:br>
            <a:r>
              <a:rPr lang="fr-FR" sz="1200" dirty="0" smtClean="0">
                <a:cs typeface="Arial" panose="020B0604020202020204" pitchFamily="34" charset="0"/>
              </a:rPr>
              <a:t>courriel </a:t>
            </a:r>
            <a:r>
              <a:rPr lang="fr-FR" sz="1200" dirty="0">
                <a:cs typeface="Arial" panose="020B0604020202020204" pitchFamily="34" charset="0"/>
              </a:rPr>
              <a:t>ou par le biais d’un site Web sécurisé</a:t>
            </a:r>
          </a:p>
        </p:txBody>
      </p:sp>
      <p:sp>
        <p:nvSpPr>
          <p:cNvPr id="14" name="Rectangle 13"/>
          <p:cNvSpPr/>
          <p:nvPr/>
        </p:nvSpPr>
        <p:spPr>
          <a:xfrm>
            <a:off x="5171270" y="1875242"/>
            <a:ext cx="3252198" cy="482055"/>
          </a:xfrm>
          <a:prstGeom prst="rect">
            <a:avLst/>
          </a:prstGeom>
        </p:spPr>
        <p:txBody>
          <a:bodyPr wrap="square">
            <a:spAutoFit/>
          </a:bodyPr>
          <a:lstStyle/>
          <a:p>
            <a:pPr algn="ctr">
              <a:lnSpc>
                <a:spcPts val="1500"/>
              </a:lnSpc>
            </a:pPr>
            <a:r>
              <a:rPr lang="fr-FR" sz="1200" dirty="0">
                <a:cs typeface="Arial" panose="020B0604020202020204" pitchFamily="34" charset="0"/>
              </a:rPr>
              <a:t>Demander un rendez-vous en ligne </a:t>
            </a:r>
            <a:r>
              <a:rPr lang="fr-FR" sz="1200" dirty="0" smtClean="0">
                <a:cs typeface="Arial" panose="020B0604020202020204" pitchFamily="34" charset="0"/>
              </a:rPr>
              <a:t/>
            </a:r>
            <a:br>
              <a:rPr lang="fr-FR" sz="1200" dirty="0" smtClean="0">
                <a:cs typeface="Arial" panose="020B0604020202020204" pitchFamily="34" charset="0"/>
              </a:rPr>
            </a:br>
            <a:r>
              <a:rPr lang="fr-FR" sz="1200" dirty="0" smtClean="0">
                <a:cs typeface="Arial" panose="020B0604020202020204" pitchFamily="34" charset="0"/>
              </a:rPr>
              <a:t>(</a:t>
            </a:r>
            <a:r>
              <a:rPr lang="fr-FR" sz="1200" dirty="0">
                <a:cs typeface="Arial" panose="020B0604020202020204" pitchFamily="34" charset="0"/>
              </a:rPr>
              <a:t>autrement que par courriel)</a:t>
            </a:r>
          </a:p>
        </p:txBody>
      </p:sp>
      <p:grpSp>
        <p:nvGrpSpPr>
          <p:cNvPr id="7" name="Group 6"/>
          <p:cNvGrpSpPr/>
          <p:nvPr/>
        </p:nvGrpSpPr>
        <p:grpSpPr>
          <a:xfrm>
            <a:off x="471905" y="5320907"/>
            <a:ext cx="3927344" cy="861774"/>
            <a:chOff x="943842" y="5070921"/>
            <a:chExt cx="3927344" cy="861774"/>
          </a:xfrm>
        </p:grpSpPr>
        <p:pic>
          <p:nvPicPr>
            <p:cNvPr id="28" name="Content Placeholder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842" y="5120988"/>
              <a:ext cx="594360" cy="594360"/>
            </a:xfrm>
            <a:prstGeom prst="rect">
              <a:avLst/>
            </a:prstGeom>
          </p:spPr>
        </p:pic>
        <p:sp>
          <p:nvSpPr>
            <p:cNvPr id="29" name="Rectangle 28"/>
            <p:cNvSpPr/>
            <p:nvPr/>
          </p:nvSpPr>
          <p:spPr>
            <a:xfrm>
              <a:off x="1543139" y="5070921"/>
              <a:ext cx="3328047" cy="861774"/>
            </a:xfrm>
            <a:prstGeom prst="rect">
              <a:avLst/>
            </a:prstGeom>
          </p:spPr>
          <p:txBody>
            <a:bodyPr wrap="square">
              <a:spAutoFit/>
            </a:bodyPr>
            <a:lstStyle/>
            <a:p>
              <a:pPr>
                <a:lnSpc>
                  <a:spcPts val="1500"/>
                </a:lnSpc>
              </a:pPr>
              <a:r>
                <a:rPr lang="fr-FR" sz="1050" dirty="0">
                  <a:latin typeface="Arial" panose="020B0604020202020204" pitchFamily="34" charset="0"/>
                  <a:cs typeface="Arial" panose="020B0604020202020204" pitchFamily="34" charset="0"/>
                </a:rPr>
                <a:t>En 2016, 4 % des Canadiens avaient communiqué par courriel avec le cabinet de leur médecin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habituel </a:t>
              </a:r>
              <a:r>
                <a:rPr lang="fr-FR" sz="1050" dirty="0">
                  <a:latin typeface="Arial" panose="020B0604020202020204" pitchFamily="34" charset="0"/>
                  <a:cs typeface="Arial" panose="020B0604020202020204" pitchFamily="34" charset="0"/>
                </a:rPr>
                <a:t>afin de poser une question médicale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dans </a:t>
              </a:r>
              <a:r>
                <a:rPr lang="fr-FR" sz="1050" dirty="0">
                  <a:latin typeface="Arial" panose="020B0604020202020204" pitchFamily="34" charset="0"/>
                  <a:cs typeface="Arial" panose="020B0604020202020204" pitchFamily="34" charset="0"/>
                </a:rPr>
                <a:t>les 2 années précédentes</a:t>
              </a:r>
              <a:r>
                <a:rPr lang="fr-FR" sz="1050" baseline="30000" dirty="0">
                  <a:latin typeface="Arial" panose="020B0604020202020204" pitchFamily="34" charset="0"/>
                  <a:cs typeface="Arial" panose="020B0604020202020204" pitchFamily="34" charset="0"/>
                </a:rPr>
                <a:t>1</a:t>
              </a:r>
              <a:r>
                <a:rPr lang="fr-FR" sz="1050" dirty="0">
                  <a:latin typeface="Arial" panose="020B0604020202020204" pitchFamily="34" charset="0"/>
                  <a:cs typeface="Arial" panose="020B0604020202020204" pitchFamily="34" charset="0"/>
                </a:rPr>
                <a:t>.</a:t>
              </a:r>
            </a:p>
          </p:txBody>
        </p:sp>
      </p:grpSp>
      <p:grpSp>
        <p:nvGrpSpPr>
          <p:cNvPr id="5" name="Group 4"/>
          <p:cNvGrpSpPr/>
          <p:nvPr/>
        </p:nvGrpSpPr>
        <p:grpSpPr>
          <a:xfrm>
            <a:off x="4631417" y="5320907"/>
            <a:ext cx="4198257" cy="861774"/>
            <a:chOff x="4993367" y="5107192"/>
            <a:chExt cx="4198257" cy="861774"/>
          </a:xfrm>
        </p:grpSpPr>
        <p:pic>
          <p:nvPicPr>
            <p:cNvPr id="25" name="Content Placeholder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5680" y="5157401"/>
              <a:ext cx="594360" cy="594360"/>
            </a:xfrm>
            <a:prstGeom prst="rect">
              <a:avLst/>
            </a:prstGeom>
          </p:spPr>
        </p:pic>
        <p:sp>
          <p:nvSpPr>
            <p:cNvPr id="30" name="Rectangle 29"/>
            <p:cNvSpPr/>
            <p:nvPr/>
          </p:nvSpPr>
          <p:spPr>
            <a:xfrm>
              <a:off x="6292231" y="5107192"/>
              <a:ext cx="2899393" cy="861774"/>
            </a:xfrm>
            <a:prstGeom prst="rect">
              <a:avLst/>
            </a:prstGeom>
          </p:spPr>
          <p:txBody>
            <a:bodyPr wrap="square">
              <a:spAutoFit/>
            </a:bodyPr>
            <a:lstStyle/>
            <a:p>
              <a:pPr>
                <a:lnSpc>
                  <a:spcPts val="1500"/>
                </a:lnSpc>
              </a:pPr>
              <a:r>
                <a:rPr lang="fr-FR" sz="1050" dirty="0">
                  <a:latin typeface="Arial" panose="020B0604020202020204" pitchFamily="34" charset="0"/>
                  <a:cs typeface="Arial" panose="020B0604020202020204" pitchFamily="34" charset="0"/>
                </a:rPr>
                <a:t>En 2015</a:t>
              </a:r>
              <a:r>
                <a:rPr lang="fr-FR" sz="1050" baseline="30000" dirty="0">
                  <a:latin typeface="Arial" panose="020B0604020202020204" pitchFamily="34" charset="0"/>
                  <a:cs typeface="Arial" panose="020B0604020202020204" pitchFamily="34" charset="0"/>
                </a:rPr>
                <a:t>2</a:t>
              </a:r>
              <a:r>
                <a:rPr lang="fr-FR" sz="1050" dirty="0">
                  <a:latin typeface="Arial" panose="020B0604020202020204" pitchFamily="34" charset="0"/>
                  <a:cs typeface="Arial" panose="020B0604020202020204" pitchFamily="34" charset="0"/>
                </a:rPr>
                <a:t> et en 2017</a:t>
              </a:r>
              <a:r>
                <a:rPr lang="fr-FR" sz="1050" baseline="30000" dirty="0">
                  <a:latin typeface="Arial" panose="020B0604020202020204" pitchFamily="34" charset="0"/>
                  <a:cs typeface="Arial" panose="020B0604020202020204" pitchFamily="34" charset="0"/>
                </a:rPr>
                <a:t>3</a:t>
              </a:r>
              <a:r>
                <a:rPr lang="fr-FR" sz="1050" dirty="0">
                  <a:latin typeface="Arial" panose="020B0604020202020204" pitchFamily="34" charset="0"/>
                  <a:cs typeface="Arial" panose="020B0604020202020204" pitchFamily="34" charset="0"/>
                </a:rPr>
                <a:t>, 11 % des médecins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de </a:t>
              </a:r>
              <a:r>
                <a:rPr lang="fr-FR" sz="1050" dirty="0">
                  <a:latin typeface="Arial" panose="020B0604020202020204" pitchFamily="34" charset="0"/>
                  <a:cs typeface="Arial" panose="020B0604020202020204" pitchFamily="34" charset="0"/>
                </a:rPr>
                <a:t>soins primaires canadiens ont déclaré avoir offert aux patients l’option de </a:t>
              </a:r>
              <a:r>
                <a:rPr lang="fr-FR" sz="1050" dirty="0" smtClean="0">
                  <a:latin typeface="Arial" panose="020B0604020202020204" pitchFamily="34" charset="0"/>
                  <a:cs typeface="Arial" panose="020B0604020202020204" pitchFamily="34" charset="0"/>
                </a:rPr>
                <a:t>demander </a:t>
              </a:r>
              <a:r>
                <a:rPr lang="fr-FR" sz="1050" dirty="0">
                  <a:latin typeface="Arial" panose="020B0604020202020204" pitchFamily="34" charset="0"/>
                  <a:cs typeface="Arial" panose="020B0604020202020204" pitchFamily="34" charset="0"/>
                </a:rPr>
                <a:t>rendez-vous en ligne. </a:t>
              </a:r>
            </a:p>
          </p:txBody>
        </p:sp>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3367" y="5157401"/>
              <a:ext cx="594360" cy="594360"/>
            </a:xfrm>
            <a:prstGeom prst="rect">
              <a:avLst/>
            </a:prstGeom>
          </p:spPr>
        </p:pic>
      </p:grpSp>
      <p:sp>
        <p:nvSpPr>
          <p:cNvPr id="40" name="Rectangle 3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43" name="Group 42"/>
          <p:cNvGrpSpPr/>
          <p:nvPr/>
        </p:nvGrpSpPr>
        <p:grpSpPr>
          <a:xfrm>
            <a:off x="374904" y="6345312"/>
            <a:ext cx="3719166" cy="369332"/>
            <a:chOff x="139635" y="6397305"/>
            <a:chExt cx="3719166" cy="369332"/>
          </a:xfrm>
        </p:grpSpPr>
        <p:sp>
          <p:nvSpPr>
            <p:cNvPr id="44"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5"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46"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7"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8"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9"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86019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Aperçus provinciaux et territoriaux : accès électronique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824263968"/>
              </p:ext>
            </p:extLst>
          </p:nvPr>
        </p:nvGraphicFramePr>
        <p:xfrm>
          <a:off x="374904" y="1377614"/>
          <a:ext cx="8441831" cy="1920240"/>
        </p:xfrm>
        <a:graphic>
          <a:graphicData uri="http://schemas.openxmlformats.org/drawingml/2006/table">
            <a:tbl>
              <a:tblPr/>
              <a:tblGrid>
                <a:gridCol w="1844421">
                  <a:extLst>
                    <a:ext uri="{9D8B030D-6E8A-4147-A177-3AD203B41FA5}">
                      <a16:colId xmlns:a16="http://schemas.microsoft.com/office/drawing/2014/main" val="2274431385"/>
                    </a:ext>
                  </a:extLst>
                </a:gridCol>
                <a:gridCol w="542925">
                  <a:extLst>
                    <a:ext uri="{9D8B030D-6E8A-4147-A177-3AD203B41FA5}">
                      <a16:colId xmlns:a16="http://schemas.microsoft.com/office/drawing/2014/main" val="3414494534"/>
                    </a:ext>
                  </a:extLst>
                </a:gridCol>
                <a:gridCol w="494161">
                  <a:extLst>
                    <a:ext uri="{9D8B030D-6E8A-4147-A177-3AD203B41FA5}">
                      <a16:colId xmlns:a16="http://schemas.microsoft.com/office/drawing/2014/main" val="1291103358"/>
                    </a:ext>
                  </a:extLst>
                </a:gridCol>
                <a:gridCol w="494161">
                  <a:extLst>
                    <a:ext uri="{9D8B030D-6E8A-4147-A177-3AD203B41FA5}">
                      <a16:colId xmlns:a16="http://schemas.microsoft.com/office/drawing/2014/main" val="2659665947"/>
                    </a:ext>
                  </a:extLst>
                </a:gridCol>
                <a:gridCol w="494161">
                  <a:extLst>
                    <a:ext uri="{9D8B030D-6E8A-4147-A177-3AD203B41FA5}">
                      <a16:colId xmlns:a16="http://schemas.microsoft.com/office/drawing/2014/main" val="77205676"/>
                    </a:ext>
                  </a:extLst>
                </a:gridCol>
                <a:gridCol w="494161">
                  <a:extLst>
                    <a:ext uri="{9D8B030D-6E8A-4147-A177-3AD203B41FA5}">
                      <a16:colId xmlns:a16="http://schemas.microsoft.com/office/drawing/2014/main" val="5221739"/>
                    </a:ext>
                  </a:extLst>
                </a:gridCol>
                <a:gridCol w="494161">
                  <a:extLst>
                    <a:ext uri="{9D8B030D-6E8A-4147-A177-3AD203B41FA5}">
                      <a16:colId xmlns:a16="http://schemas.microsoft.com/office/drawing/2014/main" val="3757745029"/>
                    </a:ext>
                  </a:extLst>
                </a:gridCol>
                <a:gridCol w="494161">
                  <a:extLst>
                    <a:ext uri="{9D8B030D-6E8A-4147-A177-3AD203B41FA5}">
                      <a16:colId xmlns:a16="http://schemas.microsoft.com/office/drawing/2014/main" val="2250567162"/>
                    </a:ext>
                  </a:extLst>
                </a:gridCol>
                <a:gridCol w="494161">
                  <a:extLst>
                    <a:ext uri="{9D8B030D-6E8A-4147-A177-3AD203B41FA5}">
                      <a16:colId xmlns:a16="http://schemas.microsoft.com/office/drawing/2014/main" val="2848938551"/>
                    </a:ext>
                  </a:extLst>
                </a:gridCol>
                <a:gridCol w="494161">
                  <a:extLst>
                    <a:ext uri="{9D8B030D-6E8A-4147-A177-3AD203B41FA5}">
                      <a16:colId xmlns:a16="http://schemas.microsoft.com/office/drawing/2014/main" val="1775685730"/>
                    </a:ext>
                  </a:extLst>
                </a:gridCol>
                <a:gridCol w="494161">
                  <a:extLst>
                    <a:ext uri="{9D8B030D-6E8A-4147-A177-3AD203B41FA5}">
                      <a16:colId xmlns:a16="http://schemas.microsoft.com/office/drawing/2014/main" val="613197185"/>
                    </a:ext>
                  </a:extLst>
                </a:gridCol>
                <a:gridCol w="410301">
                  <a:extLst>
                    <a:ext uri="{9D8B030D-6E8A-4147-A177-3AD203B41FA5}">
                      <a16:colId xmlns:a16="http://schemas.microsoft.com/office/drawing/2014/main" val="4077132638"/>
                    </a:ext>
                  </a:extLst>
                </a:gridCol>
                <a:gridCol w="580722">
                  <a:extLst>
                    <a:ext uri="{9D8B030D-6E8A-4147-A177-3AD203B41FA5}">
                      <a16:colId xmlns:a16="http://schemas.microsoft.com/office/drawing/2014/main" val="178737671"/>
                    </a:ext>
                  </a:extLst>
                </a:gridCol>
                <a:gridCol w="616013">
                  <a:extLst>
                    <a:ext uri="{9D8B030D-6E8A-4147-A177-3AD203B41FA5}">
                      <a16:colId xmlns:a16="http://schemas.microsoft.com/office/drawing/2014/main" val="3241438732"/>
                    </a:ext>
                  </a:extLst>
                </a:gridCol>
              </a:tblGrid>
              <a:tr h="409082">
                <a:tc>
                  <a:txBody>
                    <a:bodyPr/>
                    <a:lstStyle/>
                    <a:p>
                      <a:pPr algn="l" fontAlgn="b"/>
                      <a:endParaRPr lang="en-CA" sz="1200" b="1" i="0" u="none" strike="noStrike" dirty="0">
                        <a:effectLst/>
                        <a:latin typeface="+mn-lt"/>
                        <a:cs typeface="Arial" panose="020B0604020202020204" pitchFamily="34" charset="0"/>
                      </a:endParaRPr>
                    </a:p>
                  </a:txBody>
                  <a:tcPr marL="18288" marR="18288"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623302">
                <a:tc>
                  <a:txBody>
                    <a:bodyPr/>
                    <a:lstStyle/>
                    <a:p>
                      <a:r>
                        <a:rPr lang="fr-CA" sz="1200" dirty="0">
                          <a:latin typeface="+mn-lt"/>
                          <a:cs typeface="Arial" panose="020B0604020202020204" pitchFamily="34" charset="0"/>
                        </a:rPr>
                        <a:t>Faire part de leurs questions ou inquiétudes par courriel </a:t>
                      </a:r>
                      <a:r>
                        <a:rPr lang="fr-CA" sz="1200" dirty="0" smtClean="0">
                          <a:latin typeface="+mn-lt"/>
                          <a:cs typeface="Arial" panose="020B0604020202020204" pitchFamily="34" charset="0"/>
                        </a:rPr>
                        <a:t/>
                      </a:r>
                      <a:br>
                        <a:rPr lang="fr-CA" sz="1200" dirty="0" smtClean="0">
                          <a:latin typeface="+mn-lt"/>
                          <a:cs typeface="Arial" panose="020B0604020202020204" pitchFamily="34" charset="0"/>
                        </a:rPr>
                      </a:br>
                      <a:r>
                        <a:rPr lang="fr-CA" sz="1200" dirty="0" smtClean="0">
                          <a:latin typeface="+mn-lt"/>
                          <a:cs typeface="Arial" panose="020B0604020202020204" pitchFamily="34" charset="0"/>
                        </a:rPr>
                        <a:t>ou </a:t>
                      </a:r>
                      <a:r>
                        <a:rPr lang="fr-CA" sz="1200" dirty="0">
                          <a:latin typeface="+mn-lt"/>
                          <a:cs typeface="Arial" panose="020B0604020202020204" pitchFamily="34" charset="0"/>
                        </a:rPr>
                        <a:t>par le biais d’un site </a:t>
                      </a:r>
                      <a:r>
                        <a:rPr lang="fr-CA" sz="1200" dirty="0" smtClean="0">
                          <a:latin typeface="+mn-lt"/>
                          <a:cs typeface="Arial" panose="020B0604020202020204" pitchFamily="34" charset="0"/>
                        </a:rPr>
                        <a:t/>
                      </a:r>
                      <a:br>
                        <a:rPr lang="fr-CA" sz="1200" dirty="0" smtClean="0">
                          <a:latin typeface="+mn-lt"/>
                          <a:cs typeface="Arial" panose="020B0604020202020204" pitchFamily="34" charset="0"/>
                        </a:rPr>
                      </a:br>
                      <a:r>
                        <a:rPr lang="fr-CA" sz="1200" dirty="0" smtClean="0">
                          <a:latin typeface="+mn-lt"/>
                          <a:cs typeface="Arial" panose="020B0604020202020204" pitchFamily="34" charset="0"/>
                        </a:rPr>
                        <a:t>Web </a:t>
                      </a:r>
                      <a:r>
                        <a:rPr lang="fr-CA" sz="1200" dirty="0">
                          <a:latin typeface="+mn-lt"/>
                          <a:cs typeface="Arial" panose="020B0604020202020204" pitchFamily="34" charset="0"/>
                        </a:rPr>
                        <a:t>sécurisé</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65</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336975">
                <a:tc>
                  <a:txBody>
                    <a:bodyPr/>
                    <a:lstStyle/>
                    <a:p>
                      <a:r>
                        <a:rPr lang="fr-CA" sz="1200" dirty="0">
                          <a:latin typeface="+mn-lt"/>
                          <a:cs typeface="Arial" panose="020B0604020202020204" pitchFamily="34" charset="0"/>
                        </a:rPr>
                        <a:t>Demander un rendez-vous </a:t>
                      </a:r>
                      <a:r>
                        <a:rPr lang="fr-CA" sz="1200" dirty="0" smtClean="0">
                          <a:latin typeface="+mn-lt"/>
                          <a:cs typeface="Arial" panose="020B0604020202020204" pitchFamily="34" charset="0"/>
                        </a:rPr>
                        <a:t/>
                      </a:r>
                      <a:br>
                        <a:rPr lang="fr-CA" sz="1200" dirty="0" smtClean="0">
                          <a:latin typeface="+mn-lt"/>
                          <a:cs typeface="Arial" panose="020B0604020202020204" pitchFamily="34" charset="0"/>
                        </a:rPr>
                      </a:br>
                      <a:r>
                        <a:rPr lang="fr-CA" sz="1200" dirty="0" smtClean="0">
                          <a:latin typeface="+mn-lt"/>
                          <a:cs typeface="Arial" panose="020B0604020202020204" pitchFamily="34" charset="0"/>
                        </a:rPr>
                        <a:t>en </a:t>
                      </a:r>
                      <a:r>
                        <a:rPr lang="fr-CA" sz="1200" dirty="0">
                          <a:latin typeface="+mn-lt"/>
                          <a:cs typeface="Arial" panose="020B0604020202020204" pitchFamily="34" charset="0"/>
                        </a:rPr>
                        <a:t>ligne (autrement que </a:t>
                      </a:r>
                      <a:r>
                        <a:rPr lang="fr-CA" sz="1200" dirty="0" smtClean="0">
                          <a:latin typeface="+mn-lt"/>
                          <a:cs typeface="Arial" panose="020B0604020202020204" pitchFamily="34" charset="0"/>
                        </a:rPr>
                        <a:t/>
                      </a:r>
                      <a:br>
                        <a:rPr lang="fr-CA" sz="1200" dirty="0" smtClean="0">
                          <a:latin typeface="+mn-lt"/>
                          <a:cs typeface="Arial" panose="020B0604020202020204" pitchFamily="34" charset="0"/>
                        </a:rPr>
                      </a:br>
                      <a:r>
                        <a:rPr lang="fr-CA" sz="1200" dirty="0" smtClean="0">
                          <a:latin typeface="+mn-lt"/>
                          <a:cs typeface="Arial" panose="020B0604020202020204" pitchFamily="34" charset="0"/>
                        </a:rPr>
                        <a:t>par </a:t>
                      </a:r>
                      <a:r>
                        <a:rPr lang="fr-CA" sz="1200" dirty="0">
                          <a:latin typeface="+mn-lt"/>
                          <a:cs typeface="Arial" panose="020B0604020202020204" pitchFamily="34" charset="0"/>
                        </a:rPr>
                        <a:t>courriel)</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56</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5" name="TextBox 4"/>
          <p:cNvSpPr txBox="1"/>
          <p:nvPr/>
        </p:nvSpPr>
        <p:spPr>
          <a:xfrm>
            <a:off x="374904" y="924121"/>
            <a:ext cx="8229600" cy="446276"/>
          </a:xfrm>
          <a:prstGeom prst="rect">
            <a:avLst/>
          </a:prstGeom>
          <a:noFill/>
        </p:spPr>
        <p:txBody>
          <a:bodyPr wrap="square" lIns="0" tIns="91440" bIns="137160" rtlCol="0">
            <a:spAutoFit/>
          </a:bodyPr>
          <a:lstStyle/>
          <a:p>
            <a:r>
              <a:rPr lang="fr-FR" sz="1300" dirty="0">
                <a:solidFill>
                  <a:srgbClr val="365254"/>
                </a:solidFill>
                <a:cs typeface="Arial" panose="020B0604020202020204" pitchFamily="34" charset="0"/>
              </a:rPr>
              <a:t>Pourcentage des </a:t>
            </a:r>
            <a:r>
              <a:rPr lang="fr-FR" sz="1350" dirty="0">
                <a:solidFill>
                  <a:srgbClr val="365254"/>
                </a:solidFill>
                <a:cs typeface="Arial" panose="020B0604020202020204" pitchFamily="34" charset="0"/>
              </a:rPr>
              <a:t>médecins</a:t>
            </a:r>
            <a:r>
              <a:rPr lang="fr-FR" sz="1300" dirty="0">
                <a:solidFill>
                  <a:srgbClr val="365254"/>
                </a:solidFill>
                <a:cs typeface="Arial" panose="020B0604020202020204" pitchFamily="34" charset="0"/>
              </a:rPr>
              <a:t> de soins primaires dont le cabinet offre aux patients les options suivantes : </a:t>
            </a:r>
          </a:p>
        </p:txBody>
      </p:sp>
      <p:sp>
        <p:nvSpPr>
          <p:cNvPr id="9" name="Rectangle 8"/>
          <p:cNvSpPr/>
          <p:nvPr/>
        </p:nvSpPr>
        <p:spPr>
          <a:xfrm>
            <a:off x="374904" y="3259514"/>
            <a:ext cx="7206110" cy="707886"/>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30" name="Rectangle 2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9" name="Group 28"/>
          <p:cNvGrpSpPr/>
          <p:nvPr/>
        </p:nvGrpSpPr>
        <p:grpSpPr>
          <a:xfrm>
            <a:off x="374904" y="5968782"/>
            <a:ext cx="4025646" cy="760977"/>
            <a:chOff x="374904" y="5968782"/>
            <a:chExt cx="4025646" cy="760977"/>
          </a:xfrm>
        </p:grpSpPr>
        <p:grpSp>
          <p:nvGrpSpPr>
            <p:cNvPr id="31" name="Group 30"/>
            <p:cNvGrpSpPr/>
            <p:nvPr/>
          </p:nvGrpSpPr>
          <p:grpSpPr>
            <a:xfrm>
              <a:off x="374904" y="6304001"/>
              <a:ext cx="4025646" cy="425758"/>
              <a:chOff x="3484840" y="6539092"/>
              <a:chExt cx="4025646" cy="425758"/>
            </a:xfrm>
          </p:grpSpPr>
          <p:sp>
            <p:nvSpPr>
              <p:cNvPr id="39" name="TextBox 38"/>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40" name="Oval 39"/>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374904" y="5968782"/>
              <a:ext cx="3719166" cy="369332"/>
              <a:chOff x="139635" y="6397305"/>
              <a:chExt cx="3719166" cy="369332"/>
            </a:xfrm>
          </p:grpSpPr>
          <p:sp>
            <p:nvSpPr>
              <p:cNvPr id="33"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5"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943099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511829" y="1828317"/>
            <a:ext cx="5900324" cy="3730883"/>
            <a:chOff x="2905755" y="1477377"/>
            <a:chExt cx="5900324" cy="3730883"/>
          </a:xfrm>
        </p:grpSpPr>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755" y="1477377"/>
              <a:ext cx="5900324" cy="3730883"/>
            </a:xfrm>
            <a:prstGeom prst="rect">
              <a:avLst/>
            </a:prstGeom>
          </p:spPr>
        </p:pic>
        <p:sp>
          <p:nvSpPr>
            <p:cNvPr id="71" name="Rectangle 70"/>
            <p:cNvSpPr/>
            <p:nvPr/>
          </p:nvSpPr>
          <p:spPr>
            <a:xfrm>
              <a:off x="3915519" y="3779482"/>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14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2" name="Rectangle 71"/>
            <p:cNvSpPr/>
            <p:nvPr/>
          </p:nvSpPr>
          <p:spPr>
            <a:xfrm>
              <a:off x="4400186" y="3924995"/>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3" name="Rectangle 72"/>
            <p:cNvSpPr/>
            <p:nvPr/>
          </p:nvSpPr>
          <p:spPr>
            <a:xfrm>
              <a:off x="4850905" y="3969008"/>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18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4" name="Rectangle 73"/>
            <p:cNvSpPr/>
            <p:nvPr/>
          </p:nvSpPr>
          <p:spPr>
            <a:xfrm>
              <a:off x="5296405" y="3984191"/>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12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5" name="Rectangle 74"/>
            <p:cNvSpPr/>
            <p:nvPr/>
          </p:nvSpPr>
          <p:spPr>
            <a:xfrm>
              <a:off x="5866580" y="4181107"/>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18 </a:t>
              </a:r>
              <a:r>
                <a:rPr lang="en-CA" sz="1300" b="1" baseline="30000" dirty="0" smtClean="0">
                  <a:solidFill>
                    <a:srgbClr val="282828"/>
                  </a:solidFill>
                </a:rPr>
                <a:t>%</a:t>
              </a:r>
              <a:endParaRPr lang="en-CA" sz="1300" b="1" dirty="0">
                <a:solidFill>
                  <a:srgbClr val="282828"/>
                </a:solidFill>
              </a:endParaRPr>
            </a:p>
          </p:txBody>
        </p:sp>
        <p:sp>
          <p:nvSpPr>
            <p:cNvPr id="76" name="Rectangle 75"/>
            <p:cNvSpPr/>
            <p:nvPr/>
          </p:nvSpPr>
          <p:spPr>
            <a:xfrm>
              <a:off x="6592665" y="4025676"/>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25 </a:t>
              </a:r>
              <a:r>
                <a:rPr lang="en-CA" sz="1300" b="1" baseline="30000" dirty="0" smtClean="0">
                  <a:solidFill>
                    <a:srgbClr val="282828"/>
                  </a:solidFill>
                </a:rPr>
                <a:t>%</a:t>
              </a:r>
              <a:endParaRPr lang="en-CA" sz="1300" b="1" dirty="0">
                <a:solidFill>
                  <a:srgbClr val="282828"/>
                </a:solidFill>
              </a:endParaRPr>
            </a:p>
          </p:txBody>
        </p:sp>
        <p:sp>
          <p:nvSpPr>
            <p:cNvPr id="77" name="Rectangle 76"/>
            <p:cNvSpPr/>
            <p:nvPr/>
          </p:nvSpPr>
          <p:spPr>
            <a:xfrm>
              <a:off x="7116466" y="3088676"/>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33 </a:t>
              </a:r>
              <a:r>
                <a:rPr lang="en-CA" sz="1300" b="1" baseline="30000" dirty="0" smtClean="0">
                  <a:solidFill>
                    <a:srgbClr val="282828"/>
                  </a:solidFill>
                </a:rPr>
                <a:t>%</a:t>
              </a:r>
              <a:endParaRPr lang="en-CA" sz="1300" b="1" dirty="0">
                <a:solidFill>
                  <a:srgbClr val="282828"/>
                </a:solidFill>
              </a:endParaRPr>
            </a:p>
          </p:txBody>
        </p:sp>
        <p:sp>
          <p:nvSpPr>
            <p:cNvPr id="78" name="Rectangle 77"/>
            <p:cNvSpPr/>
            <p:nvPr/>
          </p:nvSpPr>
          <p:spPr>
            <a:xfrm>
              <a:off x="7963688" y="3456660"/>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a:t>
              </a:r>
            </a:p>
          </p:txBody>
        </p:sp>
        <p:sp>
          <p:nvSpPr>
            <p:cNvPr id="79" name="Rectangle 78"/>
            <p:cNvSpPr/>
            <p:nvPr/>
          </p:nvSpPr>
          <p:spPr>
            <a:xfrm>
              <a:off x="7873861" y="4373264"/>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22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80" name="Rectangle 79"/>
            <p:cNvSpPr/>
            <p:nvPr/>
          </p:nvSpPr>
          <p:spPr>
            <a:xfrm>
              <a:off x="7258016" y="4712449"/>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13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81" name="Rectangle 80"/>
            <p:cNvSpPr/>
            <p:nvPr/>
          </p:nvSpPr>
          <p:spPr>
            <a:xfrm>
              <a:off x="4121588" y="2178527"/>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18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grpSp>
      <p:sp>
        <p:nvSpPr>
          <p:cNvPr id="2" name="Title 1"/>
          <p:cNvSpPr>
            <a:spLocks noGrp="1"/>
          </p:cNvSpPr>
          <p:nvPr>
            <p:ph type="title"/>
          </p:nvPr>
        </p:nvSpPr>
        <p:spPr/>
        <p:txBody>
          <a:bodyPr/>
          <a:lstStyle/>
          <a:p>
            <a:pPr>
              <a:lnSpc>
                <a:spcPts val="3000"/>
              </a:lnSpc>
            </a:pPr>
            <a:r>
              <a:rPr lang="fr-FR" dirty="0"/>
              <a:t>Au Canada, le nombre de médecins de soins primaires qui font fréquemment des visites à domicile est inférieur à la moyenne du FCMW</a:t>
            </a:r>
            <a:endParaRPr lang="en-US" dirty="0"/>
          </a:p>
        </p:txBody>
      </p:sp>
      <p:graphicFrame>
        <p:nvGraphicFramePr>
          <p:cNvPr id="6" name="Chart 5"/>
          <p:cNvGraphicFramePr/>
          <p:nvPr>
            <p:extLst>
              <p:ext uri="{D42A27DB-BD31-4B8C-83A1-F6EECF244321}">
                <p14:modId xmlns:p14="http://schemas.microsoft.com/office/powerpoint/2010/main" val="547647058"/>
              </p:ext>
            </p:extLst>
          </p:nvPr>
        </p:nvGraphicFramePr>
        <p:xfrm>
          <a:off x="-22879" y="2246028"/>
          <a:ext cx="3197243" cy="3170634"/>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74905" y="1474237"/>
            <a:ext cx="4759069" cy="754053"/>
          </a:xfrm>
          <a:prstGeom prst="rect">
            <a:avLst/>
          </a:prstGeom>
        </p:spPr>
        <p:txBody>
          <a:bodyPr wrap="square" lIns="0" tIns="91440">
            <a:spAutoFit/>
          </a:bodyPr>
          <a:lstStyle/>
          <a:p>
            <a:pPr>
              <a:lnSpc>
                <a:spcPts val="1600"/>
              </a:lnSpc>
            </a:pPr>
            <a:r>
              <a:rPr lang="fr-FR" sz="1350" dirty="0">
                <a:solidFill>
                  <a:srgbClr val="365254"/>
                </a:solidFill>
                <a:cs typeface="Arial" panose="020B0604020202020204" pitchFamily="34" charset="0"/>
              </a:rPr>
              <a:t>Pourcentage des </a:t>
            </a:r>
            <a:r>
              <a:rPr lang="fr-FR" sz="1350" dirty="0" smtClean="0">
                <a:solidFill>
                  <a:srgbClr val="365254"/>
                </a:solidFill>
                <a:cs typeface="Arial" panose="020B0604020202020204" pitchFamily="34" charset="0"/>
              </a:rPr>
              <a:t>médecins de soins primaires qui ont répondu qu’eux-mêmes ou que d’autres professionnels </a:t>
            </a:r>
            <a:r>
              <a:rPr lang="fr-FR" sz="1350" dirty="0">
                <a:solidFill>
                  <a:srgbClr val="365254"/>
                </a:solidFill>
                <a:cs typeface="Arial" panose="020B0604020202020204" pitchFamily="34" charset="0"/>
              </a:rPr>
              <a:t>de la santé de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leur </a:t>
            </a:r>
            <a:r>
              <a:rPr lang="fr-FR" sz="1350" dirty="0">
                <a:solidFill>
                  <a:srgbClr val="365254"/>
                </a:solidFill>
                <a:cs typeface="Arial" panose="020B0604020202020204" pitchFamily="34" charset="0"/>
              </a:rPr>
              <a:t>cabinet faisaient </a:t>
            </a:r>
            <a:r>
              <a:rPr lang="fr-FR" sz="1350" b="1" dirty="0" smtClean="0">
                <a:solidFill>
                  <a:srgbClr val="365254"/>
                </a:solidFill>
                <a:cs typeface="Arial" panose="020B0604020202020204" pitchFamily="34" charset="0"/>
              </a:rPr>
              <a:t>fréquemment</a:t>
            </a:r>
            <a:r>
              <a:rPr lang="fr-FR" sz="1350" dirty="0" smtClean="0">
                <a:solidFill>
                  <a:srgbClr val="365254"/>
                </a:solidFill>
                <a:cs typeface="Arial" panose="020B0604020202020204" pitchFamily="34" charset="0"/>
              </a:rPr>
              <a:t> </a:t>
            </a:r>
            <a:r>
              <a:rPr lang="fr-FR" sz="1350" dirty="0">
                <a:solidFill>
                  <a:srgbClr val="365254"/>
                </a:solidFill>
                <a:cs typeface="Arial" panose="020B0604020202020204" pitchFamily="34" charset="0"/>
              </a:rPr>
              <a:t>des visites à domicile</a:t>
            </a:r>
          </a:p>
        </p:txBody>
      </p:sp>
      <p:sp>
        <p:nvSpPr>
          <p:cNvPr id="33" name="Rectangle 32"/>
          <p:cNvSpPr/>
          <p:nvPr/>
        </p:nvSpPr>
        <p:spPr>
          <a:xfrm>
            <a:off x="359439" y="5130751"/>
            <a:ext cx="7146261" cy="707886"/>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grpSp>
        <p:nvGrpSpPr>
          <p:cNvPr id="3" name="Group 2"/>
          <p:cNvGrpSpPr/>
          <p:nvPr/>
        </p:nvGrpSpPr>
        <p:grpSpPr>
          <a:xfrm>
            <a:off x="6031600" y="1404922"/>
            <a:ext cx="2924969" cy="1438855"/>
            <a:chOff x="6148010" y="1395539"/>
            <a:chExt cx="2924969" cy="1438855"/>
          </a:xfrm>
        </p:grpSpPr>
        <p:sp>
          <p:nvSpPr>
            <p:cNvPr id="30" name="Rectangle 29"/>
            <p:cNvSpPr/>
            <p:nvPr/>
          </p:nvSpPr>
          <p:spPr>
            <a:xfrm>
              <a:off x="6807996" y="1395539"/>
              <a:ext cx="2264983" cy="1438855"/>
            </a:xfrm>
            <a:prstGeom prst="rect">
              <a:avLst/>
            </a:prstGeom>
          </p:spPr>
          <p:txBody>
            <a:bodyPr wrap="square">
              <a:spAutoFit/>
            </a:bodyPr>
            <a:lstStyle/>
            <a:p>
              <a:pPr>
                <a:lnSpc>
                  <a:spcPts val="1500"/>
                </a:lnSpc>
              </a:pPr>
              <a:r>
                <a:rPr lang="fr-FR" sz="1050" dirty="0">
                  <a:latin typeface="Arial" panose="020B0604020202020204" pitchFamily="34" charset="0"/>
                  <a:cs typeface="Arial" panose="020B0604020202020204" pitchFamily="34" charset="0"/>
                </a:rPr>
                <a:t>En 2015, 19 % des médecins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de </a:t>
              </a:r>
              <a:r>
                <a:rPr lang="fr-FR" sz="1050" dirty="0">
                  <a:latin typeface="Arial" panose="020B0604020202020204" pitchFamily="34" charset="0"/>
                  <a:cs typeface="Arial" panose="020B0604020202020204" pitchFamily="34" charset="0"/>
                </a:rPr>
                <a:t>soins </a:t>
              </a:r>
              <a:r>
                <a:rPr lang="fr-FR" sz="1050" dirty="0" smtClean="0">
                  <a:latin typeface="Arial" panose="020B0604020202020204" pitchFamily="34" charset="0"/>
                  <a:cs typeface="Arial" panose="020B0604020202020204" pitchFamily="34" charset="0"/>
                </a:rPr>
                <a:t>primaires </a:t>
              </a:r>
              <a:r>
                <a:rPr lang="fr-FR" sz="1050" dirty="0">
                  <a:latin typeface="Arial" panose="020B0604020202020204" pitchFamily="34" charset="0"/>
                  <a:cs typeface="Arial" panose="020B0604020202020204" pitchFamily="34" charset="0"/>
                </a:rPr>
                <a:t>canadiens faisaient fréquemment </a:t>
              </a:r>
              <a:r>
                <a:rPr lang="fr-FR" sz="1050" dirty="0" smtClean="0">
                  <a:latin typeface="Arial" panose="020B0604020202020204" pitchFamily="34" charset="0"/>
                  <a:cs typeface="Arial" panose="020B0604020202020204" pitchFamily="34" charset="0"/>
                </a:rPr>
                <a:t>des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visites </a:t>
              </a:r>
              <a:r>
                <a:rPr lang="fr-FR" sz="1050" dirty="0">
                  <a:latin typeface="Arial" panose="020B0604020202020204" pitchFamily="34" charset="0"/>
                  <a:cs typeface="Arial" panose="020B0604020202020204" pitchFamily="34" charset="0"/>
                </a:rPr>
                <a:t>à domicile </a:t>
              </a:r>
              <a:r>
                <a:rPr lang="fr-FR" sz="1050" dirty="0" smtClean="0">
                  <a:latin typeface="Arial" panose="020B0604020202020204" pitchFamily="34" charset="0"/>
                  <a:cs typeface="Arial" panose="020B0604020202020204" pitchFamily="34" charset="0"/>
                </a:rPr>
                <a:t>(</a:t>
              </a:r>
              <a:r>
                <a:rPr lang="fr-FR" sz="1050" dirty="0">
                  <a:latin typeface="Arial" panose="020B0604020202020204" pitchFamily="34" charset="0"/>
                  <a:cs typeface="Arial" panose="020B0604020202020204" pitchFamily="34" charset="0"/>
                </a:rPr>
                <a:t>moins que la moyenne </a:t>
              </a:r>
              <a:r>
                <a:rPr lang="fr-FR" sz="1050" dirty="0" smtClean="0">
                  <a:latin typeface="Arial" panose="020B0604020202020204" pitchFamily="34" charset="0"/>
                  <a:cs typeface="Arial" panose="020B0604020202020204" pitchFamily="34" charset="0"/>
                </a:rPr>
                <a:t>de </a:t>
              </a:r>
              <a:r>
                <a:rPr lang="fr-FR" sz="1050" dirty="0">
                  <a:latin typeface="Arial" panose="020B0604020202020204" pitchFamily="34" charset="0"/>
                  <a:cs typeface="Arial" panose="020B0604020202020204" pitchFamily="34" charset="0"/>
                </a:rPr>
                <a:t>39 % </a:t>
              </a:r>
              <a:r>
                <a:rPr lang="fr-FR" sz="1050" dirty="0" smtClean="0">
                  <a:latin typeface="Arial" panose="020B0604020202020204" pitchFamily="34" charset="0"/>
                  <a:cs typeface="Arial" panose="020B0604020202020204" pitchFamily="34" charset="0"/>
                </a:rPr>
                <a:t>du </a:t>
              </a:r>
              <a:r>
                <a:rPr lang="fr-FR" sz="1050" dirty="0">
                  <a:latin typeface="Arial" panose="020B0604020202020204" pitchFamily="34" charset="0"/>
                  <a:cs typeface="Arial" panose="020B0604020202020204" pitchFamily="34" charset="0"/>
                </a:rPr>
                <a:t>FCMW)</a:t>
              </a:r>
              <a:r>
                <a:rPr lang="fr-FR" sz="1050" baseline="30000" dirty="0">
                  <a:latin typeface="Arial" panose="020B0604020202020204" pitchFamily="34" charset="0"/>
                  <a:cs typeface="Arial" panose="020B0604020202020204" pitchFamily="34" charset="0"/>
                </a:rPr>
                <a:t>1</a:t>
              </a:r>
              <a:r>
                <a:rPr lang="fr-FR" sz="1050" dirty="0">
                  <a:latin typeface="Arial" panose="020B0604020202020204" pitchFamily="34" charset="0"/>
                  <a:cs typeface="Arial" panose="020B0604020202020204" pitchFamily="34" charset="0"/>
                </a:rPr>
                <a:t>. </a:t>
              </a:r>
              <a:r>
                <a:rPr lang="fr-FR" sz="1050" dirty="0" smtClean="0">
                  <a:latin typeface="Arial" panose="020B0604020202020204" pitchFamily="34" charset="0"/>
                  <a:cs typeface="Arial" panose="020B0604020202020204" pitchFamily="34" charset="0"/>
                </a:rPr>
                <a:t>Les résultats sont demeurés stables (18</a:t>
              </a:r>
              <a:r>
                <a:rPr lang="fr-FR" sz="1050" dirty="0">
                  <a:latin typeface="Arial" panose="020B0604020202020204" pitchFamily="34" charset="0"/>
                  <a:cs typeface="Arial" panose="020B0604020202020204" pitchFamily="34" charset="0"/>
                </a:rPr>
                <a:t> %).</a:t>
              </a: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8010" y="1450031"/>
              <a:ext cx="594360" cy="594360"/>
            </a:xfrm>
            <a:prstGeom prst="rect">
              <a:avLst/>
            </a:prstGeom>
          </p:spPr>
        </p:pic>
      </p:grpSp>
      <p:sp>
        <p:nvSpPr>
          <p:cNvPr id="47" name="Rectangle 46"/>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46" name="Group 45"/>
          <p:cNvGrpSpPr/>
          <p:nvPr/>
        </p:nvGrpSpPr>
        <p:grpSpPr>
          <a:xfrm>
            <a:off x="374904" y="5968782"/>
            <a:ext cx="4025646" cy="760977"/>
            <a:chOff x="374904" y="5968782"/>
            <a:chExt cx="4025646" cy="760977"/>
          </a:xfrm>
        </p:grpSpPr>
        <p:grpSp>
          <p:nvGrpSpPr>
            <p:cNvPr id="48" name="Group 47"/>
            <p:cNvGrpSpPr/>
            <p:nvPr/>
          </p:nvGrpSpPr>
          <p:grpSpPr>
            <a:xfrm>
              <a:off x="374904" y="6304001"/>
              <a:ext cx="4025646" cy="425758"/>
              <a:chOff x="3484840" y="6539092"/>
              <a:chExt cx="4025646" cy="425758"/>
            </a:xfrm>
          </p:grpSpPr>
          <p:sp>
            <p:nvSpPr>
              <p:cNvPr id="56" name="TextBox 55"/>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57" name="Oval 56"/>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49" name="Group 48"/>
            <p:cNvGrpSpPr/>
            <p:nvPr/>
          </p:nvGrpSpPr>
          <p:grpSpPr>
            <a:xfrm>
              <a:off x="374904" y="5968782"/>
              <a:ext cx="3719166" cy="369332"/>
              <a:chOff x="139635" y="6397305"/>
              <a:chExt cx="3719166" cy="369332"/>
            </a:xfrm>
          </p:grpSpPr>
          <p:sp>
            <p:nvSpPr>
              <p:cNvPr id="50"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51"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52"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53"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54"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55"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642708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Soins axés sur le patient</a:t>
            </a:r>
            <a:endParaRPr lang="en-US" dirty="0"/>
          </a:p>
        </p:txBody>
      </p:sp>
      <p:sp>
        <p:nvSpPr>
          <p:cNvPr id="28" name="Rectangle 27"/>
          <p:cNvSpPr/>
          <p:nvPr/>
        </p:nvSpPr>
        <p:spPr>
          <a:xfrm>
            <a:off x="457199" y="2453422"/>
            <a:ext cx="8210551"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274320" bIns="180000" rtlCol="0" anchor="t" anchorCtr="0"/>
          <a:lstStyle/>
          <a:p>
            <a:pPr marL="171450" lvl="1" indent="-171450">
              <a:lnSpc>
                <a:spcPts val="1800"/>
              </a:lnSpc>
              <a:spcAft>
                <a:spcPts val="450"/>
              </a:spcAft>
              <a:buFont typeface="Arial" panose="020B0604020202020204" pitchFamily="34" charset="0"/>
              <a:buChar char="•"/>
            </a:pPr>
            <a:r>
              <a:rPr lang="fr-FR" sz="1200" dirty="0">
                <a:solidFill>
                  <a:schemeClr val="tx1"/>
                </a:solidFill>
                <a:cs typeface="Arial" panose="020B0604020202020204" pitchFamily="34" charset="0"/>
              </a:rPr>
              <a:t>La majorité des médecins de soins primaires canadiens se sentent bien préparés à s’occuper de patients atteints de maladies chroniques (82 %). Toutefois, ils sont moins nombreux à se sentir bien préparés à prendre en charge des patients ayant besoin de services spécialisés, particulièrement pour </a:t>
            </a:r>
            <a:r>
              <a:rPr lang="fr-FR" sz="1200" dirty="0" smtClean="0">
                <a:solidFill>
                  <a:schemeClr val="tx1"/>
                </a:solidFill>
                <a:cs typeface="Arial" panose="020B0604020202020204" pitchFamily="34" charset="0"/>
              </a:rPr>
              <a:t>la </a:t>
            </a:r>
            <a:r>
              <a:rPr lang="fr-FR" sz="1200" dirty="0">
                <a:solidFill>
                  <a:schemeClr val="tx1"/>
                </a:solidFill>
                <a:cs typeface="Arial" panose="020B0604020202020204" pitchFamily="34" charset="0"/>
              </a:rPr>
              <a:t>démence (40 </a:t>
            </a:r>
            <a:r>
              <a:rPr lang="fr-FR" sz="1200" dirty="0" smtClean="0">
                <a:solidFill>
                  <a:schemeClr val="tx1"/>
                </a:solidFill>
                <a:cs typeface="Arial" panose="020B0604020202020204" pitchFamily="34" charset="0"/>
              </a:rPr>
              <a:t>%), </a:t>
            </a:r>
            <a:r>
              <a:rPr lang="fr-FR" sz="1200" dirty="0">
                <a:solidFill>
                  <a:schemeClr val="tx1"/>
                </a:solidFill>
                <a:cs typeface="Arial" panose="020B0604020202020204" pitchFamily="34" charset="0"/>
              </a:rPr>
              <a:t>les soins palliatifs (36 %) et la toxicomanie (19 </a:t>
            </a:r>
            <a:r>
              <a:rPr lang="fr-FR" sz="1200" dirty="0" smtClean="0">
                <a:solidFill>
                  <a:schemeClr val="tx1"/>
                </a:solidFill>
                <a:cs typeface="Arial" panose="020B0604020202020204" pitchFamily="34" charset="0"/>
              </a:rPr>
              <a:t>%) </a:t>
            </a:r>
            <a:r>
              <a:rPr lang="fr-FR" sz="1200" dirty="0">
                <a:solidFill>
                  <a:schemeClr val="tx1"/>
                </a:solidFill>
                <a:cs typeface="Arial" panose="020B0604020202020204" pitchFamily="34" charset="0"/>
              </a:rPr>
              <a:t>— des résultats sous les moyennes du FCMW (respectivement </a:t>
            </a:r>
            <a:r>
              <a:rPr lang="fr-FR" sz="1200" dirty="0" smtClean="0">
                <a:solidFill>
                  <a:schemeClr val="tx1"/>
                </a:solidFill>
                <a:cs typeface="Arial" panose="020B0604020202020204" pitchFamily="34" charset="0"/>
              </a:rPr>
              <a:t>46</a:t>
            </a:r>
            <a:r>
              <a:rPr lang="fr-FR" sz="1200" dirty="0">
                <a:solidFill>
                  <a:schemeClr val="tx1"/>
                </a:solidFill>
                <a:cs typeface="Arial" panose="020B0604020202020204" pitchFamily="34" charset="0"/>
              </a:rPr>
              <a:t> </a:t>
            </a:r>
            <a:r>
              <a:rPr lang="fr-FR" sz="1200" dirty="0" smtClean="0">
                <a:solidFill>
                  <a:schemeClr val="tx1"/>
                </a:solidFill>
                <a:cs typeface="Arial" panose="020B0604020202020204" pitchFamily="34" charset="0"/>
              </a:rPr>
              <a:t>%, </a:t>
            </a:r>
            <a:r>
              <a:rPr lang="fr-FR" sz="1200" dirty="0">
                <a:solidFill>
                  <a:schemeClr val="tx1"/>
                </a:solidFill>
                <a:cs typeface="Arial" panose="020B0604020202020204" pitchFamily="34" charset="0"/>
              </a:rPr>
              <a:t>51 % et 22 </a:t>
            </a:r>
            <a:r>
              <a:rPr lang="fr-FR" sz="1200" dirty="0" smtClean="0">
                <a:solidFill>
                  <a:schemeClr val="tx1"/>
                </a:solidFill>
                <a:cs typeface="Arial" panose="020B0604020202020204" pitchFamily="34" charset="0"/>
              </a:rPr>
              <a:t>%). </a:t>
            </a:r>
            <a:r>
              <a:rPr lang="fr-FR" sz="1200" dirty="0">
                <a:solidFill>
                  <a:schemeClr val="tx1"/>
                </a:solidFill>
                <a:cs typeface="Arial" panose="020B0604020202020204" pitchFamily="34" charset="0"/>
              </a:rPr>
              <a:t>Au Canada, 13 % des médecins de soins primaires ont déclaré se sentir bien préparés à s’occuper de patients demandant l’aide médicale à mourir </a:t>
            </a:r>
            <a:r>
              <a:rPr lang="fr-FR" sz="1200" dirty="0" smtClean="0">
                <a:solidFill>
                  <a:schemeClr val="tx1"/>
                </a:solidFill>
                <a:cs typeface="Arial" panose="020B0604020202020204" pitchFamily="34" charset="0"/>
              </a:rPr>
              <a:t/>
            </a:r>
            <a:br>
              <a:rPr lang="fr-FR" sz="1200" dirty="0" smtClean="0">
                <a:solidFill>
                  <a:schemeClr val="tx1"/>
                </a:solidFill>
                <a:cs typeface="Arial" panose="020B0604020202020204" pitchFamily="34" charset="0"/>
              </a:rPr>
            </a:br>
            <a:r>
              <a:rPr lang="fr-FR" sz="1200" dirty="0" smtClean="0">
                <a:solidFill>
                  <a:schemeClr val="tx1"/>
                </a:solidFill>
                <a:cs typeface="Arial" panose="020B0604020202020204" pitchFamily="34" charset="0"/>
              </a:rPr>
              <a:t>(</a:t>
            </a:r>
            <a:r>
              <a:rPr lang="fr-FR" sz="1200" dirty="0">
                <a:solidFill>
                  <a:schemeClr val="tx1"/>
                </a:solidFill>
                <a:cs typeface="Arial" panose="020B0604020202020204" pitchFamily="34" charset="0"/>
              </a:rPr>
              <a:t>Canada seulement</a:t>
            </a:r>
            <a:r>
              <a:rPr lang="fr-FR" sz="1200" dirty="0" smtClean="0">
                <a:solidFill>
                  <a:schemeClr val="tx1"/>
                </a:solidFill>
                <a:cs typeface="Arial" panose="020B0604020202020204" pitchFamily="34" charset="0"/>
              </a:rPr>
              <a:t>).</a:t>
            </a:r>
            <a:endParaRPr lang="fr-FR" sz="1200" dirty="0">
              <a:solidFill>
                <a:schemeClr val="tx1"/>
              </a:solidFill>
              <a:cs typeface="Arial" panose="020B0604020202020204" pitchFamily="34" charset="0"/>
            </a:endParaRPr>
          </a:p>
        </p:txBody>
      </p:sp>
      <p:cxnSp>
        <p:nvCxnSpPr>
          <p:cNvPr id="29" name="Straight Connector 28"/>
          <p:cNvCxnSpPr/>
          <p:nvPr/>
        </p:nvCxnSpPr>
        <p:spPr>
          <a:xfrm flipV="1">
            <a:off x="457200" y="2453422"/>
            <a:ext cx="8210550" cy="5"/>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2" cy="1814939"/>
          </a:xfrm>
          <a:prstGeom prst="rect">
            <a:avLst/>
          </a:prstGeom>
        </p:spPr>
      </p:pic>
      <p:sp>
        <p:nvSpPr>
          <p:cNvPr id="10" name="Rectangle 9"/>
          <p:cNvSpPr/>
          <p:nvPr/>
        </p:nvSpPr>
        <p:spPr>
          <a:xfrm>
            <a:off x="457200" y="2029855"/>
            <a:ext cx="2701893" cy="346698"/>
          </a:xfrm>
          <a:prstGeom prst="rect">
            <a:avLst/>
          </a:prstGeom>
        </p:spPr>
        <p:txBody>
          <a:bodyPr wrap="none">
            <a:spAutoFit/>
          </a:bodyPr>
          <a:lstStyle/>
          <a:p>
            <a:pPr defTabSz="914378">
              <a:lnSpc>
                <a:spcPts val="1800"/>
              </a:lnSpc>
              <a:spcAft>
                <a:spcPts val="900"/>
              </a:spcAft>
            </a:pPr>
            <a:r>
              <a:rPr lang="en-US" sz="2400" dirty="0" err="1">
                <a:solidFill>
                  <a:srgbClr val="00A199"/>
                </a:solidFill>
              </a:rPr>
              <a:t>Principaux</a:t>
            </a:r>
            <a:r>
              <a:rPr lang="en-US" sz="2400" dirty="0">
                <a:solidFill>
                  <a:srgbClr val="00A199"/>
                </a:solidFill>
              </a:rPr>
              <a:t> </a:t>
            </a:r>
            <a:r>
              <a:rPr lang="en-US" sz="2400" dirty="0" err="1">
                <a:solidFill>
                  <a:srgbClr val="00A199"/>
                </a:solidFill>
              </a:rPr>
              <a:t>résultats</a:t>
            </a:r>
            <a:r>
              <a:rPr lang="en-US" sz="2400" dirty="0">
                <a:solidFill>
                  <a:srgbClr val="00A199"/>
                </a:solidFill>
              </a:rPr>
              <a:t> </a:t>
            </a:r>
          </a:p>
        </p:txBody>
      </p:sp>
      <p:sp>
        <p:nvSpPr>
          <p:cNvPr id="8" name="Rectangle 7"/>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1258783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4"/>
          <p:cNvGraphicFramePr>
            <a:graphicFrameLocks noGrp="1"/>
          </p:cNvGraphicFramePr>
          <p:nvPr>
            <p:ph type="pic" sz="quarter" idx="13"/>
            <p:extLst>
              <p:ext uri="{D42A27DB-BD31-4B8C-83A1-F6EECF244321}">
                <p14:modId xmlns:p14="http://schemas.microsoft.com/office/powerpoint/2010/main" val="3599093553"/>
              </p:ext>
            </p:extLst>
          </p:nvPr>
        </p:nvGraphicFramePr>
        <p:xfrm>
          <a:off x="600075" y="2543323"/>
          <a:ext cx="7927975" cy="363164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70940" y="274320"/>
            <a:ext cx="7464214" cy="805386"/>
          </a:xfrm>
        </p:spPr>
        <p:txBody>
          <a:bodyPr/>
          <a:lstStyle/>
          <a:p>
            <a:pPr>
              <a:lnSpc>
                <a:spcPts val="3000"/>
              </a:lnSpc>
            </a:pPr>
            <a:r>
              <a:rPr lang="fr-FR" dirty="0" smtClean="0"/>
              <a:t>Au Canada et à l’étranger, peu</a:t>
            </a:r>
            <a:r>
              <a:rPr lang="fr-FR" dirty="0"/>
              <a:t> </a:t>
            </a:r>
            <a:r>
              <a:rPr lang="fr-FR" dirty="0" smtClean="0"/>
              <a:t>de </a:t>
            </a:r>
            <a:r>
              <a:rPr lang="fr-FR" dirty="0"/>
              <a:t>médecins de soins </a:t>
            </a:r>
            <a:r>
              <a:rPr lang="fr-FR" dirty="0" smtClean="0"/>
              <a:t>primaires </a:t>
            </a:r>
            <a:r>
              <a:rPr lang="fr-FR" dirty="0"/>
              <a:t>sont </a:t>
            </a:r>
            <a:r>
              <a:rPr lang="fr-FR" dirty="0" smtClean="0"/>
              <a:t>bien </a:t>
            </a:r>
            <a:r>
              <a:rPr lang="fr-FR" dirty="0"/>
              <a:t>préparés à </a:t>
            </a:r>
            <a:r>
              <a:rPr lang="fr-FR" dirty="0" smtClean="0"/>
              <a:t>s’occuper</a:t>
            </a:r>
            <a:br>
              <a:rPr lang="fr-FR" dirty="0" smtClean="0"/>
            </a:br>
            <a:r>
              <a:rPr lang="fr-FR" dirty="0" smtClean="0"/>
              <a:t>de </a:t>
            </a:r>
            <a:r>
              <a:rPr lang="fr-FR" dirty="0"/>
              <a:t>patients toxicomanes</a:t>
            </a:r>
            <a:endParaRPr lang="en-US" dirty="0"/>
          </a:p>
        </p:txBody>
      </p:sp>
      <p:sp>
        <p:nvSpPr>
          <p:cNvPr id="4" name="TextBox 3"/>
          <p:cNvSpPr txBox="1"/>
          <p:nvPr/>
        </p:nvSpPr>
        <p:spPr>
          <a:xfrm>
            <a:off x="374904" y="1547090"/>
            <a:ext cx="7864321" cy="548868"/>
          </a:xfrm>
          <a:prstGeom prst="rect">
            <a:avLst/>
          </a:prstGeom>
          <a:noFill/>
        </p:spPr>
        <p:txBody>
          <a:bodyPr wrap="square" lIns="0" tIns="91440" rtlCol="0">
            <a:spAutoFit/>
          </a:bodyPr>
          <a:lstStyle/>
          <a:p>
            <a:pPr>
              <a:lnSpc>
                <a:spcPts val="1600"/>
              </a:lnSpc>
            </a:pPr>
            <a:r>
              <a:rPr lang="fr-FR" sz="1350" dirty="0">
                <a:solidFill>
                  <a:srgbClr val="365254"/>
                </a:solidFill>
                <a:cs typeface="Arial" panose="020B0604020202020204" pitchFamily="34" charset="0"/>
              </a:rPr>
              <a:t>Pourcentage des médecins de soins primaires qui</a:t>
            </a:r>
            <a:r>
              <a:rPr lang="fr-FR" sz="1350" dirty="0">
                <a:solidFill>
                  <a:srgbClr val="FF0000"/>
                </a:solidFill>
                <a:cs typeface="Arial" panose="020B0604020202020204" pitchFamily="34" charset="0"/>
              </a:rPr>
              <a:t> </a:t>
            </a:r>
            <a:r>
              <a:rPr lang="fr-FR" sz="1350" dirty="0">
                <a:solidFill>
                  <a:srgbClr val="365254"/>
                </a:solidFill>
                <a:cs typeface="Arial" panose="020B0604020202020204" pitchFamily="34" charset="0"/>
              </a:rPr>
              <a:t>sont </a:t>
            </a:r>
            <a:r>
              <a:rPr lang="fr-FR" sz="1350" b="1" dirty="0">
                <a:solidFill>
                  <a:srgbClr val="365254"/>
                </a:solidFill>
                <a:cs typeface="Arial" panose="020B0604020202020204" pitchFamily="34" charset="0"/>
              </a:rPr>
              <a:t>tout à fait prêts</a:t>
            </a:r>
            <a:r>
              <a:rPr lang="fr-FR" sz="1350" dirty="0" smtClean="0">
                <a:solidFill>
                  <a:srgbClr val="365254"/>
                </a:solidFill>
                <a:cs typeface="Arial" panose="020B0604020202020204" pitchFamily="34" charset="0"/>
              </a:rPr>
              <a:t>, </a:t>
            </a:r>
            <a:r>
              <a:rPr lang="fr-FR" sz="1350" dirty="0">
                <a:solidFill>
                  <a:srgbClr val="365254"/>
                </a:solidFill>
                <a:cs typeface="Arial" panose="020B0604020202020204" pitchFamily="34" charset="0"/>
              </a:rPr>
              <a:t>c’est-à-dire qui ont les compétences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et </a:t>
            </a:r>
            <a:r>
              <a:rPr lang="fr-FR" sz="1350" dirty="0">
                <a:solidFill>
                  <a:srgbClr val="365254"/>
                </a:solidFill>
                <a:cs typeface="Arial" panose="020B0604020202020204" pitchFamily="34" charset="0"/>
              </a:rPr>
              <a:t>l’expérience suffisantes, à prodiguer des soins aux patients ayant les problèmes suivants : </a:t>
            </a:r>
            <a:endParaRPr lang="en-US" sz="1350" dirty="0">
              <a:solidFill>
                <a:srgbClr val="365254"/>
              </a:solidFill>
              <a:cs typeface="Arial" panose="020B0604020202020204" pitchFamily="34" charset="0"/>
            </a:endParaRPr>
          </a:p>
        </p:txBody>
      </p:sp>
      <p:grpSp>
        <p:nvGrpSpPr>
          <p:cNvPr id="3" name="Group 2"/>
          <p:cNvGrpSpPr/>
          <p:nvPr/>
        </p:nvGrpSpPr>
        <p:grpSpPr>
          <a:xfrm>
            <a:off x="1306532" y="2351721"/>
            <a:ext cx="7037368" cy="600164"/>
            <a:chOff x="1306532" y="2262071"/>
            <a:chExt cx="7037368" cy="600164"/>
          </a:xfrm>
        </p:grpSpPr>
        <p:sp>
          <p:nvSpPr>
            <p:cNvPr id="16" name="Rectangle 15"/>
            <p:cNvSpPr/>
            <p:nvPr/>
          </p:nvSpPr>
          <p:spPr>
            <a:xfrm>
              <a:off x="1306532" y="2262071"/>
              <a:ext cx="1647865" cy="261610"/>
            </a:xfrm>
            <a:prstGeom prst="rect">
              <a:avLst/>
            </a:prstGeom>
          </p:spPr>
          <p:txBody>
            <a:bodyPr wrap="square">
              <a:spAutoFit/>
            </a:bodyPr>
            <a:lstStyle/>
            <a:p>
              <a:pPr algn="ctr" fontAlgn="t"/>
              <a:r>
                <a:rPr lang="en-US" sz="1100" b="1" dirty="0">
                  <a:latin typeface="Arial Narrow" panose="020B0606020202030204" pitchFamily="34" charset="0"/>
                  <a:cs typeface="Arial" panose="020B0604020202020204" pitchFamily="34" charset="0"/>
                </a:rPr>
                <a:t>Maladies </a:t>
              </a:r>
              <a:r>
                <a:rPr lang="en-US" sz="1100" b="1" dirty="0" err="1">
                  <a:latin typeface="Arial Narrow" panose="020B0606020202030204" pitchFamily="34" charset="0"/>
                  <a:cs typeface="Arial" panose="020B0604020202020204" pitchFamily="34" charset="0"/>
                </a:rPr>
                <a:t>chroniques</a:t>
              </a:r>
              <a:endParaRPr lang="en-US" sz="1100" b="1" dirty="0">
                <a:latin typeface="Arial Narrow" panose="020B0606020202030204" pitchFamily="34" charset="0"/>
                <a:cs typeface="Arial" panose="020B0604020202020204" pitchFamily="34" charset="0"/>
              </a:endParaRPr>
            </a:p>
          </p:txBody>
        </p:sp>
        <p:sp>
          <p:nvSpPr>
            <p:cNvPr id="17" name="Rectangle 16"/>
            <p:cNvSpPr/>
            <p:nvPr/>
          </p:nvSpPr>
          <p:spPr>
            <a:xfrm>
              <a:off x="3000375" y="2262071"/>
              <a:ext cx="1790700" cy="600164"/>
            </a:xfrm>
            <a:prstGeom prst="rect">
              <a:avLst/>
            </a:prstGeom>
          </p:spPr>
          <p:txBody>
            <a:bodyPr wrap="square">
              <a:spAutoFit/>
            </a:bodyPr>
            <a:lstStyle/>
            <a:p>
              <a:pPr algn="ctr" fontAlgn="t"/>
              <a:r>
                <a:rPr lang="fr-FR" sz="1100" b="1" dirty="0">
                  <a:latin typeface="Arial Narrow" panose="020B0606020202030204" pitchFamily="34" charset="0"/>
                  <a:cs typeface="Arial" panose="020B0604020202020204" pitchFamily="34" charset="0"/>
                </a:rPr>
                <a:t>Maladies mentales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a:t>
              </a:r>
              <a:r>
                <a:rPr lang="fr-FR" sz="1100" b="1" dirty="0">
                  <a:latin typeface="Arial Narrow" panose="020B0606020202030204" pitchFamily="34" charset="0"/>
                  <a:cs typeface="Arial" panose="020B0604020202020204" pitchFamily="34" charset="0"/>
                </a:rPr>
                <a:t>p. ex. anxiété, dépression légère ou moyenne)</a:t>
              </a:r>
            </a:p>
          </p:txBody>
        </p:sp>
        <p:sp>
          <p:nvSpPr>
            <p:cNvPr id="18" name="Rectangle 17"/>
            <p:cNvSpPr/>
            <p:nvPr/>
          </p:nvSpPr>
          <p:spPr>
            <a:xfrm>
              <a:off x="6553200" y="2262071"/>
              <a:ext cx="1790700" cy="600164"/>
            </a:xfrm>
            <a:prstGeom prst="rect">
              <a:avLst/>
            </a:prstGeom>
          </p:spPr>
          <p:txBody>
            <a:bodyPr wrap="square">
              <a:spAutoFit/>
            </a:bodyPr>
            <a:lstStyle/>
            <a:p>
              <a:pPr algn="ctr" fontAlgn="t"/>
              <a:r>
                <a:rPr lang="en-US" sz="1100" b="1" dirty="0" err="1">
                  <a:latin typeface="Arial Narrow" panose="020B0606020202030204" pitchFamily="34" charset="0"/>
                  <a:cs typeface="Arial" panose="020B0604020202020204" pitchFamily="34" charset="0"/>
                </a:rPr>
                <a:t>Toxicomanie</a:t>
              </a:r>
              <a:r>
                <a:rPr lang="en-US" sz="1100" b="1" dirty="0">
                  <a:latin typeface="Arial Narrow" panose="020B0606020202030204" pitchFamily="34" charset="0"/>
                  <a:cs typeface="Arial" panose="020B0604020202020204" pitchFamily="34" charset="0"/>
                </a:rPr>
                <a:t> </a:t>
              </a:r>
              <a:r>
                <a:rPr lang="en-US" sz="1100" b="1" dirty="0" smtClean="0">
                  <a:latin typeface="Arial Narrow" panose="020B0606020202030204" pitchFamily="34" charset="0"/>
                  <a:cs typeface="Arial" panose="020B0604020202020204" pitchFamily="34" charset="0"/>
                </a:rPr>
                <a:t/>
              </a:r>
              <a:br>
                <a:rPr lang="en-US" sz="1100" b="1" dirty="0" smtClean="0">
                  <a:latin typeface="Arial Narrow" panose="020B0606020202030204" pitchFamily="34" charset="0"/>
                  <a:cs typeface="Arial" panose="020B0604020202020204" pitchFamily="34" charset="0"/>
                </a:rPr>
              </a:br>
              <a:r>
                <a:rPr lang="en-US" sz="1100" b="1" dirty="0" smtClean="0">
                  <a:latin typeface="Arial Narrow" panose="020B0606020202030204" pitchFamily="34" charset="0"/>
                  <a:cs typeface="Arial" panose="020B0604020202020204" pitchFamily="34" charset="0"/>
                </a:rPr>
                <a:t>(</a:t>
              </a:r>
              <a:r>
                <a:rPr lang="en-US" sz="1100" b="1" dirty="0">
                  <a:latin typeface="Arial Narrow" panose="020B0606020202030204" pitchFamily="34" charset="0"/>
                  <a:cs typeface="Arial" panose="020B0604020202020204" pitchFamily="34" charset="0"/>
                </a:rPr>
                <a:t>p. ex. drogue, </a:t>
              </a:r>
              <a:r>
                <a:rPr lang="en-US" sz="1100" b="1" dirty="0" smtClean="0">
                  <a:latin typeface="Arial Narrow" panose="020B0606020202030204" pitchFamily="34" charset="0"/>
                  <a:cs typeface="Arial" panose="020B0604020202020204" pitchFamily="34" charset="0"/>
                </a:rPr>
                <a:t/>
              </a:r>
              <a:br>
                <a:rPr lang="en-US" sz="1100" b="1" dirty="0" smtClean="0">
                  <a:latin typeface="Arial Narrow" panose="020B0606020202030204" pitchFamily="34" charset="0"/>
                  <a:cs typeface="Arial" panose="020B0604020202020204" pitchFamily="34" charset="0"/>
                </a:rPr>
              </a:br>
              <a:r>
                <a:rPr lang="en-US" sz="1100" b="1" dirty="0" err="1" smtClean="0">
                  <a:latin typeface="Arial Narrow" panose="020B0606020202030204" pitchFamily="34" charset="0"/>
                  <a:cs typeface="Arial" panose="020B0604020202020204" pitchFamily="34" charset="0"/>
                </a:rPr>
                <a:t>opioïdes</a:t>
              </a:r>
              <a:r>
                <a:rPr lang="en-US" sz="1100" b="1" dirty="0" smtClean="0">
                  <a:latin typeface="Arial Narrow" panose="020B0606020202030204" pitchFamily="34" charset="0"/>
                  <a:cs typeface="Arial" panose="020B0604020202020204" pitchFamily="34" charset="0"/>
                </a:rPr>
                <a:t> </a:t>
              </a:r>
              <a:r>
                <a:rPr lang="en-US" sz="1100" b="1" dirty="0" err="1" smtClean="0">
                  <a:latin typeface="Arial Narrow" panose="020B0606020202030204" pitchFamily="34" charset="0"/>
                  <a:cs typeface="Arial" panose="020B0604020202020204" pitchFamily="34" charset="0"/>
                </a:rPr>
                <a:t>ou</a:t>
              </a:r>
              <a:r>
                <a:rPr lang="en-US" sz="1100" b="1" dirty="0" smtClean="0">
                  <a:latin typeface="Arial Narrow" panose="020B0606020202030204" pitchFamily="34" charset="0"/>
                  <a:cs typeface="Arial" panose="020B0604020202020204" pitchFamily="34" charset="0"/>
                </a:rPr>
                <a:t> </a:t>
              </a:r>
              <a:r>
                <a:rPr lang="en-US" sz="1100" b="1" dirty="0" err="1">
                  <a:latin typeface="Arial Narrow" panose="020B0606020202030204" pitchFamily="34" charset="0"/>
                  <a:cs typeface="Arial" panose="020B0604020202020204" pitchFamily="34" charset="0"/>
                </a:rPr>
                <a:t>alcool</a:t>
              </a:r>
              <a:r>
                <a:rPr lang="en-US" sz="1100" b="1" dirty="0">
                  <a:latin typeface="Arial Narrow" panose="020B0606020202030204" pitchFamily="34" charset="0"/>
                  <a:cs typeface="Arial" panose="020B0604020202020204" pitchFamily="34" charset="0"/>
                </a:rPr>
                <a:t>)</a:t>
              </a:r>
            </a:p>
          </p:txBody>
        </p:sp>
        <p:sp>
          <p:nvSpPr>
            <p:cNvPr id="19" name="Rectangle 18"/>
            <p:cNvSpPr/>
            <p:nvPr/>
          </p:nvSpPr>
          <p:spPr>
            <a:xfrm>
              <a:off x="4762499" y="2262071"/>
              <a:ext cx="1781175" cy="261610"/>
            </a:xfrm>
            <a:prstGeom prst="rect">
              <a:avLst/>
            </a:prstGeom>
          </p:spPr>
          <p:txBody>
            <a:bodyPr wrap="square">
              <a:spAutoFit/>
            </a:bodyPr>
            <a:lstStyle/>
            <a:p>
              <a:pPr algn="ctr" fontAlgn="t"/>
              <a:r>
                <a:rPr lang="en-US" sz="1100" b="1" dirty="0" err="1">
                  <a:latin typeface="Arial Narrow" panose="020B0606020202030204" pitchFamily="34" charset="0"/>
                  <a:cs typeface="Arial" panose="020B0604020202020204" pitchFamily="34" charset="0"/>
                </a:rPr>
                <a:t>Démence</a:t>
              </a:r>
              <a:endParaRPr lang="en-US" sz="1100" b="1" dirty="0">
                <a:latin typeface="Arial Narrow" panose="020B0606020202030204" pitchFamily="34" charset="0"/>
                <a:cs typeface="Arial" panose="020B0604020202020204" pitchFamily="34" charset="0"/>
              </a:endParaRPr>
            </a:p>
          </p:txBody>
        </p:sp>
      </p:grpSp>
      <p:sp>
        <p:nvSpPr>
          <p:cNvPr id="32" name="Rectangle 31"/>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35" name="Group 34"/>
          <p:cNvGrpSpPr/>
          <p:nvPr/>
        </p:nvGrpSpPr>
        <p:grpSpPr>
          <a:xfrm>
            <a:off x="374904" y="6345312"/>
            <a:ext cx="3719166" cy="369332"/>
            <a:chOff x="139635" y="6397305"/>
            <a:chExt cx="3719166" cy="369332"/>
          </a:xfrm>
        </p:grpSpPr>
        <p:sp>
          <p:nvSpPr>
            <p:cNvPr id="36"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8"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9"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0"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1"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50177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Aperçus provinciaux et territoriaux : services spécialisés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252615975"/>
              </p:ext>
            </p:extLst>
          </p:nvPr>
        </p:nvGraphicFramePr>
        <p:xfrm>
          <a:off x="365760" y="1578999"/>
          <a:ext cx="8373981" cy="2771407"/>
        </p:xfrm>
        <a:graphic>
          <a:graphicData uri="http://schemas.openxmlformats.org/drawingml/2006/table">
            <a:tbl>
              <a:tblPr/>
              <a:tblGrid>
                <a:gridCol w="1341795">
                  <a:extLst>
                    <a:ext uri="{9D8B030D-6E8A-4147-A177-3AD203B41FA5}">
                      <a16:colId xmlns:a16="http://schemas.microsoft.com/office/drawing/2014/main" val="2274431385"/>
                    </a:ext>
                  </a:extLst>
                </a:gridCol>
                <a:gridCol w="592135">
                  <a:extLst>
                    <a:ext uri="{9D8B030D-6E8A-4147-A177-3AD203B41FA5}">
                      <a16:colId xmlns:a16="http://schemas.microsoft.com/office/drawing/2014/main" val="3414494534"/>
                    </a:ext>
                  </a:extLst>
                </a:gridCol>
                <a:gridCol w="515989">
                  <a:extLst>
                    <a:ext uri="{9D8B030D-6E8A-4147-A177-3AD203B41FA5}">
                      <a16:colId xmlns:a16="http://schemas.microsoft.com/office/drawing/2014/main" val="1291103358"/>
                    </a:ext>
                  </a:extLst>
                </a:gridCol>
                <a:gridCol w="515989">
                  <a:extLst>
                    <a:ext uri="{9D8B030D-6E8A-4147-A177-3AD203B41FA5}">
                      <a16:colId xmlns:a16="http://schemas.microsoft.com/office/drawing/2014/main" val="2659665947"/>
                    </a:ext>
                  </a:extLst>
                </a:gridCol>
                <a:gridCol w="515989">
                  <a:extLst>
                    <a:ext uri="{9D8B030D-6E8A-4147-A177-3AD203B41FA5}">
                      <a16:colId xmlns:a16="http://schemas.microsoft.com/office/drawing/2014/main" val="77205676"/>
                    </a:ext>
                  </a:extLst>
                </a:gridCol>
                <a:gridCol w="515989">
                  <a:extLst>
                    <a:ext uri="{9D8B030D-6E8A-4147-A177-3AD203B41FA5}">
                      <a16:colId xmlns:a16="http://schemas.microsoft.com/office/drawing/2014/main" val="5221739"/>
                    </a:ext>
                  </a:extLst>
                </a:gridCol>
                <a:gridCol w="515989">
                  <a:extLst>
                    <a:ext uri="{9D8B030D-6E8A-4147-A177-3AD203B41FA5}">
                      <a16:colId xmlns:a16="http://schemas.microsoft.com/office/drawing/2014/main" val="3757745029"/>
                    </a:ext>
                  </a:extLst>
                </a:gridCol>
                <a:gridCol w="515989">
                  <a:extLst>
                    <a:ext uri="{9D8B030D-6E8A-4147-A177-3AD203B41FA5}">
                      <a16:colId xmlns:a16="http://schemas.microsoft.com/office/drawing/2014/main" val="2250567162"/>
                    </a:ext>
                  </a:extLst>
                </a:gridCol>
                <a:gridCol w="515989">
                  <a:extLst>
                    <a:ext uri="{9D8B030D-6E8A-4147-A177-3AD203B41FA5}">
                      <a16:colId xmlns:a16="http://schemas.microsoft.com/office/drawing/2014/main" val="2848938551"/>
                    </a:ext>
                  </a:extLst>
                </a:gridCol>
                <a:gridCol w="515989">
                  <a:extLst>
                    <a:ext uri="{9D8B030D-6E8A-4147-A177-3AD203B41FA5}">
                      <a16:colId xmlns:a16="http://schemas.microsoft.com/office/drawing/2014/main" val="1775685730"/>
                    </a:ext>
                  </a:extLst>
                </a:gridCol>
                <a:gridCol w="515989">
                  <a:extLst>
                    <a:ext uri="{9D8B030D-6E8A-4147-A177-3AD203B41FA5}">
                      <a16:colId xmlns:a16="http://schemas.microsoft.com/office/drawing/2014/main" val="613197185"/>
                    </a:ext>
                  </a:extLst>
                </a:gridCol>
                <a:gridCol w="515989">
                  <a:extLst>
                    <a:ext uri="{9D8B030D-6E8A-4147-A177-3AD203B41FA5}">
                      <a16:colId xmlns:a16="http://schemas.microsoft.com/office/drawing/2014/main" val="4077132638"/>
                    </a:ext>
                  </a:extLst>
                </a:gridCol>
                <a:gridCol w="635267">
                  <a:extLst>
                    <a:ext uri="{9D8B030D-6E8A-4147-A177-3AD203B41FA5}">
                      <a16:colId xmlns:a16="http://schemas.microsoft.com/office/drawing/2014/main" val="178737671"/>
                    </a:ext>
                  </a:extLst>
                </a:gridCol>
                <a:gridCol w="644894">
                  <a:extLst>
                    <a:ext uri="{9D8B030D-6E8A-4147-A177-3AD203B41FA5}">
                      <a16:colId xmlns:a16="http://schemas.microsoft.com/office/drawing/2014/main" val="3241438732"/>
                    </a:ext>
                  </a:extLst>
                </a:gridCol>
              </a:tblGrid>
              <a:tr h="473869">
                <a:tc>
                  <a:txBody>
                    <a:bodyPr/>
                    <a:lstStyle/>
                    <a:p>
                      <a:pPr algn="l" fontAlgn="b"/>
                      <a:endParaRPr lang="en-CA" sz="1200" b="1" i="0" u="none" strike="noStrike" dirty="0">
                        <a:effectLst/>
                        <a:latin typeface="+mn-lt"/>
                        <a:cs typeface="Arial" panose="020B0604020202020204" pitchFamily="34" charset="0"/>
                      </a:endParaRPr>
                    </a:p>
                  </a:txBody>
                  <a:tcPr marL="45720" marR="4572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28703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200" b="0" i="0" u="none" strike="noStrike" baseline="0" dirty="0">
                          <a:solidFill>
                            <a:schemeClr val="tx1"/>
                          </a:solidFill>
                          <a:latin typeface="+mn-lt"/>
                          <a:cs typeface="Arial" panose="020B0604020202020204" pitchFamily="34" charset="0"/>
                        </a:rPr>
                        <a:t>Maladies chroniques</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74305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200" b="0" i="0" u="none" strike="noStrike" baseline="0" dirty="0">
                          <a:solidFill>
                            <a:schemeClr val="tx1"/>
                          </a:solidFill>
                          <a:latin typeface="+mn-lt"/>
                          <a:cs typeface="Arial" panose="020B0604020202020204" pitchFamily="34" charset="0"/>
                        </a:rPr>
                        <a:t>Maladies mentales (p. ex. anxiété, dépression légère ou moyenne)</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237502">
                <a:tc>
                  <a:txBody>
                    <a:bodyPr/>
                    <a:lstStyle/>
                    <a:p>
                      <a:pPr marL="0" algn="l" fontAlgn="b"/>
                      <a:r>
                        <a:rPr lang="fr-CA" sz="1200" b="0" i="0" u="none" strike="noStrike" baseline="0" dirty="0">
                          <a:solidFill>
                            <a:srgbClr val="000000"/>
                          </a:solidFill>
                          <a:latin typeface="+mn-lt"/>
                          <a:cs typeface="Arial" panose="020B0604020202020204" pitchFamily="34" charset="0"/>
                        </a:rPr>
                        <a:t>Démence</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613971328"/>
                  </a:ext>
                </a:extLst>
              </a:tr>
              <a:tr h="743058">
                <a:tc>
                  <a:txBody>
                    <a:bodyPr/>
                    <a:lstStyle/>
                    <a:p>
                      <a:pPr marL="0" algn="l" fontAlgn="b"/>
                      <a:r>
                        <a:rPr lang="fr-CA" sz="1200" b="0" i="0" u="none" strike="noStrike" baseline="0" dirty="0">
                          <a:solidFill>
                            <a:srgbClr val="000000"/>
                          </a:solidFill>
                          <a:latin typeface="+mn-lt"/>
                          <a:cs typeface="Arial" panose="020B0604020202020204" pitchFamily="34" charset="0"/>
                        </a:rPr>
                        <a:t>Toxicomanie </a:t>
                      </a:r>
                      <a:r>
                        <a:rPr lang="fr-CA" sz="1200" b="0" i="0" u="none" strike="noStrike" baseline="0" dirty="0" smtClean="0">
                          <a:solidFill>
                            <a:srgbClr val="000000"/>
                          </a:solidFill>
                          <a:latin typeface="+mn-lt"/>
                          <a:cs typeface="Arial" panose="020B0604020202020204" pitchFamily="34" charset="0"/>
                        </a:rPr>
                        <a:t/>
                      </a:r>
                      <a:br>
                        <a:rPr lang="fr-CA" sz="1200" b="0" i="0" u="none" strike="noStrike" baseline="0" dirty="0" smtClean="0">
                          <a:solidFill>
                            <a:srgbClr val="000000"/>
                          </a:solidFill>
                          <a:latin typeface="+mn-lt"/>
                          <a:cs typeface="Arial" panose="020B0604020202020204" pitchFamily="34" charset="0"/>
                        </a:rPr>
                      </a:br>
                      <a:r>
                        <a:rPr lang="fr-CA" sz="1200" b="0" i="0" u="none" strike="noStrike" baseline="0" dirty="0" smtClean="0">
                          <a:solidFill>
                            <a:srgbClr val="000000"/>
                          </a:solidFill>
                          <a:latin typeface="+mn-lt"/>
                          <a:cs typeface="Arial" panose="020B0604020202020204" pitchFamily="34" charset="0"/>
                        </a:rPr>
                        <a:t>(</a:t>
                      </a:r>
                      <a:r>
                        <a:rPr lang="fr-CA" sz="1200" b="0" i="0" u="none" strike="noStrike" baseline="0" dirty="0">
                          <a:solidFill>
                            <a:srgbClr val="000000"/>
                          </a:solidFill>
                          <a:latin typeface="+mn-lt"/>
                          <a:cs typeface="Arial" panose="020B0604020202020204" pitchFamily="34" charset="0"/>
                        </a:rPr>
                        <a:t>p. ex. drogue, opioïdes ou alcool)</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70154632"/>
                  </a:ext>
                </a:extLst>
              </a:tr>
            </a:tbl>
          </a:graphicData>
        </a:graphic>
      </p:graphicFrame>
      <p:sp>
        <p:nvSpPr>
          <p:cNvPr id="4" name="Rectangle 3"/>
          <p:cNvSpPr/>
          <p:nvPr/>
        </p:nvSpPr>
        <p:spPr>
          <a:xfrm>
            <a:off x="374904" y="926147"/>
            <a:ext cx="8569072" cy="641201"/>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Pourcentage des médecins de soins primaires qui </a:t>
            </a:r>
            <a:r>
              <a:rPr lang="fr-FR" sz="1350" dirty="0" smtClean="0">
                <a:solidFill>
                  <a:srgbClr val="365254"/>
                </a:solidFill>
                <a:cs typeface="Arial" panose="020B0604020202020204" pitchFamily="34" charset="0"/>
              </a:rPr>
              <a:t>sont </a:t>
            </a:r>
            <a:r>
              <a:rPr lang="fr-FR" sz="1350" b="1" dirty="0">
                <a:solidFill>
                  <a:srgbClr val="365254"/>
                </a:solidFill>
                <a:cs typeface="Arial" panose="020B0604020202020204" pitchFamily="34" charset="0"/>
              </a:rPr>
              <a:t>tout à fait </a:t>
            </a:r>
            <a:r>
              <a:rPr lang="fr-FR" sz="1350" b="1" dirty="0" smtClean="0">
                <a:solidFill>
                  <a:srgbClr val="365254"/>
                </a:solidFill>
                <a:cs typeface="Arial" panose="020B0604020202020204" pitchFamily="34" charset="0"/>
              </a:rPr>
              <a:t>prêts</a:t>
            </a:r>
            <a:r>
              <a:rPr lang="fr-FR" sz="1350" dirty="0" smtClean="0">
                <a:solidFill>
                  <a:srgbClr val="365254"/>
                </a:solidFill>
                <a:cs typeface="Arial" panose="020B0604020202020204" pitchFamily="34" charset="0"/>
              </a:rPr>
              <a:t>, </a:t>
            </a:r>
            <a:r>
              <a:rPr lang="fr-FR" sz="1350" dirty="0">
                <a:solidFill>
                  <a:srgbClr val="365254"/>
                </a:solidFill>
                <a:cs typeface="Arial" panose="020B0604020202020204" pitchFamily="34" charset="0"/>
              </a:rPr>
              <a:t>c’est-à-dire qui ont les compétences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et </a:t>
            </a:r>
            <a:r>
              <a:rPr lang="fr-FR" sz="1350" dirty="0">
                <a:solidFill>
                  <a:srgbClr val="365254"/>
                </a:solidFill>
                <a:cs typeface="Arial" panose="020B0604020202020204" pitchFamily="34" charset="0"/>
              </a:rPr>
              <a:t>l’expérience suffisantes, à prodiguer des soins aux patients ayant les problèmes suivants : </a:t>
            </a:r>
            <a:endParaRPr lang="en-US" sz="1350" dirty="0">
              <a:solidFill>
                <a:srgbClr val="365254"/>
              </a:solidFill>
              <a:cs typeface="Arial" panose="020B0604020202020204" pitchFamily="34" charset="0"/>
            </a:endParaRPr>
          </a:p>
        </p:txBody>
      </p:sp>
      <p:sp>
        <p:nvSpPr>
          <p:cNvPr id="8" name="Rectangle 7"/>
          <p:cNvSpPr/>
          <p:nvPr/>
        </p:nvSpPr>
        <p:spPr>
          <a:xfrm>
            <a:off x="354710" y="4310178"/>
            <a:ext cx="7150990" cy="707886"/>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30" name="Rectangle 2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9" name="Group 28"/>
          <p:cNvGrpSpPr/>
          <p:nvPr/>
        </p:nvGrpSpPr>
        <p:grpSpPr>
          <a:xfrm>
            <a:off x="374904" y="5968782"/>
            <a:ext cx="4025646" cy="760977"/>
            <a:chOff x="374904" y="5968782"/>
            <a:chExt cx="4025646" cy="760977"/>
          </a:xfrm>
        </p:grpSpPr>
        <p:grpSp>
          <p:nvGrpSpPr>
            <p:cNvPr id="31" name="Group 30"/>
            <p:cNvGrpSpPr/>
            <p:nvPr/>
          </p:nvGrpSpPr>
          <p:grpSpPr>
            <a:xfrm>
              <a:off x="374904" y="6304001"/>
              <a:ext cx="4025646" cy="425758"/>
              <a:chOff x="3484840" y="6539092"/>
              <a:chExt cx="4025646" cy="425758"/>
            </a:xfrm>
          </p:grpSpPr>
          <p:sp>
            <p:nvSpPr>
              <p:cNvPr id="39" name="TextBox 38"/>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40" name="Oval 39"/>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374904" y="5968782"/>
              <a:ext cx="3719166" cy="369332"/>
              <a:chOff x="139635" y="6397305"/>
              <a:chExt cx="3719166" cy="369332"/>
            </a:xfrm>
          </p:grpSpPr>
          <p:sp>
            <p:nvSpPr>
              <p:cNvPr id="33"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5"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920420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2908882" y="1884489"/>
            <a:ext cx="5900324" cy="3730883"/>
            <a:chOff x="2905755" y="1477377"/>
            <a:chExt cx="5900324" cy="3730883"/>
          </a:xfrm>
        </p:grpSpPr>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755" y="1477377"/>
              <a:ext cx="5900324" cy="3730883"/>
            </a:xfrm>
            <a:prstGeom prst="rect">
              <a:avLst/>
            </a:prstGeom>
          </p:spPr>
        </p:pic>
        <p:sp>
          <p:nvSpPr>
            <p:cNvPr id="68" name="Rectangle 67"/>
            <p:cNvSpPr/>
            <p:nvPr/>
          </p:nvSpPr>
          <p:spPr>
            <a:xfrm>
              <a:off x="3915519" y="3779482"/>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43 </a:t>
              </a:r>
              <a:r>
                <a:rPr lang="en-CA" sz="1300" b="1" baseline="30000" dirty="0" smtClean="0">
                  <a:solidFill>
                    <a:srgbClr val="282828"/>
                  </a:solidFill>
                </a:rPr>
                <a:t>%</a:t>
              </a:r>
              <a:endParaRPr lang="en-CA" sz="1300" b="1" dirty="0">
                <a:solidFill>
                  <a:srgbClr val="282828"/>
                </a:solidFill>
              </a:endParaRPr>
            </a:p>
          </p:txBody>
        </p:sp>
        <p:sp>
          <p:nvSpPr>
            <p:cNvPr id="69" name="Rectangle 68"/>
            <p:cNvSpPr/>
            <p:nvPr/>
          </p:nvSpPr>
          <p:spPr>
            <a:xfrm>
              <a:off x="4400186" y="3924995"/>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82 </a:t>
              </a:r>
              <a:r>
                <a:rPr lang="en-CA" sz="1300" b="1" baseline="30000" dirty="0" smtClean="0">
                  <a:solidFill>
                    <a:srgbClr val="282828"/>
                  </a:solidFill>
                </a:rPr>
                <a:t>%</a:t>
              </a:r>
              <a:endParaRPr lang="en-CA" sz="1300" b="1" dirty="0">
                <a:solidFill>
                  <a:srgbClr val="282828"/>
                </a:solidFill>
              </a:endParaRPr>
            </a:p>
          </p:txBody>
        </p:sp>
        <p:sp>
          <p:nvSpPr>
            <p:cNvPr id="70" name="Rectangle 69"/>
            <p:cNvSpPr/>
            <p:nvPr/>
          </p:nvSpPr>
          <p:spPr>
            <a:xfrm>
              <a:off x="4850905" y="3969008"/>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62 </a:t>
              </a:r>
              <a:r>
                <a:rPr lang="en-CA" sz="1300" b="1" baseline="30000" dirty="0" smtClean="0">
                  <a:solidFill>
                    <a:srgbClr val="282828"/>
                  </a:solidFill>
                </a:rPr>
                <a:t>%</a:t>
              </a:r>
              <a:endParaRPr lang="en-CA" sz="1300" b="1" dirty="0">
                <a:solidFill>
                  <a:srgbClr val="282828"/>
                </a:solidFill>
              </a:endParaRPr>
            </a:p>
          </p:txBody>
        </p:sp>
        <p:sp>
          <p:nvSpPr>
            <p:cNvPr id="71" name="Rectangle 70"/>
            <p:cNvSpPr/>
            <p:nvPr/>
          </p:nvSpPr>
          <p:spPr>
            <a:xfrm>
              <a:off x="5296405" y="3984191"/>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57 </a:t>
              </a:r>
              <a:r>
                <a:rPr lang="en-CA" sz="1300" b="1" baseline="30000" dirty="0" smtClean="0">
                  <a:solidFill>
                    <a:srgbClr val="282828"/>
                  </a:solidFill>
                </a:rPr>
                <a:t>%</a:t>
              </a:r>
              <a:endParaRPr lang="en-CA" sz="1300" b="1" dirty="0">
                <a:solidFill>
                  <a:srgbClr val="282828"/>
                </a:solidFill>
              </a:endParaRPr>
            </a:p>
          </p:txBody>
        </p:sp>
        <p:sp>
          <p:nvSpPr>
            <p:cNvPr id="72" name="Rectangle 71"/>
            <p:cNvSpPr/>
            <p:nvPr/>
          </p:nvSpPr>
          <p:spPr>
            <a:xfrm>
              <a:off x="5866580" y="4181107"/>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51 </a:t>
              </a:r>
              <a:r>
                <a:rPr lang="en-CA" sz="1300" b="1" baseline="30000" dirty="0" smtClean="0">
                  <a:solidFill>
                    <a:srgbClr val="282828"/>
                  </a:solidFill>
                </a:rPr>
                <a:t>%</a:t>
              </a:r>
              <a:endParaRPr lang="en-CA" sz="1300" b="1" dirty="0">
                <a:solidFill>
                  <a:srgbClr val="282828"/>
                </a:solidFill>
              </a:endParaRPr>
            </a:p>
          </p:txBody>
        </p:sp>
        <p:sp>
          <p:nvSpPr>
            <p:cNvPr id="73" name="Rectangle 72"/>
            <p:cNvSpPr/>
            <p:nvPr/>
          </p:nvSpPr>
          <p:spPr>
            <a:xfrm>
              <a:off x="6592665" y="4025676"/>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80 </a:t>
              </a:r>
              <a:r>
                <a:rPr lang="en-CA" sz="1300" b="1" baseline="30000" dirty="0" smtClean="0">
                  <a:solidFill>
                    <a:srgbClr val="282828"/>
                  </a:solidFill>
                </a:rPr>
                <a:t>%</a:t>
              </a:r>
              <a:endParaRPr lang="en-CA" sz="1300" b="1" dirty="0">
                <a:solidFill>
                  <a:srgbClr val="282828"/>
                </a:solidFill>
              </a:endParaRPr>
            </a:p>
          </p:txBody>
        </p:sp>
        <p:sp>
          <p:nvSpPr>
            <p:cNvPr id="74" name="Rectangle 73"/>
            <p:cNvSpPr/>
            <p:nvPr/>
          </p:nvSpPr>
          <p:spPr>
            <a:xfrm>
              <a:off x="7116466" y="3088676"/>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47 </a:t>
              </a:r>
              <a:r>
                <a:rPr lang="en-CA" sz="1300" b="1" baseline="30000" dirty="0" smtClean="0">
                  <a:solidFill>
                    <a:srgbClr val="282828"/>
                  </a:solidFill>
                </a:rPr>
                <a:t>%</a:t>
              </a:r>
              <a:endParaRPr lang="en-CA" sz="1300" b="1" dirty="0">
                <a:solidFill>
                  <a:srgbClr val="282828"/>
                </a:solidFill>
              </a:endParaRPr>
            </a:p>
          </p:txBody>
        </p:sp>
        <p:sp>
          <p:nvSpPr>
            <p:cNvPr id="75" name="Rectangle 74"/>
            <p:cNvSpPr/>
            <p:nvPr/>
          </p:nvSpPr>
          <p:spPr>
            <a:xfrm>
              <a:off x="7963688" y="3456660"/>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71 </a:t>
              </a:r>
              <a:r>
                <a:rPr lang="en-CA" sz="1300" b="1" baseline="30000" dirty="0" smtClean="0">
                  <a:solidFill>
                    <a:srgbClr val="282828"/>
                  </a:solidFill>
                </a:rPr>
                <a:t>%</a:t>
              </a:r>
              <a:endParaRPr lang="en-CA" sz="1300" b="1" dirty="0">
                <a:solidFill>
                  <a:srgbClr val="282828"/>
                </a:solidFill>
              </a:endParaRPr>
            </a:p>
          </p:txBody>
        </p:sp>
        <p:sp>
          <p:nvSpPr>
            <p:cNvPr id="76" name="Rectangle 75"/>
            <p:cNvSpPr/>
            <p:nvPr/>
          </p:nvSpPr>
          <p:spPr>
            <a:xfrm>
              <a:off x="7873861" y="4373264"/>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56 </a:t>
              </a:r>
              <a:r>
                <a:rPr lang="en-CA" sz="1300" b="1" baseline="30000" dirty="0" smtClean="0">
                  <a:solidFill>
                    <a:srgbClr val="282828"/>
                  </a:solidFill>
                </a:rPr>
                <a:t>%</a:t>
              </a:r>
              <a:endParaRPr lang="en-CA" sz="1300" b="1" dirty="0">
                <a:solidFill>
                  <a:srgbClr val="282828"/>
                </a:solidFill>
              </a:endParaRPr>
            </a:p>
          </p:txBody>
        </p:sp>
        <p:sp>
          <p:nvSpPr>
            <p:cNvPr id="77" name="Rectangle 76"/>
            <p:cNvSpPr/>
            <p:nvPr/>
          </p:nvSpPr>
          <p:spPr>
            <a:xfrm>
              <a:off x="7258016" y="4712449"/>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60 </a:t>
              </a:r>
              <a:r>
                <a:rPr lang="en-CA" sz="1300" b="1" baseline="30000" dirty="0" smtClean="0">
                  <a:solidFill>
                    <a:srgbClr val="282828"/>
                  </a:solidFill>
                </a:rPr>
                <a:t>%</a:t>
              </a:r>
              <a:endParaRPr lang="en-CA" sz="1300" b="1" dirty="0">
                <a:solidFill>
                  <a:srgbClr val="282828"/>
                </a:solidFill>
              </a:endParaRPr>
            </a:p>
          </p:txBody>
        </p:sp>
        <p:sp>
          <p:nvSpPr>
            <p:cNvPr id="78" name="Rectangle 77"/>
            <p:cNvSpPr/>
            <p:nvPr/>
          </p:nvSpPr>
          <p:spPr>
            <a:xfrm>
              <a:off x="4121588" y="2178427"/>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54 </a:t>
              </a:r>
              <a:r>
                <a:rPr lang="en-CA" sz="1300" b="1" baseline="30000" dirty="0" smtClean="0">
                  <a:solidFill>
                    <a:srgbClr val="282828"/>
                  </a:solidFill>
                </a:rPr>
                <a:t>%</a:t>
              </a:r>
              <a:endParaRPr lang="en-CA" sz="1300" b="1" dirty="0">
                <a:solidFill>
                  <a:srgbClr val="282828"/>
                </a:solidFill>
              </a:endParaRPr>
            </a:p>
          </p:txBody>
        </p:sp>
      </p:grpSp>
      <p:sp>
        <p:nvSpPr>
          <p:cNvPr id="2" name="Title 1"/>
          <p:cNvSpPr>
            <a:spLocks noGrp="1"/>
          </p:cNvSpPr>
          <p:nvPr>
            <p:ph type="title"/>
          </p:nvPr>
        </p:nvSpPr>
        <p:spPr/>
        <p:txBody>
          <a:bodyPr/>
          <a:lstStyle/>
          <a:p>
            <a:pPr>
              <a:lnSpc>
                <a:spcPts val="3000"/>
              </a:lnSpc>
            </a:pPr>
            <a:r>
              <a:rPr lang="fr-FR" dirty="0"/>
              <a:t>Au Canada, moins de médecins de soins primaires que la moyenne du FCMW recourent à du personnel pour gérer les soins aux patients atteints de maladies chroniques</a:t>
            </a:r>
            <a:endParaRPr lang="en-US" dirty="0"/>
          </a:p>
        </p:txBody>
      </p:sp>
      <p:graphicFrame>
        <p:nvGraphicFramePr>
          <p:cNvPr id="7" name="Chart 6"/>
          <p:cNvGraphicFramePr/>
          <p:nvPr>
            <p:extLst>
              <p:ext uri="{D42A27DB-BD31-4B8C-83A1-F6EECF244321}">
                <p14:modId xmlns:p14="http://schemas.microsoft.com/office/powerpoint/2010/main" val="45868637"/>
              </p:ext>
            </p:extLst>
          </p:nvPr>
        </p:nvGraphicFramePr>
        <p:xfrm>
          <a:off x="157058" y="2337553"/>
          <a:ext cx="3339327" cy="310512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79422" y="1490090"/>
            <a:ext cx="7151651" cy="707886"/>
          </a:xfrm>
          <a:prstGeom prst="rect">
            <a:avLst/>
          </a:prstGeom>
          <a:noFill/>
        </p:spPr>
        <p:txBody>
          <a:bodyPr wrap="square" lIns="0" rtlCol="0">
            <a:spAutoFit/>
          </a:bodyPr>
          <a:lstStyle/>
          <a:p>
            <a:pPr>
              <a:lnSpc>
                <a:spcPts val="1600"/>
              </a:lnSpc>
            </a:pPr>
            <a:r>
              <a:rPr lang="fr-FR" sz="1350" dirty="0">
                <a:solidFill>
                  <a:srgbClr val="365254"/>
                </a:solidFill>
                <a:cs typeface="Arial" panose="020B0604020202020204" pitchFamily="34" charset="0"/>
              </a:rPr>
              <a:t>Pourcentage des médecins de soins primaires qui utilisent du personnel, comme des infirmières ou des gestionnaires de cas, pour surveiller et gérer les soins aux patients aux prises avec des maladies chroniques </a:t>
            </a:r>
            <a:r>
              <a:rPr lang="fr-FR" sz="1350" dirty="0" smtClean="0">
                <a:solidFill>
                  <a:srgbClr val="365254"/>
                </a:solidFill>
                <a:cs typeface="Arial" panose="020B0604020202020204" pitchFamily="34" charset="0"/>
              </a:rPr>
              <a:t>qui </a:t>
            </a:r>
            <a:r>
              <a:rPr lang="fr-FR" sz="1350" dirty="0">
                <a:solidFill>
                  <a:srgbClr val="365254"/>
                </a:solidFill>
                <a:cs typeface="Arial" panose="020B0604020202020204" pitchFamily="34" charset="0"/>
              </a:rPr>
              <a:t>nécessitent un suivi </a:t>
            </a:r>
            <a:r>
              <a:rPr lang="fr-FR" sz="1350" dirty="0" smtClean="0">
                <a:solidFill>
                  <a:srgbClr val="365254"/>
                </a:solidFill>
                <a:cs typeface="Arial" panose="020B0604020202020204" pitchFamily="34" charset="0"/>
              </a:rPr>
              <a:t>régulier</a:t>
            </a:r>
            <a:endParaRPr lang="fr-FR" sz="1350" dirty="0">
              <a:solidFill>
                <a:srgbClr val="365254"/>
              </a:solidFill>
              <a:cs typeface="Arial" panose="020B0604020202020204" pitchFamily="34" charset="0"/>
            </a:endParaRPr>
          </a:p>
        </p:txBody>
      </p:sp>
      <p:sp>
        <p:nvSpPr>
          <p:cNvPr id="27" name="Rectangle 26"/>
          <p:cNvSpPr/>
          <p:nvPr/>
        </p:nvSpPr>
        <p:spPr>
          <a:xfrm>
            <a:off x="374903" y="5368241"/>
            <a:ext cx="6886240" cy="461665"/>
          </a:xfrm>
          <a:prstGeom prst="rect">
            <a:avLst/>
          </a:prstGeom>
        </p:spPr>
        <p:txBody>
          <a:bodyPr wrap="square" lIns="0" tIns="91440" bIns="0">
            <a:spAutoFit/>
          </a:bodyPr>
          <a:lstStyle/>
          <a:p>
            <a:r>
              <a:rPr lang="fr-CA" sz="800" b="1" dirty="0">
                <a:latin typeface="Arial" panose="020B0604020202020204" pitchFamily="34" charset="0"/>
              </a:rPr>
              <a:t>Remarque</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42" name="Rectangle 41"/>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43" name="Group 42"/>
          <p:cNvGrpSpPr/>
          <p:nvPr/>
        </p:nvGrpSpPr>
        <p:grpSpPr>
          <a:xfrm>
            <a:off x="374904" y="5968782"/>
            <a:ext cx="4025646" cy="760977"/>
            <a:chOff x="374904" y="5968782"/>
            <a:chExt cx="4025646" cy="760977"/>
          </a:xfrm>
        </p:grpSpPr>
        <p:grpSp>
          <p:nvGrpSpPr>
            <p:cNvPr id="44" name="Group 43"/>
            <p:cNvGrpSpPr/>
            <p:nvPr/>
          </p:nvGrpSpPr>
          <p:grpSpPr>
            <a:xfrm>
              <a:off x="374904" y="6304001"/>
              <a:ext cx="4025646" cy="425758"/>
              <a:chOff x="3484840" y="6539092"/>
              <a:chExt cx="4025646" cy="425758"/>
            </a:xfrm>
          </p:grpSpPr>
          <p:sp>
            <p:nvSpPr>
              <p:cNvPr id="52" name="TextBox 51"/>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53" name="Oval 52"/>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45" name="Group 44"/>
            <p:cNvGrpSpPr/>
            <p:nvPr/>
          </p:nvGrpSpPr>
          <p:grpSpPr>
            <a:xfrm>
              <a:off x="374904" y="5968782"/>
              <a:ext cx="3719166" cy="369332"/>
              <a:chOff x="139635" y="6397305"/>
              <a:chExt cx="3719166" cy="369332"/>
            </a:xfrm>
          </p:grpSpPr>
          <p:sp>
            <p:nvSpPr>
              <p:cNvPr id="46"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7"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48"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9"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50"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51"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780780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Picture Placeholder 39"/>
          <p:cNvGraphicFramePr>
            <a:graphicFrameLocks noGrp="1"/>
          </p:cNvGraphicFramePr>
          <p:nvPr>
            <p:ph type="pic" sz="quarter" idx="13"/>
            <p:extLst>
              <p:ext uri="{D42A27DB-BD31-4B8C-83A1-F6EECF244321}">
                <p14:modId xmlns:p14="http://schemas.microsoft.com/office/powerpoint/2010/main" val="1986851036"/>
              </p:ext>
            </p:extLst>
          </p:nvPr>
        </p:nvGraphicFramePr>
        <p:xfrm>
          <a:off x="638002" y="1928123"/>
          <a:ext cx="7927975" cy="40295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err="1"/>
              <a:t>Gestion</a:t>
            </a:r>
            <a:r>
              <a:rPr lang="en-US" dirty="0"/>
              <a:t> des maladies </a:t>
            </a:r>
            <a:r>
              <a:rPr lang="en-US" dirty="0" err="1"/>
              <a:t>chroniques</a:t>
            </a:r>
            <a:endParaRPr lang="en-US" dirty="0"/>
          </a:p>
        </p:txBody>
      </p:sp>
      <p:sp>
        <p:nvSpPr>
          <p:cNvPr id="4" name="TextBox 3"/>
          <p:cNvSpPr txBox="1"/>
          <p:nvPr/>
        </p:nvSpPr>
        <p:spPr>
          <a:xfrm>
            <a:off x="374903" y="1033778"/>
            <a:ext cx="7626097" cy="707886"/>
          </a:xfrm>
          <a:prstGeom prst="rect">
            <a:avLst/>
          </a:prstGeom>
          <a:noFill/>
        </p:spPr>
        <p:txBody>
          <a:bodyPr wrap="square" lIns="0" rtlCol="0">
            <a:spAutoFit/>
          </a:bodyPr>
          <a:lstStyle/>
          <a:p>
            <a:pPr>
              <a:lnSpc>
                <a:spcPts val="1600"/>
              </a:lnSpc>
            </a:pPr>
            <a:r>
              <a:rPr lang="fr-FR" sz="1350" dirty="0" smtClean="0">
                <a:solidFill>
                  <a:srgbClr val="365254"/>
                </a:solidFill>
                <a:cs typeface="Arial" panose="020B0604020202020204" pitchFamily="34" charset="0"/>
              </a:rPr>
              <a:t>Pourcentage des médecins de soins primaires qui ont répondu qu’eux-mêmes ou d’autres professionnels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de la santé de leur cabinet offraient </a:t>
            </a:r>
            <a:r>
              <a:rPr lang="fr-FR" sz="1350" b="1" dirty="0" smtClean="0">
                <a:solidFill>
                  <a:srgbClr val="365254"/>
                </a:solidFill>
                <a:cs typeface="Arial" panose="020B0604020202020204" pitchFamily="34" charset="0"/>
              </a:rPr>
              <a:t>régulièrement</a:t>
            </a:r>
            <a:r>
              <a:rPr lang="fr-FR" sz="1350" dirty="0" smtClean="0">
                <a:solidFill>
                  <a:srgbClr val="365254"/>
                </a:solidFill>
                <a:cs typeface="Arial" panose="020B0604020202020204" pitchFamily="34" charset="0"/>
              </a:rPr>
              <a:t> ou </a:t>
            </a:r>
            <a:r>
              <a:rPr lang="fr-FR" sz="1350" b="1" dirty="0" smtClean="0">
                <a:solidFill>
                  <a:srgbClr val="365254"/>
                </a:solidFill>
                <a:cs typeface="Arial" panose="020B0604020202020204" pitchFamily="34" charset="0"/>
              </a:rPr>
              <a:t>souvent</a:t>
            </a:r>
            <a:r>
              <a:rPr lang="fr-FR" sz="1350" dirty="0" smtClean="0">
                <a:solidFill>
                  <a:srgbClr val="365254"/>
                </a:solidFill>
                <a:cs typeface="Arial" panose="020B0604020202020204" pitchFamily="34" charset="0"/>
              </a:rPr>
              <a:t> aux patients atteints de </a:t>
            </a:r>
            <a:r>
              <a:rPr lang="fr-FR" sz="1350" b="1" dirty="0" smtClean="0">
                <a:solidFill>
                  <a:srgbClr val="365254"/>
                </a:solidFill>
                <a:cs typeface="Arial" panose="020B0604020202020204" pitchFamily="34" charset="0"/>
              </a:rPr>
              <a:t>maladies chroniques </a:t>
            </a:r>
            <a:r>
              <a:rPr lang="fr-FR" sz="1350" dirty="0" smtClean="0">
                <a:solidFill>
                  <a:srgbClr val="365254"/>
                </a:solidFill>
                <a:cs typeface="Arial" panose="020B0604020202020204" pitchFamily="34" charset="0"/>
              </a:rPr>
              <a:t>les services suivants :</a:t>
            </a:r>
            <a:endParaRPr lang="fr-FR" sz="1350" dirty="0">
              <a:solidFill>
                <a:srgbClr val="365254"/>
              </a:solidFill>
              <a:cs typeface="Arial" panose="020B0604020202020204" pitchFamily="34" charset="0"/>
            </a:endParaRPr>
          </a:p>
        </p:txBody>
      </p:sp>
      <p:grpSp>
        <p:nvGrpSpPr>
          <p:cNvPr id="3" name="Group 2"/>
          <p:cNvGrpSpPr/>
          <p:nvPr/>
        </p:nvGrpSpPr>
        <p:grpSpPr>
          <a:xfrm>
            <a:off x="1191962" y="1905058"/>
            <a:ext cx="7218613" cy="769441"/>
            <a:chOff x="1191962" y="1882088"/>
            <a:chExt cx="7218613" cy="769441"/>
          </a:xfrm>
        </p:grpSpPr>
        <p:sp>
          <p:nvSpPr>
            <p:cNvPr id="9" name="Rectangle 8"/>
            <p:cNvSpPr/>
            <p:nvPr/>
          </p:nvSpPr>
          <p:spPr>
            <a:xfrm>
              <a:off x="1191962" y="1882088"/>
              <a:ext cx="1788291" cy="769441"/>
            </a:xfrm>
            <a:prstGeom prst="rect">
              <a:avLst/>
            </a:prstGeom>
          </p:spPr>
          <p:txBody>
            <a:bodyPr wrap="square">
              <a:spAutoFit/>
            </a:bodyPr>
            <a:lstStyle/>
            <a:p>
              <a:pPr algn="ctr" fontAlgn="t"/>
              <a:r>
                <a:rPr lang="fr-FR" sz="1100" b="1" dirty="0">
                  <a:latin typeface="Arial Narrow" panose="020B0606020202030204" pitchFamily="34" charset="0"/>
                  <a:cs typeface="Arial" panose="020B0604020202020204" pitchFamily="34" charset="0"/>
                </a:rPr>
                <a:t>Création d’un plan de traitement avec le patient, auquel ce dernier pourra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se </a:t>
              </a:r>
              <a:r>
                <a:rPr lang="fr-FR" sz="1100" b="1" dirty="0">
                  <a:latin typeface="Arial Narrow" panose="020B0606020202030204" pitchFamily="34" charset="0"/>
                  <a:cs typeface="Arial" panose="020B0604020202020204" pitchFamily="34" charset="0"/>
                </a:rPr>
                <a:t>référer quotidiennement</a:t>
              </a:r>
            </a:p>
          </p:txBody>
        </p:sp>
        <p:sp>
          <p:nvSpPr>
            <p:cNvPr id="10" name="Rectangle 9"/>
            <p:cNvSpPr/>
            <p:nvPr/>
          </p:nvSpPr>
          <p:spPr>
            <a:xfrm>
              <a:off x="2990677" y="1882088"/>
              <a:ext cx="1790700" cy="769441"/>
            </a:xfrm>
            <a:prstGeom prst="rect">
              <a:avLst/>
            </a:prstGeom>
          </p:spPr>
          <p:txBody>
            <a:bodyPr wrap="square">
              <a:spAutoFit/>
            </a:bodyPr>
            <a:lstStyle/>
            <a:p>
              <a:pPr algn="ctr" fontAlgn="t"/>
              <a:r>
                <a:rPr lang="fr-FR" sz="1100" b="1" dirty="0">
                  <a:latin typeface="Arial Narrow" panose="020B0606020202030204" pitchFamily="34" charset="0"/>
                  <a:cs typeface="Arial" panose="020B0604020202020204" pitchFamily="34" charset="0"/>
                </a:rPr>
                <a:t>Présentation au patient d’instructions écrites pour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la </a:t>
              </a:r>
              <a:r>
                <a:rPr lang="fr-FR" sz="1100" b="1" dirty="0">
                  <a:latin typeface="Arial Narrow" panose="020B0606020202030204" pitchFamily="34" charset="0"/>
                  <a:cs typeface="Arial" panose="020B0604020202020204" pitchFamily="34" charset="0"/>
                </a:rPr>
                <a:t>gestion de ses propres soins à domicile</a:t>
              </a:r>
            </a:p>
          </p:txBody>
        </p:sp>
        <p:sp>
          <p:nvSpPr>
            <p:cNvPr id="11" name="Rectangle 10"/>
            <p:cNvSpPr/>
            <p:nvPr/>
          </p:nvSpPr>
          <p:spPr>
            <a:xfrm>
              <a:off x="4800427" y="1882088"/>
              <a:ext cx="1809750" cy="600164"/>
            </a:xfrm>
            <a:prstGeom prst="rect">
              <a:avLst/>
            </a:prstGeom>
          </p:spPr>
          <p:txBody>
            <a:bodyPr wrap="square">
              <a:spAutoFit/>
            </a:bodyPr>
            <a:lstStyle/>
            <a:p>
              <a:pPr algn="ctr" fontAlgn="t"/>
              <a:r>
                <a:rPr lang="fr-FR" sz="1100" b="1" dirty="0">
                  <a:latin typeface="Arial Narrow" panose="020B0606020202030204" pitchFamily="34" charset="0"/>
                  <a:cs typeface="Arial" panose="020B0604020202020204" pitchFamily="34" charset="0"/>
                </a:rPr>
                <a:t>Consignation des objectifs d’autogestion des patients dans leur dossier médical</a:t>
              </a:r>
            </a:p>
          </p:txBody>
        </p:sp>
        <p:sp>
          <p:nvSpPr>
            <p:cNvPr id="12" name="Rectangle 11"/>
            <p:cNvSpPr/>
            <p:nvPr/>
          </p:nvSpPr>
          <p:spPr>
            <a:xfrm>
              <a:off x="6619702" y="1882088"/>
              <a:ext cx="1790873" cy="769441"/>
            </a:xfrm>
            <a:prstGeom prst="rect">
              <a:avLst/>
            </a:prstGeom>
          </p:spPr>
          <p:txBody>
            <a:bodyPr wrap="square">
              <a:spAutoFit/>
            </a:bodyPr>
            <a:lstStyle/>
            <a:p>
              <a:pPr algn="ctr" fontAlgn="t"/>
              <a:r>
                <a:rPr lang="fr-CA" sz="1100" b="1" dirty="0">
                  <a:latin typeface="Arial Narrow" panose="020B0606020202030204" pitchFamily="34" charset="0"/>
                  <a:cs typeface="Arial" panose="020B0604020202020204" pitchFamily="34" charset="0"/>
                </a:rPr>
                <a:t>Communication avec </a:t>
              </a:r>
              <a:r>
                <a:rPr lang="fr-CA" sz="1100" b="1" dirty="0" smtClean="0">
                  <a:latin typeface="Arial Narrow" panose="020B0606020202030204" pitchFamily="34" charset="0"/>
                  <a:cs typeface="Arial" panose="020B0604020202020204" pitchFamily="34" charset="0"/>
                </a:rPr>
                <a:t/>
              </a:r>
              <a:br>
                <a:rPr lang="fr-CA" sz="1100" b="1" dirty="0" smtClean="0">
                  <a:latin typeface="Arial Narrow" panose="020B0606020202030204" pitchFamily="34" charset="0"/>
                  <a:cs typeface="Arial" panose="020B0604020202020204" pitchFamily="34" charset="0"/>
                </a:rPr>
              </a:br>
              <a:r>
                <a:rPr lang="fr-CA" sz="1100" b="1" dirty="0" smtClean="0">
                  <a:latin typeface="Arial Narrow" panose="020B0606020202030204" pitchFamily="34" charset="0"/>
                  <a:cs typeface="Arial" panose="020B0604020202020204" pitchFamily="34" charset="0"/>
                </a:rPr>
                <a:t>les </a:t>
              </a:r>
              <a:r>
                <a:rPr lang="fr-CA" sz="1100" b="1" dirty="0">
                  <a:latin typeface="Arial Narrow" panose="020B0606020202030204" pitchFamily="34" charset="0"/>
                  <a:cs typeface="Arial" panose="020B0604020202020204" pitchFamily="34" charset="0"/>
                </a:rPr>
                <a:t>patients entre les </a:t>
              </a:r>
              <a:r>
                <a:rPr lang="fr-CA" sz="1100" b="1" dirty="0" smtClean="0">
                  <a:latin typeface="Arial Narrow" panose="020B0606020202030204" pitchFamily="34" charset="0"/>
                  <a:cs typeface="Arial" panose="020B0604020202020204" pitchFamily="34" charset="0"/>
                </a:rPr>
                <a:t/>
              </a:r>
              <a:br>
                <a:rPr lang="fr-CA" sz="1100" b="1" dirty="0" smtClean="0">
                  <a:latin typeface="Arial Narrow" panose="020B0606020202030204" pitchFamily="34" charset="0"/>
                  <a:cs typeface="Arial" panose="020B0604020202020204" pitchFamily="34" charset="0"/>
                </a:rPr>
              </a:br>
              <a:r>
                <a:rPr lang="fr-CA" sz="1100" b="1" dirty="0" smtClean="0">
                  <a:latin typeface="Arial Narrow" panose="020B0606020202030204" pitchFamily="34" charset="0"/>
                  <a:cs typeface="Arial" panose="020B0604020202020204" pitchFamily="34" charset="0"/>
                </a:rPr>
                <a:t>visites </a:t>
              </a:r>
              <a:r>
                <a:rPr lang="fr-CA" sz="1100" b="1" dirty="0">
                  <a:latin typeface="Arial Narrow" panose="020B0606020202030204" pitchFamily="34" charset="0"/>
                  <a:cs typeface="Arial" panose="020B0604020202020204" pitchFamily="34" charset="0"/>
                </a:rPr>
                <a:t>pour surveiller </a:t>
              </a:r>
              <a:r>
                <a:rPr lang="fr-CA" sz="1100" b="1" dirty="0" smtClean="0">
                  <a:latin typeface="Arial Narrow" panose="020B0606020202030204" pitchFamily="34" charset="0"/>
                  <a:cs typeface="Arial" panose="020B0604020202020204" pitchFamily="34" charset="0"/>
                </a:rPr>
                <a:t/>
              </a:r>
              <a:br>
                <a:rPr lang="fr-CA" sz="1100" b="1" dirty="0" smtClean="0">
                  <a:latin typeface="Arial Narrow" panose="020B0606020202030204" pitchFamily="34" charset="0"/>
                  <a:cs typeface="Arial" panose="020B0604020202020204" pitchFamily="34" charset="0"/>
                </a:rPr>
              </a:br>
              <a:r>
                <a:rPr lang="fr-CA" sz="1100" b="1" dirty="0" smtClean="0">
                  <a:latin typeface="Arial Narrow" panose="020B0606020202030204" pitchFamily="34" charset="0"/>
                  <a:cs typeface="Arial" panose="020B0604020202020204" pitchFamily="34" charset="0"/>
                </a:rPr>
                <a:t>leur </a:t>
              </a:r>
              <a:r>
                <a:rPr lang="fr-CA" sz="1100" b="1" dirty="0">
                  <a:latin typeface="Arial Narrow" panose="020B0606020202030204" pitchFamily="34" charset="0"/>
                  <a:cs typeface="Arial" panose="020B0604020202020204" pitchFamily="34" charset="0"/>
                </a:rPr>
                <a:t>condition</a:t>
              </a:r>
            </a:p>
          </p:txBody>
        </p:sp>
      </p:grpSp>
      <p:sp>
        <p:nvSpPr>
          <p:cNvPr id="23" name="Rectangle 22"/>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6" name="Group 25"/>
          <p:cNvGrpSpPr/>
          <p:nvPr/>
        </p:nvGrpSpPr>
        <p:grpSpPr>
          <a:xfrm>
            <a:off x="374904" y="6345312"/>
            <a:ext cx="3719166" cy="369332"/>
            <a:chOff x="139635" y="6397305"/>
            <a:chExt cx="3719166" cy="369332"/>
          </a:xfrm>
        </p:grpSpPr>
        <p:sp>
          <p:nvSpPr>
            <p:cNvPr id="27"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3"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4"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5"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6"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04867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374904" y="1271016"/>
            <a:ext cx="8321421" cy="3073958"/>
          </a:xfrm>
        </p:spPr>
        <p:txBody>
          <a:bodyPr>
            <a:noAutofit/>
          </a:bodyPr>
          <a:lstStyle/>
          <a:p>
            <a:pPr marL="0" lvl="0" indent="0">
              <a:lnSpc>
                <a:spcPts val="1600"/>
              </a:lnSpc>
              <a:spcAft>
                <a:spcPts val="1200"/>
              </a:spcAft>
              <a:buNone/>
            </a:pPr>
            <a:r>
              <a:rPr lang="fr-FR" sz="1100" b="0" dirty="0">
                <a:solidFill>
                  <a:schemeClr val="tx1"/>
                </a:solidFill>
                <a:latin typeface="Arial" panose="020B0604020202020204" pitchFamily="34" charset="0"/>
              </a:rPr>
              <a:t>Pour la plupart des gens, les cliniciens de soins </a:t>
            </a:r>
            <a:r>
              <a:rPr lang="fr-FR" sz="1100" b="0" dirty="0" smtClean="0">
                <a:solidFill>
                  <a:schemeClr val="tx1"/>
                </a:solidFill>
                <a:latin typeface="Arial" panose="020B0604020202020204" pitchFamily="34" charset="0"/>
              </a:rPr>
              <a:t>primaires</a:t>
            </a:r>
            <a:r>
              <a:rPr lang="fr-FR" sz="1100" b="0" dirty="0">
                <a:solidFill>
                  <a:schemeClr val="tx1"/>
                </a:solidFill>
                <a:latin typeface="Arial" panose="020B0604020202020204" pitchFamily="34" charset="0"/>
              </a:rPr>
              <a:t>, comme les médecins de famille et les infirmières, représentent la porte d’entrée au système de santé. Le présent recueil de graphiques présente les analyses des résultats de l’Enquête internationale du Fonds du Commonwealth (FCMW) sur les politiques de santé auprès des médecins de soins primaires réalisées par l’Institut canadien d’information sur la santé (ICIS). Comparer les </a:t>
            </a:r>
            <a:r>
              <a:rPr lang="fr-FR" sz="1100" b="0" dirty="0" smtClean="0">
                <a:solidFill>
                  <a:schemeClr val="tx1"/>
                </a:solidFill>
                <a:latin typeface="Arial" panose="020B0604020202020204" pitchFamily="34" charset="0"/>
              </a:rPr>
              <a:t>expériences </a:t>
            </a:r>
            <a:r>
              <a:rPr lang="fr-FR" sz="1100" b="0" dirty="0">
                <a:solidFill>
                  <a:schemeClr val="tx1"/>
                </a:solidFill>
                <a:latin typeface="Arial" panose="020B0604020202020204" pitchFamily="34" charset="0"/>
              </a:rPr>
              <a:t>des médecins de soins primaires </a:t>
            </a:r>
            <a:r>
              <a:rPr lang="fr-FR" sz="1100" b="0" dirty="0" smtClean="0">
                <a:solidFill>
                  <a:schemeClr val="tx1"/>
                </a:solidFill>
                <a:latin typeface="Arial" panose="020B0604020202020204" pitchFamily="34" charset="0"/>
              </a:rPr>
              <a:t>au </a:t>
            </a:r>
            <a:r>
              <a:rPr lang="fr-FR" sz="1100" b="0" dirty="0">
                <a:solidFill>
                  <a:schemeClr val="tx1"/>
                </a:solidFill>
                <a:latin typeface="Arial" panose="020B0604020202020204" pitchFamily="34" charset="0"/>
              </a:rPr>
              <a:t>Canada </a:t>
            </a:r>
            <a:r>
              <a:rPr lang="fr-FR" sz="1100" b="0" dirty="0" smtClean="0">
                <a:solidFill>
                  <a:schemeClr val="tx1"/>
                </a:solidFill>
                <a:latin typeface="Arial" panose="020B0604020202020204" pitchFamily="34" charset="0"/>
              </a:rPr>
              <a:t>à celles de leurs homologues </a:t>
            </a:r>
            <a:r>
              <a:rPr lang="fr-FR" sz="1100" b="0" dirty="0">
                <a:solidFill>
                  <a:schemeClr val="tx1"/>
                </a:solidFill>
                <a:latin typeface="Arial" panose="020B0604020202020204" pitchFamily="34" charset="0"/>
              </a:rPr>
              <a:t>dans 10 autres pays développés permet de dégager des perspectives importantes sur l’efficacité des soins primaires au </a:t>
            </a:r>
            <a:r>
              <a:rPr lang="fr-FR" sz="1100" b="0" dirty="0" smtClean="0">
                <a:solidFill>
                  <a:schemeClr val="tx1"/>
                </a:solidFill>
                <a:latin typeface="Arial" panose="020B0604020202020204" pitchFamily="34" charset="0"/>
              </a:rPr>
              <a:t>pays </a:t>
            </a:r>
            <a:r>
              <a:rPr lang="fr-FR" sz="1100" b="0" dirty="0">
                <a:solidFill>
                  <a:schemeClr val="tx1"/>
                </a:solidFill>
                <a:latin typeface="Arial" panose="020B0604020202020204" pitchFamily="34" charset="0"/>
              </a:rPr>
              <a:t>et sur les améliorations encore nécessaires selon les médecins de soins primaires. </a:t>
            </a:r>
          </a:p>
          <a:p>
            <a:pPr marL="0" lvl="0" indent="0">
              <a:lnSpc>
                <a:spcPts val="1600"/>
              </a:lnSpc>
              <a:spcAft>
                <a:spcPts val="1200"/>
              </a:spcAft>
              <a:buNone/>
            </a:pPr>
            <a:r>
              <a:rPr lang="fr-FR" sz="1100" b="0" dirty="0">
                <a:solidFill>
                  <a:schemeClr val="tx1"/>
                </a:solidFill>
                <a:latin typeface="Arial" panose="020B0604020202020204" pitchFamily="34" charset="0"/>
              </a:rPr>
              <a:t>Beaucoup d’efforts ont été investis dans l’amélioration des soins primaires à l’échelle du pays</a:t>
            </a:r>
            <a:r>
              <a:rPr lang="fr-FR" sz="1100" b="0" dirty="0">
                <a:solidFill>
                  <a:srgbClr val="FF0000"/>
                </a:solidFill>
                <a:latin typeface="Arial" panose="020B0604020202020204" pitchFamily="34" charset="0"/>
              </a:rPr>
              <a:t>. </a:t>
            </a:r>
            <a:r>
              <a:rPr lang="fr-FR" sz="1100" b="0" dirty="0">
                <a:solidFill>
                  <a:schemeClr val="tx1"/>
                </a:solidFill>
                <a:latin typeface="Arial" panose="020B0604020202020204" pitchFamily="34" charset="0"/>
              </a:rPr>
              <a:t>Les résultats de l’Enquête du FCMW montrent que </a:t>
            </a:r>
            <a:r>
              <a:rPr lang="fr-FR" sz="1100" b="0" dirty="0" smtClean="0">
                <a:solidFill>
                  <a:schemeClr val="tx1"/>
                </a:solidFill>
                <a:latin typeface="Arial" panose="020B0604020202020204" pitchFamily="34" charset="0"/>
              </a:rPr>
              <a:t>le </a:t>
            </a:r>
            <a:r>
              <a:rPr lang="fr-FR" sz="1100" b="0" dirty="0">
                <a:solidFill>
                  <a:schemeClr val="tx1"/>
                </a:solidFill>
                <a:latin typeface="Arial" panose="020B0604020202020204" pitchFamily="34" charset="0"/>
              </a:rPr>
              <a:t>Canada a mis en œuvre des pratiques </a:t>
            </a:r>
            <a:r>
              <a:rPr lang="fr-FR" sz="1100" b="0" dirty="0" smtClean="0">
                <a:solidFill>
                  <a:schemeClr val="tx1"/>
                </a:solidFill>
                <a:latin typeface="Arial" panose="020B0604020202020204" pitchFamily="34" charset="0"/>
              </a:rPr>
              <a:t>exemplaires d’organisation des soins </a:t>
            </a:r>
            <a:r>
              <a:rPr lang="fr-FR" sz="1100" b="0" dirty="0">
                <a:solidFill>
                  <a:schemeClr val="tx1"/>
                </a:solidFill>
                <a:latin typeface="Arial" panose="020B0604020202020204" pitchFamily="34" charset="0"/>
              </a:rPr>
              <a:t>afin </a:t>
            </a:r>
            <a:r>
              <a:rPr lang="fr-FR" sz="1100" b="0" dirty="0" smtClean="0">
                <a:solidFill>
                  <a:schemeClr val="tx1"/>
                </a:solidFill>
                <a:latin typeface="Arial" panose="020B0604020202020204" pitchFamily="34" charset="0"/>
              </a:rPr>
              <a:t>d’améliorer l’accès</a:t>
            </a:r>
            <a:r>
              <a:rPr lang="fr-FR" sz="1100" b="0" dirty="0">
                <a:solidFill>
                  <a:schemeClr val="tx1"/>
                </a:solidFill>
                <a:latin typeface="Arial" panose="020B0604020202020204" pitchFamily="34" charset="0"/>
              </a:rPr>
              <a:t>, de fournir des soins axés sur le patient et </a:t>
            </a:r>
            <a:r>
              <a:rPr lang="fr-FR" sz="1100" b="0" dirty="0" smtClean="0">
                <a:solidFill>
                  <a:schemeClr val="tx1"/>
                </a:solidFill>
                <a:latin typeface="Arial" panose="020B0604020202020204" pitchFamily="34" charset="0"/>
              </a:rPr>
              <a:t>d’adopter les </a:t>
            </a:r>
            <a:r>
              <a:rPr lang="fr-FR" sz="1100" b="0" dirty="0">
                <a:solidFill>
                  <a:schemeClr val="tx1"/>
                </a:solidFill>
                <a:latin typeface="Arial" panose="020B0604020202020204" pitchFamily="34" charset="0"/>
              </a:rPr>
              <a:t>nouvelles technologies de l’information. Néanmoins, le Canada demeure à la traîne par rapport à d’autres pays du FCMW en ce qui concerne l’utilisation des systèmes d’information électroniques dans les cabinets de médecin et la coordination des soins. De plus, la variation considérable des résultats d’une province et d’un territoire à l’autre dans de nombreux domaines suggère qu’il serait possible de tirer des leçons des politiques et programmes les plus efficaces à l’échelle nationale et internationale. </a:t>
            </a:r>
          </a:p>
        </p:txBody>
      </p:sp>
      <p:sp>
        <p:nvSpPr>
          <p:cNvPr id="2" name="Title 1"/>
          <p:cNvSpPr>
            <a:spLocks noGrp="1"/>
          </p:cNvSpPr>
          <p:nvPr>
            <p:ph type="title"/>
          </p:nvPr>
        </p:nvSpPr>
        <p:spPr>
          <a:xfrm>
            <a:off x="370940" y="274320"/>
            <a:ext cx="8229600" cy="553998"/>
          </a:xfrm>
        </p:spPr>
        <p:txBody>
          <a:bodyPr>
            <a:noAutofit/>
          </a:bodyPr>
          <a:lstStyle/>
          <a:p>
            <a:r>
              <a:rPr lang="fr-CA" dirty="0" smtClean="0"/>
              <a:t>Sommaire</a:t>
            </a:r>
            <a:endParaRPr lang="fr-CA" dirty="0"/>
          </a:p>
        </p:txBody>
      </p:sp>
      <p:sp>
        <p:nvSpPr>
          <p:cNvPr id="5" name="Rectangle 4"/>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2207268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Aperçus provinciaux et territoriaux : gestion des maladies chroniques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751129317"/>
              </p:ext>
            </p:extLst>
          </p:nvPr>
        </p:nvGraphicFramePr>
        <p:xfrm>
          <a:off x="374904" y="1886583"/>
          <a:ext cx="8403340" cy="3383280"/>
        </p:xfrm>
        <a:graphic>
          <a:graphicData uri="http://schemas.openxmlformats.org/drawingml/2006/table">
            <a:tbl>
              <a:tblPr/>
              <a:tblGrid>
                <a:gridCol w="1901571">
                  <a:extLst>
                    <a:ext uri="{9D8B030D-6E8A-4147-A177-3AD203B41FA5}">
                      <a16:colId xmlns:a16="http://schemas.microsoft.com/office/drawing/2014/main" val="2274431385"/>
                    </a:ext>
                  </a:extLst>
                </a:gridCol>
                <a:gridCol w="552450">
                  <a:extLst>
                    <a:ext uri="{9D8B030D-6E8A-4147-A177-3AD203B41FA5}">
                      <a16:colId xmlns:a16="http://schemas.microsoft.com/office/drawing/2014/main" val="3414494534"/>
                    </a:ext>
                  </a:extLst>
                </a:gridCol>
                <a:gridCol w="522201">
                  <a:extLst>
                    <a:ext uri="{9D8B030D-6E8A-4147-A177-3AD203B41FA5}">
                      <a16:colId xmlns:a16="http://schemas.microsoft.com/office/drawing/2014/main" val="1291103358"/>
                    </a:ext>
                  </a:extLst>
                </a:gridCol>
                <a:gridCol w="465051">
                  <a:extLst>
                    <a:ext uri="{9D8B030D-6E8A-4147-A177-3AD203B41FA5}">
                      <a16:colId xmlns:a16="http://schemas.microsoft.com/office/drawing/2014/main" val="2659665947"/>
                    </a:ext>
                  </a:extLst>
                </a:gridCol>
                <a:gridCol w="465051">
                  <a:extLst>
                    <a:ext uri="{9D8B030D-6E8A-4147-A177-3AD203B41FA5}">
                      <a16:colId xmlns:a16="http://schemas.microsoft.com/office/drawing/2014/main" val="77205676"/>
                    </a:ext>
                  </a:extLst>
                </a:gridCol>
                <a:gridCol w="465051">
                  <a:extLst>
                    <a:ext uri="{9D8B030D-6E8A-4147-A177-3AD203B41FA5}">
                      <a16:colId xmlns:a16="http://schemas.microsoft.com/office/drawing/2014/main" val="5221739"/>
                    </a:ext>
                  </a:extLst>
                </a:gridCol>
                <a:gridCol w="465051">
                  <a:extLst>
                    <a:ext uri="{9D8B030D-6E8A-4147-A177-3AD203B41FA5}">
                      <a16:colId xmlns:a16="http://schemas.microsoft.com/office/drawing/2014/main" val="3757745029"/>
                    </a:ext>
                  </a:extLst>
                </a:gridCol>
                <a:gridCol w="465051">
                  <a:extLst>
                    <a:ext uri="{9D8B030D-6E8A-4147-A177-3AD203B41FA5}">
                      <a16:colId xmlns:a16="http://schemas.microsoft.com/office/drawing/2014/main" val="2250567162"/>
                    </a:ext>
                  </a:extLst>
                </a:gridCol>
                <a:gridCol w="465051">
                  <a:extLst>
                    <a:ext uri="{9D8B030D-6E8A-4147-A177-3AD203B41FA5}">
                      <a16:colId xmlns:a16="http://schemas.microsoft.com/office/drawing/2014/main" val="2848938551"/>
                    </a:ext>
                  </a:extLst>
                </a:gridCol>
                <a:gridCol w="465051">
                  <a:extLst>
                    <a:ext uri="{9D8B030D-6E8A-4147-A177-3AD203B41FA5}">
                      <a16:colId xmlns:a16="http://schemas.microsoft.com/office/drawing/2014/main" val="1775685730"/>
                    </a:ext>
                  </a:extLst>
                </a:gridCol>
                <a:gridCol w="465051">
                  <a:extLst>
                    <a:ext uri="{9D8B030D-6E8A-4147-A177-3AD203B41FA5}">
                      <a16:colId xmlns:a16="http://schemas.microsoft.com/office/drawing/2014/main" val="613197185"/>
                    </a:ext>
                  </a:extLst>
                </a:gridCol>
                <a:gridCol w="465051">
                  <a:extLst>
                    <a:ext uri="{9D8B030D-6E8A-4147-A177-3AD203B41FA5}">
                      <a16:colId xmlns:a16="http://schemas.microsoft.com/office/drawing/2014/main" val="4077132638"/>
                    </a:ext>
                  </a:extLst>
                </a:gridCol>
                <a:gridCol w="587141">
                  <a:extLst>
                    <a:ext uri="{9D8B030D-6E8A-4147-A177-3AD203B41FA5}">
                      <a16:colId xmlns:a16="http://schemas.microsoft.com/office/drawing/2014/main" val="178737671"/>
                    </a:ext>
                  </a:extLst>
                </a:gridCol>
                <a:gridCol w="654518">
                  <a:extLst>
                    <a:ext uri="{9D8B030D-6E8A-4147-A177-3AD203B41FA5}">
                      <a16:colId xmlns:a16="http://schemas.microsoft.com/office/drawing/2014/main" val="3241438732"/>
                    </a:ext>
                  </a:extLst>
                </a:gridCol>
              </a:tblGrid>
              <a:tr h="356349">
                <a:tc>
                  <a:txBody>
                    <a:bodyPr/>
                    <a:lstStyle/>
                    <a:p>
                      <a:pPr algn="l" fontAlgn="b"/>
                      <a:endParaRPr lang="en-CA" sz="1200" b="1" i="0" u="none" strike="noStrike" dirty="0">
                        <a:effectLst/>
                        <a:latin typeface="+mn-lt"/>
                        <a:cs typeface="Arial" panose="020B0604020202020204" pitchFamily="34" charset="0"/>
                      </a:endParaRPr>
                    </a:p>
                  </a:txBody>
                  <a:tcPr marL="18288" marR="18288"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7067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200" b="0" i="0" u="none" strike="noStrike" baseline="0" dirty="0">
                          <a:solidFill>
                            <a:schemeClr val="tx1"/>
                          </a:solidFill>
                          <a:latin typeface="+mn-lt"/>
                          <a:cs typeface="Arial" panose="020B0604020202020204" pitchFamily="34" charset="0"/>
                        </a:rPr>
                        <a:t>Création d’un plan de traitement avec le patient, auquel ce dernier pourra </a:t>
                      </a:r>
                      <a:r>
                        <a:rPr lang="fr-CA" sz="1200" b="0" i="0" u="none" strike="noStrike" baseline="0" dirty="0" smtClean="0">
                          <a:solidFill>
                            <a:schemeClr val="tx1"/>
                          </a:solidFill>
                          <a:latin typeface="+mn-lt"/>
                          <a:cs typeface="Arial" panose="020B0604020202020204" pitchFamily="34" charset="0"/>
                        </a:rPr>
                        <a:t/>
                      </a:r>
                      <a:br>
                        <a:rPr lang="fr-CA" sz="1200" b="0" i="0" u="none" strike="noStrike" baseline="0" dirty="0" smtClean="0">
                          <a:solidFill>
                            <a:schemeClr val="tx1"/>
                          </a:solidFill>
                          <a:latin typeface="+mn-lt"/>
                          <a:cs typeface="Arial" panose="020B0604020202020204" pitchFamily="34" charset="0"/>
                        </a:rPr>
                      </a:br>
                      <a:r>
                        <a:rPr lang="fr-CA" sz="1200" b="0" i="0" u="none" strike="noStrike" baseline="0" dirty="0" smtClean="0">
                          <a:solidFill>
                            <a:schemeClr val="tx1"/>
                          </a:solidFill>
                          <a:latin typeface="+mn-lt"/>
                          <a:cs typeface="Arial" panose="020B0604020202020204" pitchFamily="34" charset="0"/>
                        </a:rPr>
                        <a:t>se </a:t>
                      </a:r>
                      <a:r>
                        <a:rPr lang="fr-CA" sz="1200" b="0" i="0" u="none" strike="noStrike" baseline="0" dirty="0">
                          <a:solidFill>
                            <a:schemeClr val="tx1"/>
                          </a:solidFill>
                          <a:latin typeface="+mn-lt"/>
                          <a:cs typeface="Arial" panose="020B0604020202020204" pitchFamily="34" charset="0"/>
                        </a:rPr>
                        <a:t>référer quotidiennement</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69</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69229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200" b="0" i="0" u="none" strike="noStrike" baseline="0" dirty="0">
                          <a:solidFill>
                            <a:schemeClr val="tx1"/>
                          </a:solidFill>
                          <a:latin typeface="+mn-lt"/>
                          <a:cs typeface="Arial" panose="020B0604020202020204" pitchFamily="34" charset="0"/>
                        </a:rPr>
                        <a:t>Présentation au patient d’instructions</a:t>
                      </a:r>
                      <a:r>
                        <a:rPr lang="fr-CA" sz="1200" b="1" i="0" u="none" strike="noStrike" baseline="0" dirty="0">
                          <a:solidFill>
                            <a:schemeClr val="tx1"/>
                          </a:solidFill>
                          <a:latin typeface="+mn-lt"/>
                          <a:cs typeface="Arial" panose="020B0604020202020204" pitchFamily="34" charset="0"/>
                        </a:rPr>
                        <a:t> écrites</a:t>
                      </a:r>
                      <a:r>
                        <a:rPr lang="fr-CA" sz="1200" b="0" i="0" u="none" strike="noStrike" baseline="0" dirty="0">
                          <a:solidFill>
                            <a:schemeClr val="tx1"/>
                          </a:solidFill>
                          <a:latin typeface="+mn-lt"/>
                          <a:cs typeface="Arial" panose="020B0604020202020204" pitchFamily="34" charset="0"/>
                        </a:rPr>
                        <a:t> pour </a:t>
                      </a:r>
                      <a:r>
                        <a:rPr lang="fr-CA" sz="1200" b="0" i="0" u="none" strike="noStrike" baseline="0" dirty="0" smtClean="0">
                          <a:solidFill>
                            <a:schemeClr val="tx1"/>
                          </a:solidFill>
                          <a:latin typeface="+mn-lt"/>
                          <a:cs typeface="Arial" panose="020B0604020202020204" pitchFamily="34" charset="0"/>
                        </a:rPr>
                        <a:t/>
                      </a:r>
                      <a:br>
                        <a:rPr lang="fr-CA" sz="1200" b="0" i="0" u="none" strike="noStrike" baseline="0" dirty="0" smtClean="0">
                          <a:solidFill>
                            <a:schemeClr val="tx1"/>
                          </a:solidFill>
                          <a:latin typeface="+mn-lt"/>
                          <a:cs typeface="Arial" panose="020B0604020202020204" pitchFamily="34" charset="0"/>
                        </a:rPr>
                      </a:br>
                      <a:r>
                        <a:rPr lang="fr-CA" sz="1200" b="0" i="0" u="none" strike="noStrike" baseline="0" dirty="0" smtClean="0">
                          <a:solidFill>
                            <a:schemeClr val="tx1"/>
                          </a:solidFill>
                          <a:latin typeface="+mn-lt"/>
                          <a:cs typeface="Arial" panose="020B0604020202020204" pitchFamily="34" charset="0"/>
                        </a:rPr>
                        <a:t>la </a:t>
                      </a:r>
                      <a:r>
                        <a:rPr lang="fr-CA" sz="1200" b="0" i="0" u="none" strike="noStrike" baseline="0" dirty="0">
                          <a:solidFill>
                            <a:schemeClr val="tx1"/>
                          </a:solidFill>
                          <a:latin typeface="+mn-lt"/>
                          <a:cs typeface="Arial" panose="020B0604020202020204" pitchFamily="34" charset="0"/>
                        </a:rPr>
                        <a:t>gestion de ses propres soins à domicile</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53</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456471">
                <a:tc>
                  <a:txBody>
                    <a:bodyPr/>
                    <a:lstStyle/>
                    <a:p>
                      <a:pPr marL="0" algn="l" fontAlgn="b"/>
                      <a:r>
                        <a:rPr lang="fr-CA" sz="1200" b="0" i="0" u="none" strike="noStrike" baseline="0" dirty="0">
                          <a:solidFill>
                            <a:srgbClr val="000000"/>
                          </a:solidFill>
                          <a:latin typeface="+mn-lt"/>
                          <a:cs typeface="Arial" panose="020B0604020202020204" pitchFamily="34" charset="0"/>
                        </a:rPr>
                        <a:t>Consignation des objectifs d’autogestion des patients dans leur dossier médical</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46</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70154632"/>
                  </a:ext>
                </a:extLst>
              </a:tr>
              <a:tr h="498888">
                <a:tc>
                  <a:txBody>
                    <a:bodyPr/>
                    <a:lstStyle/>
                    <a:p>
                      <a:pPr marL="0" algn="l" fontAlgn="b"/>
                      <a:r>
                        <a:rPr lang="fr-CA" sz="1200" b="0" i="0" u="none" strike="noStrike" baseline="0" dirty="0">
                          <a:solidFill>
                            <a:srgbClr val="000000"/>
                          </a:solidFill>
                          <a:latin typeface="+mn-lt"/>
                          <a:cs typeface="Arial" panose="020B0604020202020204" pitchFamily="34" charset="0"/>
                        </a:rPr>
                        <a:t>Communication avec les patients entre les visites </a:t>
                      </a:r>
                      <a:r>
                        <a:rPr lang="fr-CA" sz="1200" b="0" i="0" u="none" strike="noStrike" baseline="0" dirty="0" smtClean="0">
                          <a:solidFill>
                            <a:srgbClr val="000000"/>
                          </a:solidFill>
                          <a:latin typeface="+mn-lt"/>
                          <a:cs typeface="Arial" panose="020B0604020202020204" pitchFamily="34" charset="0"/>
                        </a:rPr>
                        <a:t/>
                      </a:r>
                      <a:br>
                        <a:rPr lang="fr-CA" sz="1200" b="0" i="0" u="none" strike="noStrike" baseline="0" dirty="0" smtClean="0">
                          <a:solidFill>
                            <a:srgbClr val="000000"/>
                          </a:solidFill>
                          <a:latin typeface="+mn-lt"/>
                          <a:cs typeface="Arial" panose="020B0604020202020204" pitchFamily="34" charset="0"/>
                        </a:rPr>
                      </a:br>
                      <a:r>
                        <a:rPr lang="fr-CA" sz="1200" b="0" i="0" u="none" strike="noStrike" baseline="0" dirty="0" smtClean="0">
                          <a:solidFill>
                            <a:srgbClr val="000000"/>
                          </a:solidFill>
                          <a:latin typeface="+mn-lt"/>
                          <a:cs typeface="Arial" panose="020B0604020202020204" pitchFamily="34" charset="0"/>
                        </a:rPr>
                        <a:t>pour </a:t>
                      </a:r>
                      <a:r>
                        <a:rPr lang="fr-CA" sz="1200" b="0" i="0" u="none" strike="noStrike" baseline="0" dirty="0">
                          <a:solidFill>
                            <a:srgbClr val="000000"/>
                          </a:solidFill>
                          <a:latin typeface="+mn-lt"/>
                          <a:cs typeface="Arial" panose="020B0604020202020204" pitchFamily="34" charset="0"/>
                        </a:rPr>
                        <a:t>surveiller leur condition</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48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35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32</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52544732"/>
                  </a:ext>
                </a:extLst>
              </a:tr>
            </a:tbl>
          </a:graphicData>
        </a:graphic>
      </p:graphicFrame>
      <p:sp>
        <p:nvSpPr>
          <p:cNvPr id="4" name="Rectangle 3"/>
          <p:cNvSpPr/>
          <p:nvPr/>
        </p:nvSpPr>
        <p:spPr>
          <a:xfrm>
            <a:off x="370940" y="1232896"/>
            <a:ext cx="8582560" cy="641201"/>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Pourcentage des médecins de soins primaires qui ont répondu qu’eux-mêmes ou d’autres professionnels de la santé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de </a:t>
            </a:r>
            <a:r>
              <a:rPr lang="fr-FR" sz="1350" dirty="0">
                <a:solidFill>
                  <a:srgbClr val="365254"/>
                </a:solidFill>
                <a:cs typeface="Arial" panose="020B0604020202020204" pitchFamily="34" charset="0"/>
              </a:rPr>
              <a:t>leur cabinet offraient </a:t>
            </a:r>
            <a:r>
              <a:rPr lang="fr-FR" sz="1350" b="1" dirty="0">
                <a:solidFill>
                  <a:srgbClr val="365254"/>
                </a:solidFill>
                <a:cs typeface="Arial" panose="020B0604020202020204" pitchFamily="34" charset="0"/>
              </a:rPr>
              <a:t>régulièrement</a:t>
            </a:r>
            <a:r>
              <a:rPr lang="fr-FR" sz="1350" dirty="0">
                <a:solidFill>
                  <a:srgbClr val="365254"/>
                </a:solidFill>
                <a:cs typeface="Arial" panose="020B0604020202020204" pitchFamily="34" charset="0"/>
              </a:rPr>
              <a:t> ou </a:t>
            </a:r>
            <a:r>
              <a:rPr lang="fr-FR" sz="1350" b="1" dirty="0">
                <a:solidFill>
                  <a:srgbClr val="365254"/>
                </a:solidFill>
                <a:cs typeface="Arial" panose="020B0604020202020204" pitchFamily="34" charset="0"/>
              </a:rPr>
              <a:t>souvent</a:t>
            </a:r>
            <a:r>
              <a:rPr lang="fr-FR" sz="1350" dirty="0">
                <a:solidFill>
                  <a:srgbClr val="365254"/>
                </a:solidFill>
                <a:cs typeface="Arial" panose="020B0604020202020204" pitchFamily="34" charset="0"/>
              </a:rPr>
              <a:t> aux patients atteints de </a:t>
            </a:r>
            <a:r>
              <a:rPr lang="fr-FR" sz="1350" b="1" dirty="0">
                <a:solidFill>
                  <a:srgbClr val="365254"/>
                </a:solidFill>
                <a:cs typeface="Arial" panose="020B0604020202020204" pitchFamily="34" charset="0"/>
              </a:rPr>
              <a:t>maladies chroniques </a:t>
            </a:r>
            <a:r>
              <a:rPr lang="fr-FR" sz="1350" dirty="0">
                <a:solidFill>
                  <a:srgbClr val="365254"/>
                </a:solidFill>
                <a:cs typeface="Arial" panose="020B0604020202020204" pitchFamily="34" charset="0"/>
              </a:rPr>
              <a:t>les services suivants :</a:t>
            </a:r>
          </a:p>
        </p:txBody>
      </p:sp>
      <p:sp>
        <p:nvSpPr>
          <p:cNvPr id="8" name="Rectangle 7"/>
          <p:cNvSpPr/>
          <p:nvPr/>
        </p:nvSpPr>
        <p:spPr>
          <a:xfrm>
            <a:off x="374904" y="5230373"/>
            <a:ext cx="7092696" cy="584775"/>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20" name="Rectangle 1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19" name="Group 18"/>
          <p:cNvGrpSpPr/>
          <p:nvPr/>
        </p:nvGrpSpPr>
        <p:grpSpPr>
          <a:xfrm>
            <a:off x="374904" y="5968782"/>
            <a:ext cx="4025646" cy="760977"/>
            <a:chOff x="374904" y="5968782"/>
            <a:chExt cx="4025646" cy="760977"/>
          </a:xfrm>
        </p:grpSpPr>
        <p:grpSp>
          <p:nvGrpSpPr>
            <p:cNvPr id="21" name="Group 20"/>
            <p:cNvGrpSpPr/>
            <p:nvPr/>
          </p:nvGrpSpPr>
          <p:grpSpPr>
            <a:xfrm>
              <a:off x="374904" y="6304001"/>
              <a:ext cx="4025646" cy="425758"/>
              <a:chOff x="3484840" y="6539092"/>
              <a:chExt cx="4025646" cy="425758"/>
            </a:xfrm>
          </p:grpSpPr>
          <p:sp>
            <p:nvSpPr>
              <p:cNvPr id="39" name="TextBox 38"/>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40" name="Oval 39"/>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2" name="Group 21"/>
            <p:cNvGrpSpPr/>
            <p:nvPr/>
          </p:nvGrpSpPr>
          <p:grpSpPr>
            <a:xfrm>
              <a:off x="374904" y="5968782"/>
              <a:ext cx="3719166" cy="369332"/>
              <a:chOff x="139635" y="6397305"/>
              <a:chExt cx="3719166" cy="369332"/>
            </a:xfrm>
          </p:grpSpPr>
          <p:sp>
            <p:nvSpPr>
              <p:cNvPr id="23"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4"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5"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6"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2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809909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8070416" cy="553998"/>
          </a:xfrm>
        </p:spPr>
        <p:txBody>
          <a:bodyPr/>
          <a:lstStyle/>
          <a:p>
            <a:pPr>
              <a:lnSpc>
                <a:spcPts val="3000"/>
              </a:lnSpc>
            </a:pPr>
            <a:r>
              <a:rPr lang="fr-FR" dirty="0"/>
              <a:t>La plupart des médecins de soins primaires canadiens ont des conversations sur les soins de fin de vie avec leurs patients</a:t>
            </a:r>
            <a:endParaRPr lang="en-US" dirty="0"/>
          </a:p>
        </p:txBody>
      </p:sp>
      <p:graphicFrame>
        <p:nvGraphicFramePr>
          <p:cNvPr id="4" name="Chart 3"/>
          <p:cNvGraphicFramePr/>
          <p:nvPr>
            <p:extLst>
              <p:ext uri="{D42A27DB-BD31-4B8C-83A1-F6EECF244321}">
                <p14:modId xmlns:p14="http://schemas.microsoft.com/office/powerpoint/2010/main" val="976195140"/>
              </p:ext>
            </p:extLst>
          </p:nvPr>
        </p:nvGraphicFramePr>
        <p:xfrm>
          <a:off x="457200" y="2483887"/>
          <a:ext cx="3931920" cy="298239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74904" y="1529775"/>
            <a:ext cx="8249332" cy="846386"/>
          </a:xfrm>
          <a:prstGeom prst="rect">
            <a:avLst/>
          </a:prstGeom>
          <a:noFill/>
        </p:spPr>
        <p:txBody>
          <a:bodyPr wrap="square" lIns="0" tIns="91440" bIns="137160" rtlCol="0">
            <a:spAutoFit/>
          </a:bodyPr>
          <a:lstStyle/>
          <a:p>
            <a:pPr>
              <a:lnSpc>
                <a:spcPts val="1600"/>
              </a:lnSpc>
            </a:pPr>
            <a:r>
              <a:rPr lang="fr-FR" sz="1350" dirty="0">
                <a:solidFill>
                  <a:srgbClr val="365254"/>
                </a:solidFill>
                <a:cs typeface="Arial" panose="020B0604020202020204" pitchFamily="34" charset="0"/>
              </a:rPr>
              <a:t>Pourcentage des médecins de soins primaires qui ont </a:t>
            </a:r>
            <a:r>
              <a:rPr lang="fr-FR" sz="1350" b="1" dirty="0">
                <a:solidFill>
                  <a:srgbClr val="365254"/>
                </a:solidFill>
                <a:cs typeface="Arial" panose="020B0604020202020204" pitchFamily="34" charset="0"/>
              </a:rPr>
              <a:t>systématiquement</a:t>
            </a:r>
            <a:r>
              <a:rPr lang="fr-FR" sz="1350" dirty="0">
                <a:solidFill>
                  <a:srgbClr val="365254"/>
                </a:solidFill>
                <a:cs typeface="Arial" panose="020B0604020202020204" pitchFamily="34" charset="0"/>
              </a:rPr>
              <a:t> ou </a:t>
            </a:r>
            <a:r>
              <a:rPr lang="fr-FR" sz="1350" b="1" dirty="0">
                <a:solidFill>
                  <a:srgbClr val="365254"/>
                </a:solidFill>
                <a:cs typeface="Arial" panose="020B0604020202020204" pitchFamily="34" charset="0"/>
              </a:rPr>
              <a:t>à l’occasion</a:t>
            </a:r>
            <a:r>
              <a:rPr lang="fr-FR" sz="1350" dirty="0">
                <a:solidFill>
                  <a:srgbClr val="365254"/>
                </a:solidFill>
                <a:cs typeface="Arial" panose="020B0604020202020204" pitchFamily="34" charset="0"/>
              </a:rPr>
              <a:t> des conversations avec leurs patients à propos de la fin de vie, leurs préférences, leurs souhaits et objectifs de soins au cas où ils tomberaient très malades ou se blesseraient et seraient dans l’incapacité de prendre des décisions par eux-mêmes</a:t>
            </a:r>
            <a:r>
              <a:rPr lang="fr-FR" sz="1350" baseline="30000" dirty="0">
                <a:solidFill>
                  <a:srgbClr val="365254"/>
                </a:solidFill>
                <a:cs typeface="Arial" panose="020B0604020202020204" pitchFamily="34" charset="0"/>
              </a:rPr>
              <a:t>†</a:t>
            </a:r>
          </a:p>
        </p:txBody>
      </p:sp>
      <p:grpSp>
        <p:nvGrpSpPr>
          <p:cNvPr id="9" name="Group 8"/>
          <p:cNvGrpSpPr/>
          <p:nvPr/>
        </p:nvGrpSpPr>
        <p:grpSpPr>
          <a:xfrm>
            <a:off x="4829937" y="2906002"/>
            <a:ext cx="3341911" cy="1528624"/>
            <a:chOff x="5194104" y="2432083"/>
            <a:chExt cx="3341911" cy="1528624"/>
          </a:xfrm>
        </p:grpSpPr>
        <p:sp>
          <p:nvSpPr>
            <p:cNvPr id="5" name="TextBox 4"/>
            <p:cNvSpPr txBox="1"/>
            <p:nvPr/>
          </p:nvSpPr>
          <p:spPr>
            <a:xfrm>
              <a:off x="5810462" y="2432083"/>
              <a:ext cx="2725553" cy="1528624"/>
            </a:xfrm>
            <a:prstGeom prst="rect">
              <a:avLst/>
            </a:prstGeom>
          </p:spPr>
          <p:txBody>
            <a:bodyPr wrap="square">
              <a:spAutoFit/>
            </a:bodyPr>
            <a:lstStyle>
              <a:defPPr>
                <a:defRPr lang="en-US"/>
              </a:defPPr>
              <a:lvl1pPr algn="just">
                <a:lnSpc>
                  <a:spcPts val="1600"/>
                </a:lnSpc>
                <a:defRPr sz="1100">
                  <a:solidFill>
                    <a:srgbClr val="282828"/>
                  </a:solidFill>
                  <a:latin typeface="Arial" panose="020B0604020202020204" pitchFamily="34" charset="0"/>
                  <a:cs typeface="Arial" panose="020B0604020202020204" pitchFamily="34" charset="0"/>
                </a:defRPr>
              </a:lvl1pPr>
            </a:lstStyle>
            <a:p>
              <a:pPr algn="l"/>
              <a:r>
                <a:rPr lang="fr-FR" sz="1050" dirty="0"/>
                <a:t>Au Canada, 66 % des personnes âgées ont discuté avec un membre de leur famille, un ami proche ou un professionnel de la santé à propos des traitements qu’elles voudraient ou ne voudraient pas recevoir si elles ne pouvaient plus prendre de décisions par elles-mêmes</a:t>
              </a:r>
              <a:r>
                <a:rPr lang="fr-FR" sz="1050" baseline="30000" dirty="0"/>
                <a:t>1</a:t>
              </a:r>
              <a:r>
                <a:rPr lang="fr-FR" sz="1050" dirty="0"/>
                <a:t>. </a:t>
              </a:r>
            </a:p>
          </p:txBody>
        </p:sp>
        <p:pic>
          <p:nvPicPr>
            <p:cNvPr id="23"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4104" y="2500655"/>
              <a:ext cx="594360" cy="594360"/>
            </a:xfrm>
            <a:prstGeom prst="rect">
              <a:avLst/>
            </a:prstGeom>
          </p:spPr>
        </p:pic>
      </p:grpSp>
      <p:sp>
        <p:nvSpPr>
          <p:cNvPr id="3" name="TextBox 2"/>
          <p:cNvSpPr txBox="1"/>
          <p:nvPr/>
        </p:nvSpPr>
        <p:spPr>
          <a:xfrm>
            <a:off x="374904" y="5522268"/>
            <a:ext cx="4245483" cy="338554"/>
          </a:xfrm>
          <a:prstGeom prst="rect">
            <a:avLst/>
          </a:prstGeom>
          <a:noFill/>
        </p:spPr>
        <p:txBody>
          <a:bodyPr wrap="square" lIns="0" rtlCol="0">
            <a:spAutoFit/>
          </a:bodyPr>
          <a:lstStyle/>
          <a:p>
            <a:r>
              <a:rPr lang="fr-CA" sz="800" b="1" dirty="0">
                <a:latin typeface="Arial" panose="020B0604020202020204" pitchFamily="34" charset="0"/>
                <a:cs typeface="Arial" panose="020B0604020202020204" pitchFamily="34" charset="0"/>
              </a:rPr>
              <a:t>Remarque</a:t>
            </a:r>
          </a:p>
          <a:p>
            <a:r>
              <a:rPr lang="fr-CA" sz="800" dirty="0">
                <a:latin typeface="Arial" panose="020B0604020202020204" pitchFamily="34" charset="0"/>
                <a:cs typeface="Arial" panose="020B0604020202020204" pitchFamily="34" charset="0"/>
              </a:rPr>
              <a:t>† Exclut les répondants qui ont répondu « sans objet ».</a:t>
            </a:r>
          </a:p>
        </p:txBody>
      </p:sp>
      <p:sp>
        <p:nvSpPr>
          <p:cNvPr id="22" name="Rectangle 21"/>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33" name="Group 32"/>
          <p:cNvGrpSpPr/>
          <p:nvPr/>
        </p:nvGrpSpPr>
        <p:grpSpPr>
          <a:xfrm>
            <a:off x="374904" y="6345312"/>
            <a:ext cx="3719166" cy="369332"/>
            <a:chOff x="139635" y="6397305"/>
            <a:chExt cx="3719166" cy="369332"/>
          </a:xfrm>
        </p:grpSpPr>
        <p:sp>
          <p:nvSpPr>
            <p:cNvPr id="34"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5"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6"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8"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9"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42631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7877911" cy="553998"/>
          </a:xfrm>
        </p:spPr>
        <p:txBody>
          <a:bodyPr/>
          <a:lstStyle/>
          <a:p>
            <a:pPr>
              <a:lnSpc>
                <a:spcPts val="3000"/>
              </a:lnSpc>
            </a:pPr>
            <a:r>
              <a:rPr lang="fr-FR" dirty="0"/>
              <a:t>Au Canada, le nombre de médecins de soins primaires qui se sentent bien préparés à s’occuper de patients ayant besoin de soins palliatifs est inférieur à la moyenne du FCMW</a:t>
            </a:r>
            <a:endParaRPr lang="en-US" dirty="0"/>
          </a:p>
        </p:txBody>
      </p:sp>
      <p:graphicFrame>
        <p:nvGraphicFramePr>
          <p:cNvPr id="3" name="Chart 2"/>
          <p:cNvGraphicFramePr/>
          <p:nvPr>
            <p:extLst>
              <p:ext uri="{D42A27DB-BD31-4B8C-83A1-F6EECF244321}">
                <p14:modId xmlns:p14="http://schemas.microsoft.com/office/powerpoint/2010/main" val="44741307"/>
              </p:ext>
            </p:extLst>
          </p:nvPr>
        </p:nvGraphicFramePr>
        <p:xfrm>
          <a:off x="539497" y="2761408"/>
          <a:ext cx="4281956" cy="29050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74904" y="1962977"/>
            <a:ext cx="7960573" cy="666849"/>
          </a:xfrm>
          <a:prstGeom prst="rect">
            <a:avLst/>
          </a:prstGeom>
          <a:noFill/>
        </p:spPr>
        <p:txBody>
          <a:bodyPr wrap="square" lIns="0" tIns="91440" bIns="137160" rtlCol="0">
            <a:spAutoFit/>
          </a:bodyPr>
          <a:lstStyle/>
          <a:p>
            <a:pPr>
              <a:lnSpc>
                <a:spcPts val="1700"/>
              </a:lnSpc>
            </a:pPr>
            <a:r>
              <a:rPr lang="fr-FR" sz="1350" dirty="0">
                <a:solidFill>
                  <a:srgbClr val="365254"/>
                </a:solidFill>
                <a:cs typeface="Arial" panose="020B0604020202020204" pitchFamily="34" charset="0"/>
              </a:rPr>
              <a:t>Pourcentage des médecins de soins primaires qui se sentent </a:t>
            </a:r>
            <a:r>
              <a:rPr lang="fr-FR" sz="1350" b="1" dirty="0">
                <a:solidFill>
                  <a:srgbClr val="365254"/>
                </a:solidFill>
                <a:cs typeface="Arial" panose="020B0604020202020204" pitchFamily="34" charset="0"/>
              </a:rPr>
              <a:t>tout à fait prêts</a:t>
            </a:r>
            <a:r>
              <a:rPr lang="fr-FR" sz="1350" dirty="0">
                <a:solidFill>
                  <a:srgbClr val="365254"/>
                </a:solidFill>
                <a:cs typeface="Arial" panose="020B0604020202020204" pitchFamily="34" charset="0"/>
              </a:rPr>
              <a:t>, c’est-à-dire qui ont les compétences et l’expérience suffisantes, à s’occuper de patients ayant besoin de soins palliatifs</a:t>
            </a:r>
          </a:p>
        </p:txBody>
      </p:sp>
      <p:grpSp>
        <p:nvGrpSpPr>
          <p:cNvPr id="4" name="Group 3"/>
          <p:cNvGrpSpPr/>
          <p:nvPr/>
        </p:nvGrpSpPr>
        <p:grpSpPr>
          <a:xfrm>
            <a:off x="5133974" y="2821293"/>
            <a:ext cx="3694099" cy="2708434"/>
            <a:chOff x="4821452" y="1790688"/>
            <a:chExt cx="3694099" cy="2708434"/>
          </a:xfrm>
        </p:grpSpPr>
        <p:pic>
          <p:nvPicPr>
            <p:cNvPr id="23"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1452" y="1914713"/>
              <a:ext cx="594360" cy="594360"/>
            </a:xfrm>
            <a:prstGeom prst="rect">
              <a:avLst/>
            </a:prstGeom>
          </p:spPr>
        </p:pic>
        <p:sp>
          <p:nvSpPr>
            <p:cNvPr id="21" name="TextBox 20"/>
            <p:cNvSpPr txBox="1"/>
            <p:nvPr/>
          </p:nvSpPr>
          <p:spPr>
            <a:xfrm>
              <a:off x="5450354" y="1790688"/>
              <a:ext cx="3065197" cy="2708434"/>
            </a:xfrm>
            <a:prstGeom prst="rect">
              <a:avLst/>
            </a:prstGeom>
            <a:noFill/>
          </p:spPr>
          <p:txBody>
            <a:bodyPr wrap="square" rtlCol="0">
              <a:spAutoFit/>
            </a:bodyPr>
            <a:lstStyle/>
            <a:p>
              <a:pPr>
                <a:lnSpc>
                  <a:spcPts val="1800"/>
                </a:lnSpc>
                <a:spcAft>
                  <a:spcPts val="600"/>
                </a:spcAft>
              </a:pPr>
              <a:r>
                <a:rPr lang="fr-FR" sz="1050" dirty="0">
                  <a:latin typeface="Arial" panose="020B0604020202020204" pitchFamily="34" charset="0"/>
                  <a:cs typeface="Arial" panose="020B0604020202020204" pitchFamily="34" charset="0"/>
                </a:rPr>
                <a:t>Les rotations en soins palliatifs ne sont pas obligatoires pour les médecins de famille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au </a:t>
              </a:r>
              <a:r>
                <a:rPr lang="fr-FR" sz="1050" dirty="0">
                  <a:latin typeface="Arial" panose="020B0604020202020204" pitchFamily="34" charset="0"/>
                  <a:cs typeface="Arial" panose="020B0604020202020204" pitchFamily="34" charset="0"/>
                </a:rPr>
                <a:t>Canada</a:t>
              </a:r>
              <a:r>
                <a:rPr lang="fr-FR" sz="1050" baseline="30000" dirty="0">
                  <a:latin typeface="Arial" panose="020B0604020202020204" pitchFamily="34" charset="0"/>
                  <a:cs typeface="Arial" panose="020B0604020202020204" pitchFamily="34" charset="0"/>
                </a:rPr>
                <a:t>1</a:t>
              </a:r>
              <a:r>
                <a:rPr lang="fr-FR" sz="1050" dirty="0">
                  <a:latin typeface="Arial" panose="020B0604020202020204" pitchFamily="34" charset="0"/>
                  <a:cs typeface="Arial" panose="020B0604020202020204" pitchFamily="34" charset="0"/>
                </a:rPr>
                <a:t>; ce type d’expérience est considéré comme une compétence avancée reconnue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par </a:t>
              </a:r>
              <a:r>
                <a:rPr lang="fr-FR" sz="1050" dirty="0">
                  <a:latin typeface="Arial" panose="020B0604020202020204" pitchFamily="34" charset="0"/>
                  <a:cs typeface="Arial" panose="020B0604020202020204" pitchFamily="34" charset="0"/>
                </a:rPr>
                <a:t>un Certificat de compétence additionnelle</a:t>
              </a:r>
              <a:r>
                <a:rPr lang="fr-FR" sz="1050" baseline="30000" dirty="0">
                  <a:latin typeface="Arial" panose="020B0604020202020204" pitchFamily="34" charset="0"/>
                  <a:cs typeface="Arial" panose="020B0604020202020204" pitchFamily="34" charset="0"/>
                </a:rPr>
                <a:t>2</a:t>
              </a:r>
              <a:r>
                <a:rPr lang="fr-FR" sz="1050" dirty="0">
                  <a:latin typeface="Arial" panose="020B0604020202020204" pitchFamily="34" charset="0"/>
                  <a:cs typeface="Arial" panose="020B0604020202020204" pitchFamily="34" charset="0"/>
                </a:rPr>
                <a:t>.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Cela </a:t>
              </a:r>
              <a:r>
                <a:rPr lang="fr-FR" sz="1050" dirty="0">
                  <a:latin typeface="Arial" panose="020B0604020202020204" pitchFamily="34" charset="0"/>
                  <a:cs typeface="Arial" panose="020B0604020202020204" pitchFamily="34" charset="0"/>
                </a:rPr>
                <a:t>pourrait expliquer pourquoi peu de médecins de soins </a:t>
              </a:r>
              <a:r>
                <a:rPr lang="fr-FR" sz="1050" dirty="0" smtClean="0">
                  <a:latin typeface="Arial" panose="020B0604020202020204" pitchFamily="34" charset="0"/>
                  <a:cs typeface="Arial" panose="020B0604020202020204" pitchFamily="34" charset="0"/>
                </a:rPr>
                <a:t>primaires </a:t>
              </a:r>
              <a:r>
                <a:rPr lang="fr-FR" sz="1050" dirty="0">
                  <a:latin typeface="Arial" panose="020B0604020202020204" pitchFamily="34" charset="0"/>
                  <a:cs typeface="Arial" panose="020B0604020202020204" pitchFamily="34" charset="0"/>
                </a:rPr>
                <a:t>canadiens se sentent bien </a:t>
              </a:r>
              <a:r>
                <a:rPr lang="fr-FR" sz="1050" dirty="0" smtClean="0">
                  <a:latin typeface="Arial" panose="020B0604020202020204" pitchFamily="34" charset="0"/>
                  <a:cs typeface="Arial" panose="020B0604020202020204" pitchFamily="34" charset="0"/>
                </a:rPr>
                <a:t>préparés </a:t>
              </a:r>
              <a:r>
                <a:rPr lang="fr-FR" sz="1050" dirty="0">
                  <a:latin typeface="Arial" panose="020B0604020202020204" pitchFamily="34" charset="0"/>
                  <a:cs typeface="Arial" panose="020B0604020202020204" pitchFamily="34" charset="0"/>
                </a:rPr>
                <a:t>à offrir des soins palliatifs. </a:t>
              </a:r>
            </a:p>
            <a:p>
              <a:pPr>
                <a:lnSpc>
                  <a:spcPts val="1800"/>
                </a:lnSpc>
                <a:spcAft>
                  <a:spcPts val="600"/>
                </a:spcAft>
              </a:pPr>
              <a:r>
                <a:rPr lang="fr-FR" sz="1050" dirty="0" smtClean="0">
                  <a:latin typeface="Arial" panose="020B0604020202020204" pitchFamily="34" charset="0"/>
                  <a:cs typeface="Arial" panose="020B0604020202020204" pitchFamily="34" charset="0"/>
                </a:rPr>
                <a:t>Au </a:t>
              </a:r>
              <a:r>
                <a:rPr lang="fr-FR" sz="1050" dirty="0">
                  <a:latin typeface="Arial" panose="020B0604020202020204" pitchFamily="34" charset="0"/>
                  <a:cs typeface="Arial" panose="020B0604020202020204" pitchFamily="34" charset="0"/>
                </a:rPr>
                <a:t>total, 8,5 % des médecins de soins primaires canadiens ont une spécialisation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en </a:t>
              </a:r>
              <a:r>
                <a:rPr lang="fr-FR" sz="1050" dirty="0">
                  <a:latin typeface="Arial" panose="020B0604020202020204" pitchFamily="34" charset="0"/>
                  <a:cs typeface="Arial" panose="020B0604020202020204" pitchFamily="34" charset="0"/>
                </a:rPr>
                <a:t>soins palliatifs</a:t>
              </a:r>
              <a:r>
                <a:rPr lang="fr-FR" sz="1050" baseline="30000" dirty="0">
                  <a:latin typeface="Arial" panose="020B0604020202020204" pitchFamily="34" charset="0"/>
                  <a:cs typeface="Arial" panose="020B0604020202020204" pitchFamily="34" charset="0"/>
                </a:rPr>
                <a:t>3</a:t>
              </a:r>
              <a:r>
                <a:rPr lang="fr-FR" sz="1050" dirty="0">
                  <a:latin typeface="Arial" panose="020B0604020202020204" pitchFamily="34" charset="0"/>
                  <a:cs typeface="Arial" panose="020B0604020202020204" pitchFamily="34" charset="0"/>
                </a:rPr>
                <a:t>.</a:t>
              </a:r>
            </a:p>
          </p:txBody>
        </p:sp>
      </p:grpSp>
      <p:sp>
        <p:nvSpPr>
          <p:cNvPr id="33" name="Rectangle 32"/>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32" name="Group 31"/>
          <p:cNvGrpSpPr/>
          <p:nvPr/>
        </p:nvGrpSpPr>
        <p:grpSpPr>
          <a:xfrm>
            <a:off x="374904" y="6345312"/>
            <a:ext cx="3719166" cy="369332"/>
            <a:chOff x="139635" y="6397305"/>
            <a:chExt cx="3719166" cy="369332"/>
          </a:xfrm>
        </p:grpSpPr>
        <p:sp>
          <p:nvSpPr>
            <p:cNvPr id="34"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5"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6"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8"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9"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950512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Aperçus provinciaux et territoriaux : soins palliatifs </a:t>
            </a:r>
            <a:r>
              <a:rPr lang="fr-CA" dirty="0" smtClean="0"/>
              <a:t/>
            </a:r>
            <a:br>
              <a:rPr lang="fr-CA" dirty="0" smtClean="0"/>
            </a:br>
            <a:r>
              <a:rPr lang="fr-CA" dirty="0" smtClean="0"/>
              <a:t>et </a:t>
            </a:r>
            <a:r>
              <a:rPr lang="fr-CA" dirty="0"/>
              <a:t>de fin de vie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185282690"/>
              </p:ext>
            </p:extLst>
          </p:nvPr>
        </p:nvGraphicFramePr>
        <p:xfrm>
          <a:off x="370940" y="1660121"/>
          <a:ext cx="8412964" cy="2103120"/>
        </p:xfrm>
        <a:graphic>
          <a:graphicData uri="http://schemas.openxmlformats.org/drawingml/2006/table">
            <a:tbl>
              <a:tblPr/>
              <a:tblGrid>
                <a:gridCol w="1606642">
                  <a:extLst>
                    <a:ext uri="{9D8B030D-6E8A-4147-A177-3AD203B41FA5}">
                      <a16:colId xmlns:a16="http://schemas.microsoft.com/office/drawing/2014/main" val="2274431385"/>
                    </a:ext>
                  </a:extLst>
                </a:gridCol>
                <a:gridCol w="558589">
                  <a:extLst>
                    <a:ext uri="{9D8B030D-6E8A-4147-A177-3AD203B41FA5}">
                      <a16:colId xmlns:a16="http://schemas.microsoft.com/office/drawing/2014/main" val="3414494534"/>
                    </a:ext>
                  </a:extLst>
                </a:gridCol>
                <a:gridCol w="503495">
                  <a:extLst>
                    <a:ext uri="{9D8B030D-6E8A-4147-A177-3AD203B41FA5}">
                      <a16:colId xmlns:a16="http://schemas.microsoft.com/office/drawing/2014/main" val="1291103358"/>
                    </a:ext>
                  </a:extLst>
                </a:gridCol>
                <a:gridCol w="503495">
                  <a:extLst>
                    <a:ext uri="{9D8B030D-6E8A-4147-A177-3AD203B41FA5}">
                      <a16:colId xmlns:a16="http://schemas.microsoft.com/office/drawing/2014/main" val="2659665947"/>
                    </a:ext>
                  </a:extLst>
                </a:gridCol>
                <a:gridCol w="503495">
                  <a:extLst>
                    <a:ext uri="{9D8B030D-6E8A-4147-A177-3AD203B41FA5}">
                      <a16:colId xmlns:a16="http://schemas.microsoft.com/office/drawing/2014/main" val="77205676"/>
                    </a:ext>
                  </a:extLst>
                </a:gridCol>
                <a:gridCol w="503495">
                  <a:extLst>
                    <a:ext uri="{9D8B030D-6E8A-4147-A177-3AD203B41FA5}">
                      <a16:colId xmlns:a16="http://schemas.microsoft.com/office/drawing/2014/main" val="5221739"/>
                    </a:ext>
                  </a:extLst>
                </a:gridCol>
                <a:gridCol w="503495">
                  <a:extLst>
                    <a:ext uri="{9D8B030D-6E8A-4147-A177-3AD203B41FA5}">
                      <a16:colId xmlns:a16="http://schemas.microsoft.com/office/drawing/2014/main" val="3757745029"/>
                    </a:ext>
                  </a:extLst>
                </a:gridCol>
                <a:gridCol w="503495">
                  <a:extLst>
                    <a:ext uri="{9D8B030D-6E8A-4147-A177-3AD203B41FA5}">
                      <a16:colId xmlns:a16="http://schemas.microsoft.com/office/drawing/2014/main" val="2250567162"/>
                    </a:ext>
                  </a:extLst>
                </a:gridCol>
                <a:gridCol w="503495">
                  <a:extLst>
                    <a:ext uri="{9D8B030D-6E8A-4147-A177-3AD203B41FA5}">
                      <a16:colId xmlns:a16="http://schemas.microsoft.com/office/drawing/2014/main" val="2848938551"/>
                    </a:ext>
                  </a:extLst>
                </a:gridCol>
                <a:gridCol w="503495">
                  <a:extLst>
                    <a:ext uri="{9D8B030D-6E8A-4147-A177-3AD203B41FA5}">
                      <a16:colId xmlns:a16="http://schemas.microsoft.com/office/drawing/2014/main" val="1775685730"/>
                    </a:ext>
                  </a:extLst>
                </a:gridCol>
                <a:gridCol w="503495">
                  <a:extLst>
                    <a:ext uri="{9D8B030D-6E8A-4147-A177-3AD203B41FA5}">
                      <a16:colId xmlns:a16="http://schemas.microsoft.com/office/drawing/2014/main" val="613197185"/>
                    </a:ext>
                  </a:extLst>
                </a:gridCol>
                <a:gridCol w="503495">
                  <a:extLst>
                    <a:ext uri="{9D8B030D-6E8A-4147-A177-3AD203B41FA5}">
                      <a16:colId xmlns:a16="http://schemas.microsoft.com/office/drawing/2014/main" val="4077132638"/>
                    </a:ext>
                  </a:extLst>
                </a:gridCol>
                <a:gridCol w="596766">
                  <a:extLst>
                    <a:ext uri="{9D8B030D-6E8A-4147-A177-3AD203B41FA5}">
                      <a16:colId xmlns:a16="http://schemas.microsoft.com/office/drawing/2014/main" val="178737671"/>
                    </a:ext>
                  </a:extLst>
                </a:gridCol>
                <a:gridCol w="616017">
                  <a:extLst>
                    <a:ext uri="{9D8B030D-6E8A-4147-A177-3AD203B41FA5}">
                      <a16:colId xmlns:a16="http://schemas.microsoft.com/office/drawing/2014/main" val="3241438732"/>
                    </a:ext>
                  </a:extLst>
                </a:gridCol>
              </a:tblGrid>
              <a:tr h="409082">
                <a:tc>
                  <a:txBody>
                    <a:bodyPr/>
                    <a:lstStyle/>
                    <a:p>
                      <a:pPr algn="l" fontAlgn="b"/>
                      <a:endParaRPr lang="en-CA" sz="1200" b="1" i="0" u="none" strike="noStrike" dirty="0">
                        <a:effectLst/>
                        <a:latin typeface="+mn-lt"/>
                        <a:cs typeface="Arial" panose="020B0604020202020204" pitchFamily="34" charset="0"/>
                      </a:endParaRPr>
                    </a:p>
                  </a:txBody>
                  <a:tcPr marL="45720" marR="4572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855260">
                <a:tc>
                  <a:txBody>
                    <a:bodyPr/>
                    <a:lstStyle/>
                    <a:p>
                      <a:pPr algn="l"/>
                      <a:r>
                        <a:rPr lang="fr-CA" sz="1200" i="0" dirty="0">
                          <a:latin typeface="+mn-lt"/>
                          <a:cs typeface="Arial" panose="020B0604020202020204" pitchFamily="34" charset="0"/>
                        </a:rPr>
                        <a:t>Ont </a:t>
                      </a:r>
                      <a:r>
                        <a:rPr lang="fr-CA" sz="1200" b="1" i="0" dirty="0">
                          <a:latin typeface="+mn-lt"/>
                          <a:cs typeface="Arial" panose="020B0604020202020204" pitchFamily="34" charset="0"/>
                        </a:rPr>
                        <a:t>systématiquement</a:t>
                      </a:r>
                      <a:r>
                        <a:rPr lang="fr-CA" sz="1200" i="0" dirty="0">
                          <a:latin typeface="+mn-lt"/>
                          <a:cs typeface="Arial" panose="020B0604020202020204" pitchFamily="34" charset="0"/>
                        </a:rPr>
                        <a:t> ou </a:t>
                      </a:r>
                      <a:r>
                        <a:rPr lang="fr-CA" sz="1200" b="1" i="0" dirty="0">
                          <a:latin typeface="+mn-lt"/>
                          <a:cs typeface="Arial" panose="020B0604020202020204" pitchFamily="34" charset="0"/>
                        </a:rPr>
                        <a:t>à l’occasion</a:t>
                      </a:r>
                      <a:r>
                        <a:rPr lang="fr-CA" sz="1200" i="0" dirty="0">
                          <a:latin typeface="+mn-lt"/>
                          <a:cs typeface="Arial" panose="020B0604020202020204" pitchFamily="34" charset="0"/>
                        </a:rPr>
                        <a:t> des conversations sur les soins de fin de vie avec leurs patients</a:t>
                      </a:r>
                      <a:r>
                        <a:rPr lang="fr-CA" sz="1200" i="0" baseline="30000" dirty="0">
                          <a:latin typeface="+mn-lt"/>
                          <a:cs typeface="Arial" panose="020B0604020202020204" pitchFamily="34" charset="0"/>
                        </a:rPr>
                        <a:t>†</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smtClean="0">
                          <a:solidFill>
                            <a:schemeClr val="bg1"/>
                          </a:solidFill>
                          <a:effectLst/>
                          <a:latin typeface="Arial" panose="020B0604020202020204" pitchFamily="34" charset="0"/>
                          <a:cs typeface="Arial" panose="020B0604020202020204" pitchFamily="34" charset="0"/>
                        </a:rPr>
                        <a:t>92</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40958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CA" sz="1200" i="0" dirty="0">
                          <a:latin typeface="+mn-lt"/>
                          <a:cs typeface="Arial" panose="020B0604020202020204" pitchFamily="34" charset="0"/>
                        </a:rPr>
                        <a:t>Se </a:t>
                      </a:r>
                      <a:r>
                        <a:rPr lang="fr-CA" sz="1200" i="0" kern="1200" dirty="0">
                          <a:solidFill>
                            <a:schemeClr val="tx1"/>
                          </a:solidFill>
                          <a:latin typeface="+mn-lt"/>
                          <a:ea typeface="+mn-ea"/>
                          <a:cs typeface="Arial" panose="020B0604020202020204" pitchFamily="34" charset="0"/>
                        </a:rPr>
                        <a:t>sentent </a:t>
                      </a:r>
                      <a:r>
                        <a:rPr lang="fr-CA" sz="1200" b="1" i="0" kern="1200" dirty="0" smtClean="0">
                          <a:solidFill>
                            <a:schemeClr val="tx1"/>
                          </a:solidFill>
                          <a:latin typeface="+mn-lt"/>
                          <a:ea typeface="+mn-ea"/>
                          <a:cs typeface="Arial" panose="020B0604020202020204" pitchFamily="34" charset="0"/>
                        </a:rPr>
                        <a:t>tout à fait prêts </a:t>
                      </a:r>
                      <a:r>
                        <a:rPr lang="fr-CA" sz="1200" i="0" kern="1200" dirty="0">
                          <a:solidFill>
                            <a:schemeClr val="tx1"/>
                          </a:solidFill>
                          <a:latin typeface="+mn-lt"/>
                          <a:ea typeface="+mn-ea"/>
                          <a:cs typeface="Arial" panose="020B0604020202020204" pitchFamily="34" charset="0"/>
                        </a:rPr>
                        <a:t>à </a:t>
                      </a:r>
                      <a:r>
                        <a:rPr lang="fr-CA" sz="1200" i="0" dirty="0">
                          <a:latin typeface="+mn-lt"/>
                          <a:cs typeface="Arial" panose="020B0604020202020204" pitchFamily="34" charset="0"/>
                        </a:rPr>
                        <a:t>gérer </a:t>
                      </a:r>
                      <a:r>
                        <a:rPr lang="fr-CA" sz="1200" i="0" dirty="0" smtClean="0">
                          <a:latin typeface="+mn-lt"/>
                          <a:cs typeface="Arial" panose="020B0604020202020204" pitchFamily="34" charset="0"/>
                        </a:rPr>
                        <a:t/>
                      </a:r>
                      <a:br>
                        <a:rPr lang="fr-CA" sz="1200" i="0" dirty="0" smtClean="0">
                          <a:latin typeface="+mn-lt"/>
                          <a:cs typeface="Arial" panose="020B0604020202020204" pitchFamily="34" charset="0"/>
                        </a:rPr>
                      </a:br>
                      <a:r>
                        <a:rPr lang="fr-CA" sz="1200" i="0" dirty="0" smtClean="0">
                          <a:latin typeface="+mn-lt"/>
                          <a:cs typeface="Arial" panose="020B0604020202020204" pitchFamily="34" charset="0"/>
                        </a:rPr>
                        <a:t>les </a:t>
                      </a:r>
                      <a:r>
                        <a:rPr lang="fr-CA" sz="1200" i="0" dirty="0">
                          <a:latin typeface="+mn-lt"/>
                          <a:cs typeface="Arial" panose="020B0604020202020204" pitchFamily="34" charset="0"/>
                        </a:rPr>
                        <a:t>soins palliatifs</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374625496"/>
                  </a:ext>
                </a:extLst>
              </a:tr>
            </a:tbl>
          </a:graphicData>
        </a:graphic>
      </p:graphicFrame>
      <p:sp>
        <p:nvSpPr>
          <p:cNvPr id="5" name="Rectangle 4"/>
          <p:cNvSpPr/>
          <p:nvPr/>
        </p:nvSpPr>
        <p:spPr>
          <a:xfrm>
            <a:off x="374905" y="3714811"/>
            <a:ext cx="6921246" cy="707886"/>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Exclut les répondants qui ont répondu « sans objet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3" name="Rectangle 2"/>
          <p:cNvSpPr/>
          <p:nvPr/>
        </p:nvSpPr>
        <p:spPr>
          <a:xfrm>
            <a:off x="374904" y="1199310"/>
            <a:ext cx="8307375" cy="446276"/>
          </a:xfrm>
          <a:prstGeom prst="rect">
            <a:avLst/>
          </a:prstGeom>
        </p:spPr>
        <p:txBody>
          <a:bodyPr wrap="square" lIns="0" tIns="91440" bIns="137160">
            <a:spAutoFit/>
          </a:bodyPr>
          <a:lstStyle/>
          <a:p>
            <a:r>
              <a:rPr lang="fr-FR" sz="1350" dirty="0">
                <a:solidFill>
                  <a:srgbClr val="365254"/>
                </a:solidFill>
                <a:cs typeface="Arial" panose="020B0604020202020204" pitchFamily="34" charset="0"/>
              </a:rPr>
              <a:t>Pourcentage des médecins de soins primaires qui… </a:t>
            </a:r>
          </a:p>
        </p:txBody>
      </p:sp>
      <p:sp>
        <p:nvSpPr>
          <p:cNvPr id="20" name="Rectangle 1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19" name="Group 18"/>
          <p:cNvGrpSpPr/>
          <p:nvPr/>
        </p:nvGrpSpPr>
        <p:grpSpPr>
          <a:xfrm>
            <a:off x="374904" y="5968782"/>
            <a:ext cx="4025646" cy="760977"/>
            <a:chOff x="374904" y="5968782"/>
            <a:chExt cx="4025646" cy="760977"/>
          </a:xfrm>
        </p:grpSpPr>
        <p:grpSp>
          <p:nvGrpSpPr>
            <p:cNvPr id="21" name="Group 20"/>
            <p:cNvGrpSpPr/>
            <p:nvPr/>
          </p:nvGrpSpPr>
          <p:grpSpPr>
            <a:xfrm>
              <a:off x="374904" y="6304001"/>
              <a:ext cx="4025646" cy="425758"/>
              <a:chOff x="3484840" y="6539092"/>
              <a:chExt cx="4025646" cy="425758"/>
            </a:xfrm>
          </p:grpSpPr>
          <p:sp>
            <p:nvSpPr>
              <p:cNvPr id="39" name="TextBox 38"/>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40" name="Oval 39"/>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2" name="Group 21"/>
            <p:cNvGrpSpPr/>
            <p:nvPr/>
          </p:nvGrpSpPr>
          <p:grpSpPr>
            <a:xfrm>
              <a:off x="374904" y="5968782"/>
              <a:ext cx="3719166" cy="369332"/>
              <a:chOff x="139635" y="6397305"/>
              <a:chExt cx="3719166" cy="369332"/>
            </a:xfrm>
          </p:grpSpPr>
          <p:sp>
            <p:nvSpPr>
              <p:cNvPr id="23"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4"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5"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6"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2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071585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07950" y="2311724"/>
            <a:ext cx="2764018" cy="3133173"/>
            <a:chOff x="6589200" y="2315024"/>
            <a:chExt cx="2560812" cy="3133173"/>
          </a:xfrm>
        </p:grpSpPr>
        <p:sp>
          <p:nvSpPr>
            <p:cNvPr id="35" name="Rectangle 34"/>
            <p:cNvSpPr/>
            <p:nvPr/>
          </p:nvSpPr>
          <p:spPr>
            <a:xfrm>
              <a:off x="6617579" y="2315024"/>
              <a:ext cx="2532433" cy="3133172"/>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37160" rIns="91440" bIns="137160" rtlCol="0" anchor="t" anchorCtr="0"/>
            <a:lstStyle/>
            <a:p>
              <a:pPr>
                <a:lnSpc>
                  <a:spcPts val="1800"/>
                </a:lnSpc>
                <a:spcAft>
                  <a:spcPts val="600"/>
                </a:spcAft>
              </a:pPr>
              <a:r>
                <a:rPr lang="en-US" b="1" dirty="0">
                  <a:solidFill>
                    <a:srgbClr val="365254"/>
                  </a:solidFill>
                  <a:cs typeface="Arial" panose="020B0604020202020204" pitchFamily="34" charset="0"/>
                </a:rPr>
                <a:t>Le </a:t>
              </a:r>
              <a:r>
                <a:rPr lang="en-US" b="1" dirty="0" err="1">
                  <a:solidFill>
                    <a:srgbClr val="365254"/>
                  </a:solidFill>
                  <a:cs typeface="Arial" panose="020B0604020202020204" pitchFamily="34" charset="0"/>
                </a:rPr>
                <a:t>saviez-vous</a:t>
              </a:r>
              <a:r>
                <a:rPr lang="en-US" b="1" dirty="0">
                  <a:solidFill>
                    <a:srgbClr val="365254"/>
                  </a:solidFill>
                  <a:cs typeface="Arial" panose="020B0604020202020204" pitchFamily="34" charset="0"/>
                </a:rPr>
                <a:t>?</a:t>
              </a:r>
            </a:p>
            <a:p>
              <a:pPr>
                <a:lnSpc>
                  <a:spcPts val="1800"/>
                </a:lnSpc>
                <a:spcAft>
                  <a:spcPts val="600"/>
                </a:spcAft>
              </a:pPr>
              <a:r>
                <a:rPr lang="fr-FR" sz="1053" dirty="0" smtClean="0">
                  <a:solidFill>
                    <a:srgbClr val="282828"/>
                  </a:solidFill>
                  <a:latin typeface="Arial" panose="020B0604020202020204" pitchFamily="34" charset="0"/>
                  <a:cs typeface="Arial" panose="020B0604020202020204" pitchFamily="34" charset="0"/>
                </a:rPr>
                <a:t>L’aide </a:t>
              </a:r>
              <a:r>
                <a:rPr lang="fr-FR" sz="1053" dirty="0">
                  <a:solidFill>
                    <a:srgbClr val="282828"/>
                  </a:solidFill>
                  <a:latin typeface="Arial" panose="020B0604020202020204" pitchFamily="34" charset="0"/>
                  <a:cs typeface="Arial" panose="020B0604020202020204" pitchFamily="34" charset="0"/>
                </a:rPr>
                <a:t>médicale à mourir ne fait </a:t>
              </a:r>
              <a:r>
                <a:rPr lang="fr-FR" sz="1053" dirty="0" smtClean="0">
                  <a:solidFill>
                    <a:srgbClr val="282828"/>
                  </a:solidFill>
                  <a:latin typeface="Arial" panose="020B0604020202020204" pitchFamily="34" charset="0"/>
                  <a:cs typeface="Arial" panose="020B0604020202020204" pitchFamily="34" charset="0"/>
                </a:rPr>
                <a:t/>
              </a:r>
              <a:br>
                <a:rPr lang="fr-FR" sz="1053" dirty="0" smtClean="0">
                  <a:solidFill>
                    <a:srgbClr val="282828"/>
                  </a:solidFill>
                  <a:latin typeface="Arial" panose="020B0604020202020204" pitchFamily="34" charset="0"/>
                  <a:cs typeface="Arial" panose="020B0604020202020204" pitchFamily="34" charset="0"/>
                </a:rPr>
              </a:br>
              <a:r>
                <a:rPr lang="fr-FR" sz="1053" dirty="0" smtClean="0">
                  <a:solidFill>
                    <a:srgbClr val="282828"/>
                  </a:solidFill>
                  <a:latin typeface="Arial" panose="020B0604020202020204" pitchFamily="34" charset="0"/>
                  <a:cs typeface="Arial" panose="020B0604020202020204" pitchFamily="34" charset="0"/>
                </a:rPr>
                <a:t>pas </a:t>
              </a:r>
              <a:r>
                <a:rPr lang="fr-FR" sz="1053" dirty="0">
                  <a:solidFill>
                    <a:srgbClr val="282828"/>
                  </a:solidFill>
                  <a:latin typeface="Arial" panose="020B0604020202020204" pitchFamily="34" charset="0"/>
                  <a:cs typeface="Arial" panose="020B0604020202020204" pitchFamily="34" charset="0"/>
                </a:rPr>
                <a:t>partie des soins palliatifs. </a:t>
              </a:r>
              <a:r>
                <a:rPr lang="fr-FR" sz="1053" dirty="0" smtClean="0">
                  <a:solidFill>
                    <a:srgbClr val="282828"/>
                  </a:solidFill>
                  <a:latin typeface="Arial" panose="020B0604020202020204" pitchFamily="34" charset="0"/>
                  <a:cs typeface="Arial" panose="020B0604020202020204" pitchFamily="34" charset="0"/>
                </a:rPr>
                <a:t/>
              </a:r>
              <a:br>
                <a:rPr lang="fr-FR" sz="1053" dirty="0" smtClean="0">
                  <a:solidFill>
                    <a:srgbClr val="282828"/>
                  </a:solidFill>
                  <a:latin typeface="Arial" panose="020B0604020202020204" pitchFamily="34" charset="0"/>
                  <a:cs typeface="Arial" panose="020B0604020202020204" pitchFamily="34" charset="0"/>
                </a:rPr>
              </a:br>
              <a:r>
                <a:rPr lang="fr-FR" sz="1053" dirty="0" smtClean="0">
                  <a:solidFill>
                    <a:srgbClr val="282828"/>
                  </a:solidFill>
                  <a:latin typeface="Arial" panose="020B0604020202020204" pitchFamily="34" charset="0"/>
                  <a:cs typeface="Arial" panose="020B0604020202020204" pitchFamily="34" charset="0"/>
                </a:rPr>
                <a:t>Il </a:t>
              </a:r>
              <a:r>
                <a:rPr lang="fr-FR" sz="1053" dirty="0">
                  <a:solidFill>
                    <a:srgbClr val="282828"/>
                  </a:solidFill>
                  <a:latin typeface="Arial" panose="020B0604020202020204" pitchFamily="34" charset="0"/>
                  <a:cs typeface="Arial" panose="020B0604020202020204" pitchFamily="34" charset="0"/>
                </a:rPr>
                <a:t>s’agit toutefois d’une option de fin de vie à laquelle les Canadiens peuvent recourir s’ils répondent </a:t>
              </a:r>
              <a:r>
                <a:rPr lang="fr-FR" sz="1053" dirty="0" smtClean="0">
                  <a:solidFill>
                    <a:srgbClr val="282828"/>
                  </a:solidFill>
                  <a:latin typeface="Arial" panose="020B0604020202020204" pitchFamily="34" charset="0"/>
                  <a:cs typeface="Arial" panose="020B0604020202020204" pitchFamily="34" charset="0"/>
                </a:rPr>
                <a:t/>
              </a:r>
              <a:br>
                <a:rPr lang="fr-FR" sz="1053" dirty="0" smtClean="0">
                  <a:solidFill>
                    <a:srgbClr val="282828"/>
                  </a:solidFill>
                  <a:latin typeface="Arial" panose="020B0604020202020204" pitchFamily="34" charset="0"/>
                  <a:cs typeface="Arial" panose="020B0604020202020204" pitchFamily="34" charset="0"/>
                </a:rPr>
              </a:br>
              <a:r>
                <a:rPr lang="fr-FR" sz="1053" dirty="0" smtClean="0">
                  <a:solidFill>
                    <a:srgbClr val="282828"/>
                  </a:solidFill>
                  <a:latin typeface="Arial" panose="020B0604020202020204" pitchFamily="34" charset="0"/>
                  <a:cs typeface="Arial" panose="020B0604020202020204" pitchFamily="34" charset="0"/>
                </a:rPr>
                <a:t>aux </a:t>
              </a:r>
              <a:r>
                <a:rPr lang="fr-FR" sz="1053" dirty="0">
                  <a:solidFill>
                    <a:srgbClr val="282828"/>
                  </a:solidFill>
                  <a:latin typeface="Arial" panose="020B0604020202020204" pitchFamily="34" charset="0"/>
                  <a:cs typeface="Arial" panose="020B0604020202020204" pitchFamily="34" charset="0"/>
                </a:rPr>
                <a:t>critères définis par la loi. </a:t>
              </a:r>
            </a:p>
            <a:p>
              <a:pPr>
                <a:lnSpc>
                  <a:spcPts val="1800"/>
                </a:lnSpc>
                <a:spcAft>
                  <a:spcPts val="600"/>
                </a:spcAft>
              </a:pPr>
              <a:r>
                <a:rPr lang="fr-FR" sz="1053" dirty="0" smtClean="0">
                  <a:solidFill>
                    <a:srgbClr val="282828"/>
                  </a:solidFill>
                  <a:latin typeface="Arial" panose="020B0604020202020204" pitchFamily="34" charset="0"/>
                  <a:cs typeface="Arial" panose="020B0604020202020204" pitchFamily="34" charset="0"/>
                </a:rPr>
                <a:t>On </a:t>
              </a:r>
              <a:r>
                <a:rPr lang="fr-FR" sz="1053" dirty="0">
                  <a:solidFill>
                    <a:srgbClr val="282828"/>
                  </a:solidFill>
                  <a:latin typeface="Arial" panose="020B0604020202020204" pitchFamily="34" charset="0"/>
                  <a:cs typeface="Arial" panose="020B0604020202020204" pitchFamily="34" charset="0"/>
                </a:rPr>
                <a:t>dénombre 6 749 décès </a:t>
              </a:r>
              <a:r>
                <a:rPr lang="fr-FR" sz="1053" dirty="0" smtClean="0">
                  <a:solidFill>
                    <a:srgbClr val="282828"/>
                  </a:solidFill>
                  <a:latin typeface="Arial" panose="020B0604020202020204" pitchFamily="34" charset="0"/>
                  <a:cs typeface="Arial" panose="020B0604020202020204" pitchFamily="34" charset="0"/>
                </a:rPr>
                <a:t/>
              </a:r>
              <a:br>
                <a:rPr lang="fr-FR" sz="1053" dirty="0" smtClean="0">
                  <a:solidFill>
                    <a:srgbClr val="282828"/>
                  </a:solidFill>
                  <a:latin typeface="Arial" panose="020B0604020202020204" pitchFamily="34" charset="0"/>
                  <a:cs typeface="Arial" panose="020B0604020202020204" pitchFamily="34" charset="0"/>
                </a:rPr>
              </a:br>
              <a:r>
                <a:rPr lang="fr-FR" sz="1053" dirty="0" smtClean="0">
                  <a:solidFill>
                    <a:srgbClr val="282828"/>
                  </a:solidFill>
                  <a:latin typeface="Arial" panose="020B0604020202020204" pitchFamily="34" charset="0"/>
                  <a:cs typeface="Arial" panose="020B0604020202020204" pitchFamily="34" charset="0"/>
                </a:rPr>
                <a:t>médicalement </a:t>
              </a:r>
              <a:r>
                <a:rPr lang="fr-FR" sz="1053" dirty="0">
                  <a:solidFill>
                    <a:srgbClr val="282828"/>
                  </a:solidFill>
                  <a:latin typeface="Arial" panose="020B0604020202020204" pitchFamily="34" charset="0"/>
                  <a:cs typeface="Arial" panose="020B0604020202020204" pitchFamily="34" charset="0"/>
                </a:rPr>
                <a:t>assistés au </a:t>
              </a:r>
              <a:r>
                <a:rPr lang="fr-FR" sz="1053" dirty="0" smtClean="0">
                  <a:solidFill>
                    <a:srgbClr val="282828"/>
                  </a:solidFill>
                  <a:latin typeface="Arial" panose="020B0604020202020204" pitchFamily="34" charset="0"/>
                  <a:cs typeface="Arial" panose="020B0604020202020204" pitchFamily="34" charset="0"/>
                </a:rPr>
                <a:t>Canada </a:t>
              </a:r>
              <a:br>
                <a:rPr lang="fr-FR" sz="1053" dirty="0" smtClean="0">
                  <a:solidFill>
                    <a:srgbClr val="282828"/>
                  </a:solidFill>
                  <a:latin typeface="Arial" panose="020B0604020202020204" pitchFamily="34" charset="0"/>
                  <a:cs typeface="Arial" panose="020B0604020202020204" pitchFamily="34" charset="0"/>
                </a:rPr>
              </a:br>
              <a:r>
                <a:rPr lang="fr-FR" sz="1053" dirty="0" smtClean="0">
                  <a:solidFill>
                    <a:srgbClr val="282828"/>
                  </a:solidFill>
                  <a:latin typeface="Arial" panose="020B0604020202020204" pitchFamily="34" charset="0"/>
                  <a:cs typeface="Arial" panose="020B0604020202020204" pitchFamily="34" charset="0"/>
                </a:rPr>
                <a:t>entre le 10</a:t>
              </a:r>
              <a:r>
                <a:rPr lang="fr-FR" sz="1053" dirty="0">
                  <a:solidFill>
                    <a:srgbClr val="282828"/>
                  </a:solidFill>
                  <a:latin typeface="Arial" panose="020B0604020202020204" pitchFamily="34" charset="0"/>
                  <a:cs typeface="Arial" panose="020B0604020202020204" pitchFamily="34" charset="0"/>
                </a:rPr>
                <a:t> décembre 2015 </a:t>
              </a:r>
              <a:r>
                <a:rPr lang="fr-FR" sz="1053" dirty="0" smtClean="0">
                  <a:solidFill>
                    <a:srgbClr val="282828"/>
                  </a:solidFill>
                  <a:latin typeface="Arial" panose="020B0604020202020204" pitchFamily="34" charset="0"/>
                  <a:cs typeface="Arial" panose="020B0604020202020204" pitchFamily="34" charset="0"/>
                </a:rPr>
                <a:t>(</a:t>
              </a:r>
              <a:r>
                <a:rPr lang="fr-FR" sz="1053" dirty="0">
                  <a:solidFill>
                    <a:srgbClr val="282828"/>
                  </a:solidFill>
                  <a:latin typeface="Arial" panose="020B0604020202020204" pitchFamily="34" charset="0"/>
                  <a:cs typeface="Arial" panose="020B0604020202020204" pitchFamily="34" charset="0"/>
                </a:rPr>
                <a:t>date de l’entrée en vigueur </a:t>
              </a:r>
              <a:r>
                <a:rPr lang="fr-FR" sz="1053" dirty="0" smtClean="0">
                  <a:solidFill>
                    <a:srgbClr val="282828"/>
                  </a:solidFill>
                  <a:latin typeface="Arial" panose="020B0604020202020204" pitchFamily="34" charset="0"/>
                  <a:cs typeface="Arial" panose="020B0604020202020204" pitchFamily="34" charset="0"/>
                </a:rPr>
                <a:t>de </a:t>
              </a:r>
              <a:r>
                <a:rPr lang="fr-FR" sz="1053" dirty="0">
                  <a:solidFill>
                    <a:srgbClr val="282828"/>
                  </a:solidFill>
                  <a:latin typeface="Arial" panose="020B0604020202020204" pitchFamily="34" charset="0"/>
                  <a:cs typeface="Arial" panose="020B0604020202020204" pitchFamily="34" charset="0"/>
                </a:rPr>
                <a:t>la loi) </a:t>
              </a:r>
              <a:r>
                <a:rPr lang="fr-FR" sz="1053" dirty="0" smtClean="0">
                  <a:solidFill>
                    <a:srgbClr val="282828"/>
                  </a:solidFill>
                  <a:latin typeface="Arial" panose="020B0604020202020204" pitchFamily="34" charset="0"/>
                  <a:cs typeface="Arial" panose="020B0604020202020204" pitchFamily="34" charset="0"/>
                </a:rPr>
                <a:t>et </a:t>
              </a:r>
              <a:r>
                <a:rPr lang="fr-FR" sz="1053" dirty="0">
                  <a:solidFill>
                    <a:srgbClr val="282828"/>
                  </a:solidFill>
                  <a:latin typeface="Arial" panose="020B0604020202020204" pitchFamily="34" charset="0"/>
                  <a:cs typeface="Arial" panose="020B0604020202020204" pitchFamily="34" charset="0"/>
                </a:rPr>
                <a:t>le 31 octobre 2018</a:t>
              </a:r>
              <a:r>
                <a:rPr lang="fr-FR" sz="1053" baseline="30000" dirty="0">
                  <a:solidFill>
                    <a:srgbClr val="282828"/>
                  </a:solidFill>
                  <a:latin typeface="Arial" panose="020B0604020202020204" pitchFamily="34" charset="0"/>
                  <a:cs typeface="Arial" panose="020B0604020202020204" pitchFamily="34" charset="0"/>
                </a:rPr>
                <a:t>1</a:t>
              </a:r>
              <a:r>
                <a:rPr lang="fr-FR" sz="1053" dirty="0">
                  <a:solidFill>
                    <a:srgbClr val="282828"/>
                  </a:solidFill>
                  <a:latin typeface="Arial" panose="020B0604020202020204" pitchFamily="34" charset="0"/>
                  <a:cs typeface="Arial" panose="020B0604020202020204" pitchFamily="34" charset="0"/>
                </a:rPr>
                <a:t>. </a:t>
              </a:r>
            </a:p>
          </p:txBody>
        </p:sp>
        <p:cxnSp>
          <p:nvCxnSpPr>
            <p:cNvPr id="36" name="Straight Connector 35"/>
            <p:cNvCxnSpPr/>
            <p:nvPr/>
          </p:nvCxnSpPr>
          <p:spPr>
            <a:xfrm flipH="1">
              <a:off x="6589200" y="2315025"/>
              <a:ext cx="28380" cy="3133172"/>
            </a:xfrm>
            <a:prstGeom prst="line">
              <a:avLst/>
            </a:prstGeom>
            <a:ln w="38100">
              <a:solidFill>
                <a:srgbClr val="D8D2BC"/>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153094" y="2014414"/>
            <a:ext cx="5897560" cy="3730883"/>
            <a:chOff x="2907137" y="1477377"/>
            <a:chExt cx="5897560" cy="3730883"/>
          </a:xfrm>
        </p:grpSpPr>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7137" y="1477377"/>
              <a:ext cx="5897560" cy="3730883"/>
            </a:xfrm>
            <a:prstGeom prst="rect">
              <a:avLst/>
            </a:prstGeom>
          </p:spPr>
        </p:pic>
        <p:sp>
          <p:nvSpPr>
            <p:cNvPr id="68" name="Rectangle 67"/>
            <p:cNvSpPr/>
            <p:nvPr/>
          </p:nvSpPr>
          <p:spPr>
            <a:xfrm>
              <a:off x="3915519" y="3779482"/>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19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69" name="Rectangle 68"/>
            <p:cNvSpPr/>
            <p:nvPr/>
          </p:nvSpPr>
          <p:spPr>
            <a:xfrm>
              <a:off x="4400186" y="3924995"/>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13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0" name="Rectangle 69"/>
            <p:cNvSpPr/>
            <p:nvPr/>
          </p:nvSpPr>
          <p:spPr>
            <a:xfrm>
              <a:off x="4841380" y="3969008"/>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11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1" name="Rectangle 70"/>
            <p:cNvSpPr/>
            <p:nvPr/>
          </p:nvSpPr>
          <p:spPr>
            <a:xfrm>
              <a:off x="5286880" y="3984191"/>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15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2" name="Rectangle 71"/>
            <p:cNvSpPr/>
            <p:nvPr/>
          </p:nvSpPr>
          <p:spPr>
            <a:xfrm>
              <a:off x="5857055" y="4181107"/>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12 </a:t>
              </a:r>
              <a:r>
                <a:rPr lang="en-CA" sz="1300" b="1" baseline="30000" dirty="0" smtClean="0">
                  <a:solidFill>
                    <a:srgbClr val="282828"/>
                  </a:solidFill>
                </a:rPr>
                <a:t>%</a:t>
              </a:r>
              <a:endParaRPr lang="en-CA" sz="1300" b="1" dirty="0">
                <a:solidFill>
                  <a:srgbClr val="282828"/>
                </a:solidFill>
              </a:endParaRPr>
            </a:p>
          </p:txBody>
        </p:sp>
        <p:sp>
          <p:nvSpPr>
            <p:cNvPr id="73" name="Rectangle 72"/>
            <p:cNvSpPr/>
            <p:nvPr/>
          </p:nvSpPr>
          <p:spPr>
            <a:xfrm>
              <a:off x="6583140" y="4025676"/>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12 </a:t>
              </a:r>
              <a:r>
                <a:rPr lang="en-CA" sz="1300" b="1" baseline="30000" dirty="0" smtClean="0">
                  <a:solidFill>
                    <a:srgbClr val="282828"/>
                  </a:solidFill>
                </a:rPr>
                <a:t>%</a:t>
              </a:r>
              <a:endParaRPr lang="en-CA" sz="1300" b="1" dirty="0">
                <a:solidFill>
                  <a:srgbClr val="282828"/>
                </a:solidFill>
              </a:endParaRPr>
            </a:p>
          </p:txBody>
        </p:sp>
        <p:sp>
          <p:nvSpPr>
            <p:cNvPr id="74" name="Rectangle 73"/>
            <p:cNvSpPr/>
            <p:nvPr/>
          </p:nvSpPr>
          <p:spPr>
            <a:xfrm>
              <a:off x="7116466" y="3088676"/>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12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5" name="Rectangle 74"/>
            <p:cNvSpPr/>
            <p:nvPr/>
          </p:nvSpPr>
          <p:spPr>
            <a:xfrm>
              <a:off x="7954163" y="3456660"/>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a:t>
              </a:r>
            </a:p>
          </p:txBody>
        </p:sp>
        <p:sp>
          <p:nvSpPr>
            <p:cNvPr id="76" name="Rectangle 75"/>
            <p:cNvSpPr/>
            <p:nvPr/>
          </p:nvSpPr>
          <p:spPr>
            <a:xfrm>
              <a:off x="7873861" y="4373264"/>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15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7" name="Rectangle 76"/>
            <p:cNvSpPr/>
            <p:nvPr/>
          </p:nvSpPr>
          <p:spPr>
            <a:xfrm>
              <a:off x="7258016" y="4712449"/>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24 </a:t>
              </a:r>
              <a:r>
                <a:rPr lang="en-CA" sz="1300" b="1" baseline="30000" dirty="0" smtClean="0">
                  <a:solidFill>
                    <a:srgbClr val="282828"/>
                  </a:solidFill>
                </a:rPr>
                <a:t>%</a:t>
              </a:r>
              <a:endParaRPr lang="en-CA" sz="1300" b="1" dirty="0">
                <a:solidFill>
                  <a:srgbClr val="282828"/>
                </a:solidFill>
              </a:endParaRPr>
            </a:p>
          </p:txBody>
        </p:sp>
        <p:sp>
          <p:nvSpPr>
            <p:cNvPr id="78" name="Rectangle 77"/>
            <p:cNvSpPr/>
            <p:nvPr/>
          </p:nvSpPr>
          <p:spPr>
            <a:xfrm>
              <a:off x="4112063" y="2149652"/>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25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grpSp>
      <p:sp>
        <p:nvSpPr>
          <p:cNvPr id="2" name="Title 1"/>
          <p:cNvSpPr>
            <a:spLocks noGrp="1"/>
          </p:cNvSpPr>
          <p:nvPr>
            <p:ph type="title"/>
          </p:nvPr>
        </p:nvSpPr>
        <p:spPr>
          <a:xfrm>
            <a:off x="370940" y="274320"/>
            <a:ext cx="8411110" cy="553998"/>
          </a:xfrm>
        </p:spPr>
        <p:txBody>
          <a:bodyPr/>
          <a:lstStyle/>
          <a:p>
            <a:r>
              <a:rPr lang="fr-FR" dirty="0"/>
              <a:t>Au Canada, peu de médecins de soins primaires </a:t>
            </a:r>
            <a:r>
              <a:rPr lang="fr-FR" dirty="0" smtClean="0"/>
              <a:t/>
            </a:r>
            <a:br>
              <a:rPr lang="fr-FR" dirty="0" smtClean="0"/>
            </a:br>
            <a:r>
              <a:rPr lang="fr-FR" dirty="0" smtClean="0"/>
              <a:t>se </a:t>
            </a:r>
            <a:r>
              <a:rPr lang="fr-FR" dirty="0"/>
              <a:t>sentent bien préparés à s’occuper de patients demandant l’aide médicale à mourir</a:t>
            </a:r>
            <a:endParaRPr lang="en-US" dirty="0"/>
          </a:p>
        </p:txBody>
      </p:sp>
      <p:sp>
        <p:nvSpPr>
          <p:cNvPr id="4" name="TextBox 3"/>
          <p:cNvSpPr txBox="1"/>
          <p:nvPr/>
        </p:nvSpPr>
        <p:spPr>
          <a:xfrm>
            <a:off x="374904" y="1444860"/>
            <a:ext cx="8225636" cy="666849"/>
          </a:xfrm>
          <a:prstGeom prst="rect">
            <a:avLst/>
          </a:prstGeom>
          <a:noFill/>
        </p:spPr>
        <p:txBody>
          <a:bodyPr wrap="square" lIns="0" tIns="91440" bIns="137160" rtlCol="0">
            <a:spAutoFit/>
          </a:bodyPr>
          <a:lstStyle/>
          <a:p>
            <a:pPr>
              <a:lnSpc>
                <a:spcPts val="1700"/>
              </a:lnSpc>
            </a:pPr>
            <a:r>
              <a:rPr lang="fr-FR" sz="1350" dirty="0">
                <a:solidFill>
                  <a:srgbClr val="365254"/>
                </a:solidFill>
                <a:cs typeface="Arial" panose="020B0604020202020204" pitchFamily="34" charset="0"/>
              </a:rPr>
              <a:t>Pourcentage des médecins de soins primaires qui sont </a:t>
            </a:r>
            <a:r>
              <a:rPr lang="fr-FR" sz="1350" b="1" dirty="0">
                <a:solidFill>
                  <a:srgbClr val="365254"/>
                </a:solidFill>
                <a:cs typeface="Arial" panose="020B0604020202020204" pitchFamily="34" charset="0"/>
              </a:rPr>
              <a:t>tout à fait </a:t>
            </a:r>
            <a:r>
              <a:rPr lang="fr-FR" sz="1350" b="1" dirty="0" smtClean="0">
                <a:solidFill>
                  <a:srgbClr val="365254"/>
                </a:solidFill>
                <a:cs typeface="Arial" panose="020B0604020202020204" pitchFamily="34" charset="0"/>
              </a:rPr>
              <a:t>prêts</a:t>
            </a:r>
            <a:r>
              <a:rPr lang="fr-FR" sz="1350" dirty="0" smtClean="0">
                <a:solidFill>
                  <a:srgbClr val="365254"/>
                </a:solidFill>
                <a:cs typeface="Arial" panose="020B0604020202020204" pitchFamily="34" charset="0"/>
              </a:rPr>
              <a:t>, </a:t>
            </a:r>
            <a:r>
              <a:rPr lang="fr-FR" sz="1350" dirty="0">
                <a:solidFill>
                  <a:srgbClr val="365254"/>
                </a:solidFill>
                <a:cs typeface="Arial" panose="020B0604020202020204" pitchFamily="34" charset="0"/>
              </a:rPr>
              <a:t>c’est-à-dire qui ont les compétences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et </a:t>
            </a:r>
            <a:r>
              <a:rPr lang="fr-FR" sz="1350" dirty="0">
                <a:solidFill>
                  <a:srgbClr val="365254"/>
                </a:solidFill>
                <a:cs typeface="Arial" panose="020B0604020202020204" pitchFamily="34" charset="0"/>
              </a:rPr>
              <a:t>l’expérience suffisantes, à prendre en charge les patients demandant l’aide médicale à mourir</a:t>
            </a:r>
          </a:p>
        </p:txBody>
      </p:sp>
      <p:sp>
        <p:nvSpPr>
          <p:cNvPr id="33" name="Rectangle 32"/>
          <p:cNvSpPr/>
          <p:nvPr/>
        </p:nvSpPr>
        <p:spPr>
          <a:xfrm>
            <a:off x="374904" y="5525063"/>
            <a:ext cx="7312692" cy="584775"/>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rPr>
              <a:t>La moyenne canadienne représente l’expérience moyenne des Canadiens (plutôt que la moyenne des résultats provinciaux et territoriaux).</a:t>
            </a:r>
          </a:p>
        </p:txBody>
      </p:sp>
      <p:sp>
        <p:nvSpPr>
          <p:cNvPr id="79" name="Rectangle 78"/>
          <p:cNvSpPr/>
          <p:nvPr/>
        </p:nvSpPr>
        <p:spPr>
          <a:xfrm>
            <a:off x="4824354" y="2450062"/>
            <a:ext cx="502920" cy="30415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b="1" dirty="0" smtClean="0">
                <a:solidFill>
                  <a:srgbClr val="282828"/>
                </a:solidFill>
              </a:rPr>
              <a:t>13 </a:t>
            </a:r>
            <a:r>
              <a:rPr lang="en-CA" b="1" baseline="30000" dirty="0" smtClean="0">
                <a:solidFill>
                  <a:srgbClr val="282828"/>
                </a:solidFill>
              </a:rPr>
              <a:t>%</a:t>
            </a:r>
            <a:endParaRPr lang="en-CA" b="1" dirty="0">
              <a:solidFill>
                <a:srgbClr val="282828"/>
              </a:solidFill>
            </a:endParaRP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8403" y="342050"/>
            <a:ext cx="313565" cy="340831"/>
          </a:xfrm>
          <a:prstGeom prst="rect">
            <a:avLst/>
          </a:prstGeom>
        </p:spPr>
      </p:pic>
      <p:sp>
        <p:nvSpPr>
          <p:cNvPr id="39" name="Rectangle 38"/>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30" name="Group 29"/>
          <p:cNvGrpSpPr/>
          <p:nvPr/>
        </p:nvGrpSpPr>
        <p:grpSpPr>
          <a:xfrm>
            <a:off x="374904" y="6304001"/>
            <a:ext cx="4025646" cy="425758"/>
            <a:chOff x="3484840" y="6539092"/>
            <a:chExt cx="4025646" cy="425758"/>
          </a:xfrm>
        </p:grpSpPr>
        <p:sp>
          <p:nvSpPr>
            <p:cNvPr id="31" name="TextBox 30"/>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32" name="Oval 31"/>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44922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Coordination dans le système de santé</a:t>
            </a:r>
            <a:endParaRPr lang="en-US" dirty="0"/>
          </a:p>
        </p:txBody>
      </p:sp>
      <p:sp>
        <p:nvSpPr>
          <p:cNvPr id="27" name="Rectangle 26"/>
          <p:cNvSpPr/>
          <p:nvPr/>
        </p:nvSpPr>
        <p:spPr>
          <a:xfrm>
            <a:off x="457199" y="2453422"/>
            <a:ext cx="8210551"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274320" bIns="180000" rtlCol="0" anchor="t" anchorCtr="0"/>
          <a:lstStyle/>
          <a:p>
            <a:pPr marL="171450" lvl="1" indent="-171450">
              <a:lnSpc>
                <a:spcPts val="1800"/>
              </a:lnSpc>
              <a:spcAft>
                <a:spcPts val="450"/>
              </a:spcAft>
              <a:buFont typeface="Arial" panose="020B0604020202020204" pitchFamily="34" charset="0"/>
              <a:buChar char="•"/>
            </a:pPr>
            <a:r>
              <a:rPr lang="fr-FR" sz="1200" dirty="0">
                <a:solidFill>
                  <a:schemeClr val="tx1"/>
                </a:solidFill>
                <a:cs typeface="Arial" panose="020B0604020202020204" pitchFamily="34" charset="0"/>
              </a:rPr>
              <a:t>Bien que davantage de médecins de soins primaires canadiens envoient de l’information aux spécialistes (90 %) </a:t>
            </a:r>
            <a:r>
              <a:rPr lang="fr-FR" sz="1200" dirty="0" smtClean="0">
                <a:solidFill>
                  <a:schemeClr val="tx1"/>
                </a:solidFill>
                <a:cs typeface="Arial" panose="020B0604020202020204" pitchFamily="34" charset="0"/>
              </a:rPr>
              <a:t/>
            </a:r>
            <a:br>
              <a:rPr lang="fr-FR" sz="1200" dirty="0" smtClean="0">
                <a:solidFill>
                  <a:schemeClr val="tx1"/>
                </a:solidFill>
                <a:cs typeface="Arial" panose="020B0604020202020204" pitchFamily="34" charset="0"/>
              </a:rPr>
            </a:br>
            <a:r>
              <a:rPr lang="fr-FR" sz="1200" dirty="0" smtClean="0">
                <a:solidFill>
                  <a:schemeClr val="tx1"/>
                </a:solidFill>
                <a:cs typeface="Arial" panose="020B0604020202020204" pitchFamily="34" charset="0"/>
              </a:rPr>
              <a:t>que </a:t>
            </a:r>
            <a:r>
              <a:rPr lang="fr-FR" sz="1200" dirty="0">
                <a:solidFill>
                  <a:schemeClr val="tx1"/>
                </a:solidFill>
                <a:cs typeface="Arial" panose="020B0604020202020204" pitchFamily="34" charset="0"/>
              </a:rPr>
              <a:t>la moyenne du FCMW (85 %), le renvoi rapide d’information par les spécialistes est moins courant au </a:t>
            </a:r>
            <a:r>
              <a:rPr lang="fr-FR" sz="1200" dirty="0" smtClean="0">
                <a:solidFill>
                  <a:schemeClr val="tx1"/>
                </a:solidFill>
                <a:cs typeface="Arial" panose="020B0604020202020204" pitchFamily="34" charset="0"/>
              </a:rPr>
              <a:t/>
            </a:r>
            <a:br>
              <a:rPr lang="fr-FR" sz="1200" dirty="0" smtClean="0">
                <a:solidFill>
                  <a:schemeClr val="tx1"/>
                </a:solidFill>
                <a:cs typeface="Arial" panose="020B0604020202020204" pitchFamily="34" charset="0"/>
              </a:rPr>
            </a:br>
            <a:r>
              <a:rPr lang="fr-FR" sz="1200" dirty="0" smtClean="0">
                <a:solidFill>
                  <a:schemeClr val="tx1"/>
                </a:solidFill>
                <a:cs typeface="Arial" panose="020B0604020202020204" pitchFamily="34" charset="0"/>
              </a:rPr>
              <a:t>Canada (</a:t>
            </a:r>
            <a:r>
              <a:rPr lang="fr-FR" sz="1200" dirty="0">
                <a:solidFill>
                  <a:schemeClr val="tx1"/>
                </a:solidFill>
                <a:cs typeface="Arial" panose="020B0604020202020204" pitchFamily="34" charset="0"/>
              </a:rPr>
              <a:t>17 % contre 21 %).</a:t>
            </a:r>
          </a:p>
          <a:p>
            <a:pPr marL="171450" lvl="1" indent="-171450">
              <a:lnSpc>
                <a:spcPts val="1800"/>
              </a:lnSpc>
              <a:spcAft>
                <a:spcPts val="450"/>
              </a:spcAft>
              <a:buFont typeface="Arial" panose="020B0604020202020204" pitchFamily="34" charset="0"/>
              <a:buChar char="•"/>
            </a:pPr>
            <a:r>
              <a:rPr lang="fr-FR" sz="1200" dirty="0">
                <a:solidFill>
                  <a:schemeClr val="tx1"/>
                </a:solidFill>
                <a:cs typeface="Arial" panose="020B0604020202020204" pitchFamily="34" charset="0"/>
              </a:rPr>
              <a:t>Les pourcentages de médecins de soins primaires canadiens qui sont avisés que leurs patients ont visité le service d’urgence (49 %) et ont été hospitalisés (54 %) sont semblables aux moyennes du FCMW (respectivement 51 % et 55 %). </a:t>
            </a:r>
          </a:p>
          <a:p>
            <a:pPr marL="171450" lvl="1" indent="-171450">
              <a:lnSpc>
                <a:spcPts val="1800"/>
              </a:lnSpc>
              <a:spcAft>
                <a:spcPts val="450"/>
              </a:spcAft>
              <a:buFont typeface="Arial" panose="020B0604020202020204" pitchFamily="34" charset="0"/>
              <a:buChar char="•"/>
            </a:pPr>
            <a:r>
              <a:rPr lang="fr-FR" sz="1200" dirty="0">
                <a:solidFill>
                  <a:schemeClr val="tx1"/>
                </a:solidFill>
                <a:cs typeface="Arial" panose="020B0604020202020204" pitchFamily="34" charset="0"/>
              </a:rPr>
              <a:t>Au Canada, les médecins de soins primaires sont moins nombreux </a:t>
            </a:r>
            <a:r>
              <a:rPr lang="fr-FR" sz="1200" dirty="0" smtClean="0">
                <a:solidFill>
                  <a:schemeClr val="tx1"/>
                </a:solidFill>
                <a:cs typeface="Arial" panose="020B0604020202020204" pitchFamily="34" charset="0"/>
              </a:rPr>
              <a:t>à communiquer les </a:t>
            </a:r>
            <a:r>
              <a:rPr lang="fr-FR" sz="1200" dirty="0">
                <a:solidFill>
                  <a:schemeClr val="tx1"/>
                </a:solidFill>
                <a:cs typeface="Arial" panose="020B0604020202020204" pitchFamily="34" charset="0"/>
              </a:rPr>
              <a:t>besoins de leurs </a:t>
            </a:r>
            <a:r>
              <a:rPr lang="fr-FR" sz="1200" dirty="0" smtClean="0">
                <a:solidFill>
                  <a:schemeClr val="tx1"/>
                </a:solidFill>
                <a:cs typeface="Arial" panose="020B0604020202020204" pitchFamily="34" charset="0"/>
              </a:rPr>
              <a:t>patients aux dispensateurs </a:t>
            </a:r>
            <a:r>
              <a:rPr lang="fr-FR" sz="1200" dirty="0">
                <a:solidFill>
                  <a:schemeClr val="tx1"/>
                </a:solidFill>
                <a:cs typeface="Arial" panose="020B0604020202020204" pitchFamily="34" charset="0"/>
              </a:rPr>
              <a:t>de services à domicile (24 %) que la moyenne du FCMW (31 %). Néanmoins, la proportion de médecins canadiens qui reçoivent des rapports sur leurs patients est presque la même (36 % contre 37 </a:t>
            </a:r>
            <a:r>
              <a:rPr lang="fr-FR" sz="1200" dirty="0" smtClean="0">
                <a:solidFill>
                  <a:schemeClr val="tx1"/>
                </a:solidFill>
                <a:cs typeface="Arial" panose="020B0604020202020204" pitchFamily="34" charset="0"/>
              </a:rPr>
              <a:t>%).</a:t>
            </a:r>
            <a:endParaRPr lang="fr-FR" sz="1200" dirty="0">
              <a:solidFill>
                <a:schemeClr val="tx1"/>
              </a:solidFill>
              <a:cs typeface="Arial" panose="020B0604020202020204" pitchFamily="34" charset="0"/>
            </a:endParaRPr>
          </a:p>
        </p:txBody>
      </p:sp>
      <p:cxnSp>
        <p:nvCxnSpPr>
          <p:cNvPr id="28" name="Straight Connector 27"/>
          <p:cNvCxnSpPr/>
          <p:nvPr/>
        </p:nvCxnSpPr>
        <p:spPr>
          <a:xfrm flipV="1">
            <a:off x="457200" y="2453422"/>
            <a:ext cx="8210550" cy="5"/>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1" cy="1814939"/>
          </a:xfrm>
          <a:prstGeom prst="rect">
            <a:avLst/>
          </a:prstGeom>
        </p:spPr>
      </p:pic>
      <p:sp>
        <p:nvSpPr>
          <p:cNvPr id="10" name="Rectangle 9"/>
          <p:cNvSpPr/>
          <p:nvPr/>
        </p:nvSpPr>
        <p:spPr>
          <a:xfrm>
            <a:off x="457200" y="2029855"/>
            <a:ext cx="2701893" cy="346698"/>
          </a:xfrm>
          <a:prstGeom prst="rect">
            <a:avLst/>
          </a:prstGeom>
        </p:spPr>
        <p:txBody>
          <a:bodyPr wrap="none">
            <a:spAutoFit/>
          </a:bodyPr>
          <a:lstStyle/>
          <a:p>
            <a:pPr defTabSz="914378">
              <a:lnSpc>
                <a:spcPts val="1800"/>
              </a:lnSpc>
              <a:spcAft>
                <a:spcPts val="900"/>
              </a:spcAft>
            </a:pPr>
            <a:r>
              <a:rPr lang="en-US" sz="2400" dirty="0" err="1">
                <a:solidFill>
                  <a:srgbClr val="00A199"/>
                </a:solidFill>
              </a:rPr>
              <a:t>Principaux</a:t>
            </a:r>
            <a:r>
              <a:rPr lang="en-US" sz="2400" dirty="0">
                <a:solidFill>
                  <a:srgbClr val="00A199"/>
                </a:solidFill>
              </a:rPr>
              <a:t> </a:t>
            </a:r>
            <a:r>
              <a:rPr lang="en-US" sz="2400" dirty="0" err="1">
                <a:solidFill>
                  <a:srgbClr val="00A199"/>
                </a:solidFill>
              </a:rPr>
              <a:t>résultats</a:t>
            </a:r>
            <a:r>
              <a:rPr lang="en-US" sz="2400" dirty="0">
                <a:solidFill>
                  <a:srgbClr val="00A199"/>
                </a:solidFill>
              </a:rPr>
              <a:t> </a:t>
            </a:r>
          </a:p>
        </p:txBody>
      </p:sp>
      <p:sp>
        <p:nvSpPr>
          <p:cNvPr id="8" name="Rectangle 7"/>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2546130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Picture Placeholder 44"/>
          <p:cNvGraphicFramePr>
            <a:graphicFrameLocks noGrp="1"/>
          </p:cNvGraphicFramePr>
          <p:nvPr>
            <p:ph type="pic" sz="quarter" idx="13"/>
            <p:extLst>
              <p:ext uri="{D42A27DB-BD31-4B8C-83A1-F6EECF244321}">
                <p14:modId xmlns:p14="http://schemas.microsoft.com/office/powerpoint/2010/main" val="3724415029"/>
              </p:ext>
            </p:extLst>
          </p:nvPr>
        </p:nvGraphicFramePr>
        <p:xfrm>
          <a:off x="567536" y="1596563"/>
          <a:ext cx="7927975" cy="3655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nSpc>
                <a:spcPts val="3000"/>
              </a:lnSpc>
            </a:pPr>
            <a:r>
              <a:rPr lang="fr-CA" dirty="0"/>
              <a:t>Communication bidirectionnelle entre médecins de soins primaires et spécialistes</a:t>
            </a:r>
            <a:endParaRPr lang="en-US" dirty="0"/>
          </a:p>
        </p:txBody>
      </p:sp>
      <p:sp>
        <p:nvSpPr>
          <p:cNvPr id="4" name="TextBox 3"/>
          <p:cNvSpPr txBox="1"/>
          <p:nvPr/>
        </p:nvSpPr>
        <p:spPr>
          <a:xfrm>
            <a:off x="370939" y="1133856"/>
            <a:ext cx="8702039" cy="641201"/>
          </a:xfrm>
          <a:prstGeom prst="rect">
            <a:avLst/>
          </a:prstGeom>
          <a:noFill/>
        </p:spPr>
        <p:txBody>
          <a:bodyPr wrap="square" lIns="0" tIns="91440" rIns="91440" bIns="137160" rtlCol="0">
            <a:spAutoFit/>
          </a:bodyPr>
          <a:lstStyle/>
          <a:p>
            <a:r>
              <a:rPr lang="fr-FR" sz="1350" dirty="0">
                <a:solidFill>
                  <a:srgbClr val="365254"/>
                </a:solidFill>
                <a:cs typeface="Arial" panose="020B0604020202020204" pitchFamily="34" charset="0"/>
              </a:rPr>
              <a:t>Lorsqu’un </a:t>
            </a:r>
            <a:r>
              <a:rPr lang="fr-FR" sz="1350" dirty="0" smtClean="0">
                <a:solidFill>
                  <a:srgbClr val="365254"/>
                </a:solidFill>
                <a:cs typeface="Arial" panose="020B0604020202020204" pitchFamily="34" charset="0"/>
              </a:rPr>
              <a:t>patient est référé à un </a:t>
            </a:r>
            <a:r>
              <a:rPr lang="fr-FR" sz="1350" dirty="0">
                <a:solidFill>
                  <a:srgbClr val="365254"/>
                </a:solidFill>
                <a:cs typeface="Arial" panose="020B0604020202020204" pitchFamily="34" charset="0"/>
              </a:rPr>
              <a:t>spécialiste, pourcentage des médecins de soins primaires à qui il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arrive </a:t>
            </a:r>
            <a:r>
              <a:rPr lang="fr-FR" sz="1350" b="1" dirty="0">
                <a:solidFill>
                  <a:srgbClr val="365254"/>
                </a:solidFill>
                <a:cs typeface="Arial" panose="020B0604020202020204" pitchFamily="34" charset="0"/>
              </a:rPr>
              <a:t>régulièrement</a:t>
            </a:r>
            <a:r>
              <a:rPr lang="fr-FR" sz="1350" dirty="0">
                <a:solidFill>
                  <a:srgbClr val="365254"/>
                </a:solidFill>
                <a:cs typeface="Arial" panose="020B0604020202020204" pitchFamily="34" charset="0"/>
              </a:rPr>
              <a:t> de… </a:t>
            </a:r>
          </a:p>
        </p:txBody>
      </p:sp>
      <p:grpSp>
        <p:nvGrpSpPr>
          <p:cNvPr id="5" name="Group 4"/>
          <p:cNvGrpSpPr/>
          <p:nvPr/>
        </p:nvGrpSpPr>
        <p:grpSpPr>
          <a:xfrm>
            <a:off x="1199896" y="1830610"/>
            <a:ext cx="7115175" cy="938719"/>
            <a:chOff x="1199896" y="1776820"/>
            <a:chExt cx="7115175" cy="938719"/>
          </a:xfrm>
        </p:grpSpPr>
        <p:sp>
          <p:nvSpPr>
            <p:cNvPr id="8" name="Rectangle 7"/>
            <p:cNvSpPr/>
            <p:nvPr/>
          </p:nvSpPr>
          <p:spPr>
            <a:xfrm>
              <a:off x="1199896" y="1776820"/>
              <a:ext cx="2371724" cy="600164"/>
            </a:xfrm>
            <a:prstGeom prst="rect">
              <a:avLst/>
            </a:prstGeom>
          </p:spPr>
          <p:txBody>
            <a:bodyPr wrap="square">
              <a:spAutoFit/>
            </a:bodyPr>
            <a:lstStyle/>
            <a:p>
              <a:pPr algn="ctr" fontAlgn="t"/>
              <a:r>
                <a:rPr lang="fr-FR" sz="1100" b="1" dirty="0">
                  <a:latin typeface="Arial Narrow" panose="020B0606020202030204" pitchFamily="34" charset="0"/>
                  <a:cs typeface="Arial" panose="020B0604020202020204" pitchFamily="34" charset="0"/>
                </a:rPr>
                <a:t>Transmettre au spécialiste les antécédents médicaux du patient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et </a:t>
              </a:r>
              <a:r>
                <a:rPr lang="fr-FR" sz="1100" b="1" dirty="0">
                  <a:latin typeface="Arial Narrow" panose="020B0606020202030204" pitchFamily="34" charset="0"/>
                  <a:cs typeface="Arial" panose="020B0604020202020204" pitchFamily="34" charset="0"/>
                </a:rPr>
                <a:t>la raison de la consultation</a:t>
              </a:r>
            </a:p>
          </p:txBody>
        </p:sp>
        <p:sp>
          <p:nvSpPr>
            <p:cNvPr id="9" name="Rectangle 8"/>
            <p:cNvSpPr/>
            <p:nvPr/>
          </p:nvSpPr>
          <p:spPr>
            <a:xfrm>
              <a:off x="3571620" y="1776820"/>
              <a:ext cx="2371725" cy="938719"/>
            </a:xfrm>
            <a:prstGeom prst="rect">
              <a:avLst/>
            </a:prstGeom>
          </p:spPr>
          <p:txBody>
            <a:bodyPr wrap="square">
              <a:spAutoFit/>
            </a:bodyPr>
            <a:lstStyle/>
            <a:p>
              <a:pPr algn="ctr" fontAlgn="t"/>
              <a:r>
                <a:rPr lang="fr-FR" sz="1100" b="1" dirty="0">
                  <a:latin typeface="Arial Narrow" panose="020B0606020202030204" pitchFamily="34" charset="0"/>
                  <a:cs typeface="Arial" panose="020B0604020202020204" pitchFamily="34" charset="0"/>
                </a:rPr>
                <a:t>Recevoir de la part du spécialiste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des </a:t>
              </a:r>
              <a:r>
                <a:rPr lang="fr-FR" sz="1100" b="1" dirty="0">
                  <a:latin typeface="Arial Narrow" panose="020B0606020202030204" pitchFamily="34" charset="0"/>
                  <a:cs typeface="Arial" panose="020B0604020202020204" pitchFamily="34" charset="0"/>
                </a:rPr>
                <a:t>renseignements au sujet des changements apportés aux médicaments et au régime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de soins du </a:t>
              </a:r>
              <a:r>
                <a:rPr lang="fr-FR" sz="1100" b="1" dirty="0">
                  <a:latin typeface="Arial Narrow" panose="020B0606020202030204" pitchFamily="34" charset="0"/>
                  <a:cs typeface="Arial" panose="020B0604020202020204" pitchFamily="34" charset="0"/>
                </a:rPr>
                <a:t>patient</a:t>
              </a:r>
            </a:p>
          </p:txBody>
        </p:sp>
        <p:sp>
          <p:nvSpPr>
            <p:cNvPr id="10" name="Rectangle 9"/>
            <p:cNvSpPr/>
            <p:nvPr/>
          </p:nvSpPr>
          <p:spPr>
            <a:xfrm>
              <a:off x="5943346" y="1776820"/>
              <a:ext cx="2371725" cy="769441"/>
            </a:xfrm>
            <a:prstGeom prst="rect">
              <a:avLst/>
            </a:prstGeom>
          </p:spPr>
          <p:txBody>
            <a:bodyPr wrap="square">
              <a:spAutoFit/>
            </a:bodyPr>
            <a:lstStyle/>
            <a:p>
              <a:pPr algn="ctr" fontAlgn="t"/>
              <a:r>
                <a:rPr lang="fr-FR" sz="1100" b="1" dirty="0">
                  <a:latin typeface="Arial Narrow" panose="020B0606020202030204" pitchFamily="34" charset="0"/>
                  <a:cs typeface="Arial" panose="020B0604020202020204" pitchFamily="34" charset="0"/>
                </a:rPr>
                <a:t>Recevoir un rapport dénotant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les </a:t>
              </a:r>
              <a:r>
                <a:rPr lang="fr-FR" sz="1100" b="1" dirty="0">
                  <a:latin typeface="Arial Narrow" panose="020B0606020202030204" pitchFamily="34" charset="0"/>
                  <a:cs typeface="Arial" panose="020B0604020202020204" pitchFamily="34" charset="0"/>
                </a:rPr>
                <a:t>résultats de la visite auprès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du </a:t>
              </a:r>
              <a:r>
                <a:rPr lang="fr-FR" sz="1100" b="1" dirty="0">
                  <a:latin typeface="Arial Narrow" panose="020B0606020202030204" pitchFamily="34" charset="0"/>
                  <a:cs typeface="Arial" panose="020B0604020202020204" pitchFamily="34" charset="0"/>
                </a:rPr>
                <a:t>spécialiste dans la semaine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suivant </a:t>
              </a:r>
              <a:r>
                <a:rPr lang="fr-FR" sz="1100" b="1" dirty="0">
                  <a:latin typeface="Arial Narrow" panose="020B0606020202030204" pitchFamily="34" charset="0"/>
                  <a:cs typeface="Arial" panose="020B0604020202020204" pitchFamily="34" charset="0"/>
                </a:rPr>
                <a:t>celle-ci</a:t>
              </a:r>
            </a:p>
          </p:txBody>
        </p:sp>
      </p:grpSp>
      <p:grpSp>
        <p:nvGrpSpPr>
          <p:cNvPr id="3" name="Group 2"/>
          <p:cNvGrpSpPr/>
          <p:nvPr/>
        </p:nvGrpSpPr>
        <p:grpSpPr>
          <a:xfrm>
            <a:off x="896620" y="5337070"/>
            <a:ext cx="7508995" cy="707886"/>
            <a:chOff x="877570" y="5381890"/>
            <a:chExt cx="7508995" cy="707886"/>
          </a:xfrm>
        </p:grpSpPr>
        <p:sp>
          <p:nvSpPr>
            <p:cNvPr id="23" name="Rectangle 22"/>
            <p:cNvSpPr/>
            <p:nvPr/>
          </p:nvSpPr>
          <p:spPr>
            <a:xfrm>
              <a:off x="1482609" y="5381890"/>
              <a:ext cx="6903956" cy="707886"/>
            </a:xfrm>
            <a:prstGeom prst="rect">
              <a:avLst/>
            </a:prstGeom>
          </p:spPr>
          <p:txBody>
            <a:bodyPr wrap="square">
              <a:spAutoFit/>
            </a:bodyPr>
            <a:lstStyle/>
            <a:p>
              <a:pPr>
                <a:lnSpc>
                  <a:spcPts val="1600"/>
                </a:lnSpc>
              </a:pPr>
              <a:r>
                <a:rPr lang="fr-FR" sz="1050" dirty="0">
                  <a:latin typeface="Arial" panose="020B0604020202020204" pitchFamily="34" charset="0"/>
                  <a:cs typeface="Arial" panose="020B0604020202020204" pitchFamily="34" charset="0"/>
                </a:rPr>
                <a:t>En 2016, 13 % des Canadiens ont déclaré que leur spécialiste ne recevait pas de renseignements de base sur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la </a:t>
              </a:r>
              <a:r>
                <a:rPr lang="fr-FR" sz="1050" dirty="0">
                  <a:latin typeface="Arial" panose="020B0604020202020204" pitchFamily="34" charset="0"/>
                  <a:cs typeface="Arial" panose="020B0604020202020204" pitchFamily="34" charset="0"/>
                </a:rPr>
                <a:t>raison de leur visite ni de résultats d’examen de leur médecin habituel</a:t>
              </a:r>
              <a:r>
                <a:rPr lang="fr-FR" sz="1050" baseline="30000" dirty="0">
                  <a:latin typeface="Arial" panose="020B0604020202020204" pitchFamily="34" charset="0"/>
                  <a:cs typeface="Arial" panose="020B0604020202020204" pitchFamily="34" charset="0"/>
                </a:rPr>
                <a:t>1</a:t>
              </a:r>
              <a:r>
                <a:rPr lang="fr-FR" sz="1050" dirty="0">
                  <a:latin typeface="Arial" panose="020B0604020202020204" pitchFamily="34" charset="0"/>
                  <a:cs typeface="Arial" panose="020B0604020202020204" pitchFamily="34" charset="0"/>
                </a:rPr>
                <a:t>, et 21 % ont déclaré que leur </a:t>
              </a:r>
              <a:r>
                <a:rPr lang="fr-FR" sz="1050" dirty="0" smtClean="0">
                  <a:latin typeface="Arial" panose="020B0604020202020204" pitchFamily="34" charset="0"/>
                  <a:cs typeface="Arial" panose="020B0604020202020204" pitchFamily="34" charset="0"/>
                </a:rPr>
                <a:t>médecin habituel </a:t>
              </a:r>
              <a:r>
                <a:rPr lang="fr-FR" sz="1050" dirty="0">
                  <a:latin typeface="Arial" panose="020B0604020202020204" pitchFamily="34" charset="0"/>
                  <a:cs typeface="Arial" panose="020B0604020202020204" pitchFamily="34" charset="0"/>
                </a:rPr>
                <a:t>ne semblait pas au courant des soins qui leur étaient prodigués par le spécialiste</a:t>
              </a:r>
              <a:r>
                <a:rPr lang="fr-FR" sz="1050" baseline="30000" dirty="0">
                  <a:latin typeface="Arial" panose="020B0604020202020204" pitchFamily="34" charset="0"/>
                  <a:cs typeface="Arial" panose="020B0604020202020204" pitchFamily="34" charset="0"/>
                </a:rPr>
                <a:t>1</a:t>
              </a:r>
              <a:r>
                <a:rPr lang="fr-FR" sz="1050" dirty="0" smtClean="0">
                  <a:latin typeface="Arial" panose="020B0604020202020204" pitchFamily="34" charset="0"/>
                  <a:cs typeface="Arial" panose="020B0604020202020204" pitchFamily="34" charset="0"/>
                </a:rPr>
                <a:t>.</a:t>
              </a:r>
              <a:endParaRPr lang="fr-FR" sz="1050" dirty="0">
                <a:latin typeface="Arial" panose="020B0604020202020204" pitchFamily="34" charset="0"/>
                <a:cs typeface="Arial" panose="020B0604020202020204" pitchFamily="34" charset="0"/>
              </a:endParaRPr>
            </a:p>
          </p:txBody>
        </p:sp>
        <p:pic>
          <p:nvPicPr>
            <p:cNvPr id="25"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570" y="5412993"/>
              <a:ext cx="594360" cy="594360"/>
            </a:xfrm>
            <a:prstGeom prst="rect">
              <a:avLst/>
            </a:prstGeom>
          </p:spPr>
        </p:pic>
      </p:grpSp>
      <p:sp>
        <p:nvSpPr>
          <p:cNvPr id="34" name="Rectangle 33"/>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35" name="Group 34"/>
          <p:cNvGrpSpPr/>
          <p:nvPr/>
        </p:nvGrpSpPr>
        <p:grpSpPr>
          <a:xfrm>
            <a:off x="374904" y="6345312"/>
            <a:ext cx="3719166" cy="369332"/>
            <a:chOff x="139635" y="6397305"/>
            <a:chExt cx="3719166" cy="369332"/>
          </a:xfrm>
        </p:grpSpPr>
        <p:sp>
          <p:nvSpPr>
            <p:cNvPr id="36"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8"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9"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0"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1"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27722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Aperçus provinciaux et territoriaux : communication avec les spécialistes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16068551"/>
              </p:ext>
            </p:extLst>
          </p:nvPr>
        </p:nvGraphicFramePr>
        <p:xfrm>
          <a:off x="374904" y="1791817"/>
          <a:ext cx="8335959" cy="3035808"/>
        </p:xfrm>
        <a:graphic>
          <a:graphicData uri="http://schemas.openxmlformats.org/drawingml/2006/table">
            <a:tbl>
              <a:tblPr/>
              <a:tblGrid>
                <a:gridCol w="2045567">
                  <a:extLst>
                    <a:ext uri="{9D8B030D-6E8A-4147-A177-3AD203B41FA5}">
                      <a16:colId xmlns:a16="http://schemas.microsoft.com/office/drawing/2014/main" val="2274431385"/>
                    </a:ext>
                  </a:extLst>
                </a:gridCol>
                <a:gridCol w="546847">
                  <a:extLst>
                    <a:ext uri="{9D8B030D-6E8A-4147-A177-3AD203B41FA5}">
                      <a16:colId xmlns:a16="http://schemas.microsoft.com/office/drawing/2014/main" val="3414494534"/>
                    </a:ext>
                  </a:extLst>
                </a:gridCol>
                <a:gridCol w="451151">
                  <a:extLst>
                    <a:ext uri="{9D8B030D-6E8A-4147-A177-3AD203B41FA5}">
                      <a16:colId xmlns:a16="http://schemas.microsoft.com/office/drawing/2014/main" val="1291103358"/>
                    </a:ext>
                  </a:extLst>
                </a:gridCol>
                <a:gridCol w="451151">
                  <a:extLst>
                    <a:ext uri="{9D8B030D-6E8A-4147-A177-3AD203B41FA5}">
                      <a16:colId xmlns:a16="http://schemas.microsoft.com/office/drawing/2014/main" val="2659665947"/>
                    </a:ext>
                  </a:extLst>
                </a:gridCol>
                <a:gridCol w="451151">
                  <a:extLst>
                    <a:ext uri="{9D8B030D-6E8A-4147-A177-3AD203B41FA5}">
                      <a16:colId xmlns:a16="http://schemas.microsoft.com/office/drawing/2014/main" val="77205676"/>
                    </a:ext>
                  </a:extLst>
                </a:gridCol>
                <a:gridCol w="451151">
                  <a:extLst>
                    <a:ext uri="{9D8B030D-6E8A-4147-A177-3AD203B41FA5}">
                      <a16:colId xmlns:a16="http://schemas.microsoft.com/office/drawing/2014/main" val="5221739"/>
                    </a:ext>
                  </a:extLst>
                </a:gridCol>
                <a:gridCol w="451151">
                  <a:extLst>
                    <a:ext uri="{9D8B030D-6E8A-4147-A177-3AD203B41FA5}">
                      <a16:colId xmlns:a16="http://schemas.microsoft.com/office/drawing/2014/main" val="3757745029"/>
                    </a:ext>
                  </a:extLst>
                </a:gridCol>
                <a:gridCol w="451151">
                  <a:extLst>
                    <a:ext uri="{9D8B030D-6E8A-4147-A177-3AD203B41FA5}">
                      <a16:colId xmlns:a16="http://schemas.microsoft.com/office/drawing/2014/main" val="2250567162"/>
                    </a:ext>
                  </a:extLst>
                </a:gridCol>
                <a:gridCol w="451151">
                  <a:extLst>
                    <a:ext uri="{9D8B030D-6E8A-4147-A177-3AD203B41FA5}">
                      <a16:colId xmlns:a16="http://schemas.microsoft.com/office/drawing/2014/main" val="2848938551"/>
                    </a:ext>
                  </a:extLst>
                </a:gridCol>
                <a:gridCol w="451151">
                  <a:extLst>
                    <a:ext uri="{9D8B030D-6E8A-4147-A177-3AD203B41FA5}">
                      <a16:colId xmlns:a16="http://schemas.microsoft.com/office/drawing/2014/main" val="1775685730"/>
                    </a:ext>
                  </a:extLst>
                </a:gridCol>
                <a:gridCol w="451151">
                  <a:extLst>
                    <a:ext uri="{9D8B030D-6E8A-4147-A177-3AD203B41FA5}">
                      <a16:colId xmlns:a16="http://schemas.microsoft.com/office/drawing/2014/main" val="613197185"/>
                    </a:ext>
                  </a:extLst>
                </a:gridCol>
                <a:gridCol w="451151">
                  <a:extLst>
                    <a:ext uri="{9D8B030D-6E8A-4147-A177-3AD203B41FA5}">
                      <a16:colId xmlns:a16="http://schemas.microsoft.com/office/drawing/2014/main" val="4077132638"/>
                    </a:ext>
                  </a:extLst>
                </a:gridCol>
                <a:gridCol w="596767">
                  <a:extLst>
                    <a:ext uri="{9D8B030D-6E8A-4147-A177-3AD203B41FA5}">
                      <a16:colId xmlns:a16="http://schemas.microsoft.com/office/drawing/2014/main" val="178737671"/>
                    </a:ext>
                  </a:extLst>
                </a:gridCol>
                <a:gridCol w="635268">
                  <a:extLst>
                    <a:ext uri="{9D8B030D-6E8A-4147-A177-3AD203B41FA5}">
                      <a16:colId xmlns:a16="http://schemas.microsoft.com/office/drawing/2014/main" val="3241438732"/>
                    </a:ext>
                  </a:extLst>
                </a:gridCol>
              </a:tblGrid>
              <a:tr h="409082">
                <a:tc>
                  <a:txBody>
                    <a:bodyPr/>
                    <a:lstStyle/>
                    <a:p>
                      <a:pPr algn="l" fontAlgn="b"/>
                      <a:endParaRPr lang="en-CA" sz="1200" b="1" i="0" u="none" strike="noStrike" dirty="0">
                        <a:effectLst/>
                        <a:latin typeface="+mn-lt"/>
                        <a:cs typeface="Arial" panose="020B0604020202020204" pitchFamily="34" charset="0"/>
                      </a:endParaRPr>
                    </a:p>
                  </a:txBody>
                  <a:tcPr marL="18288" marR="18288" marT="36576" marB="36576"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18288" marR="18288" marT="36576" marB="3657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18288" marR="18288" marT="36576" marB="3657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18288" marR="18288" marT="36576" marB="3657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18288" marR="18288" marT="36576" marB="3657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18288" marR="18288" marT="36576" marB="3657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18288" marR="18288" marT="36576" marB="3657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18288" marR="18288" marT="36576" marB="3657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18288" marR="18288" marT="36576" marB="3657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18288" marR="18288" marT="36576" marB="3657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18288" marR="18288" marT="36576" marB="3657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18288" marR="18288" marT="36576" marB="3657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18288" marR="18288" marT="36576" marB="3657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18288" marR="18288" marT="36576" marB="36576"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623302">
                <a:tc>
                  <a:txBody>
                    <a:bodyPr/>
                    <a:lstStyle/>
                    <a:p>
                      <a:r>
                        <a:rPr lang="fr-CA" sz="1200" dirty="0">
                          <a:latin typeface="+mn-lt"/>
                          <a:cs typeface="Arial" panose="020B0604020202020204" pitchFamily="34" charset="0"/>
                        </a:rPr>
                        <a:t>Transmettre au spécialiste </a:t>
                      </a:r>
                      <a:r>
                        <a:rPr lang="fr-CA" sz="1200" dirty="0" smtClean="0">
                          <a:latin typeface="+mn-lt"/>
                          <a:cs typeface="Arial" panose="020B0604020202020204" pitchFamily="34" charset="0"/>
                        </a:rPr>
                        <a:t/>
                      </a:r>
                      <a:br>
                        <a:rPr lang="fr-CA" sz="1200" dirty="0" smtClean="0">
                          <a:latin typeface="+mn-lt"/>
                          <a:cs typeface="Arial" panose="020B0604020202020204" pitchFamily="34" charset="0"/>
                        </a:rPr>
                      </a:br>
                      <a:r>
                        <a:rPr lang="fr-CA" sz="1200" dirty="0" smtClean="0">
                          <a:latin typeface="+mn-lt"/>
                          <a:cs typeface="Arial" panose="020B0604020202020204" pitchFamily="34" charset="0"/>
                        </a:rPr>
                        <a:t>les </a:t>
                      </a:r>
                      <a:r>
                        <a:rPr lang="fr-CA" sz="1200" dirty="0">
                          <a:latin typeface="+mn-lt"/>
                          <a:cs typeface="Arial" panose="020B0604020202020204" pitchFamily="34" charset="0"/>
                        </a:rPr>
                        <a:t>antécédents médicaux </a:t>
                      </a:r>
                      <a:r>
                        <a:rPr lang="fr-CA" sz="1200" dirty="0" smtClean="0">
                          <a:latin typeface="+mn-lt"/>
                          <a:cs typeface="Arial" panose="020B0604020202020204" pitchFamily="34" charset="0"/>
                        </a:rPr>
                        <a:t/>
                      </a:r>
                      <a:br>
                        <a:rPr lang="fr-CA" sz="1200" dirty="0" smtClean="0">
                          <a:latin typeface="+mn-lt"/>
                          <a:cs typeface="Arial" panose="020B0604020202020204" pitchFamily="34" charset="0"/>
                        </a:rPr>
                      </a:br>
                      <a:r>
                        <a:rPr lang="fr-CA" sz="1200" dirty="0" smtClean="0">
                          <a:latin typeface="+mn-lt"/>
                          <a:cs typeface="Arial" panose="020B0604020202020204" pitchFamily="34" charset="0"/>
                        </a:rPr>
                        <a:t>du </a:t>
                      </a:r>
                      <a:r>
                        <a:rPr lang="fr-CA" sz="1200" dirty="0">
                          <a:latin typeface="+mn-lt"/>
                          <a:cs typeface="Arial" panose="020B0604020202020204" pitchFamily="34" charset="0"/>
                        </a:rPr>
                        <a:t>patient et la raison </a:t>
                      </a:r>
                      <a:r>
                        <a:rPr lang="fr-CA" sz="1200" dirty="0" smtClean="0">
                          <a:latin typeface="+mn-lt"/>
                          <a:cs typeface="Arial" panose="020B0604020202020204" pitchFamily="34" charset="0"/>
                        </a:rPr>
                        <a:t>de </a:t>
                      </a:r>
                      <a:br>
                        <a:rPr lang="fr-CA" sz="1200" dirty="0" smtClean="0">
                          <a:latin typeface="+mn-lt"/>
                          <a:cs typeface="Arial" panose="020B0604020202020204" pitchFamily="34" charset="0"/>
                        </a:rPr>
                      </a:br>
                      <a:r>
                        <a:rPr lang="fr-CA" sz="1200" dirty="0" smtClean="0">
                          <a:latin typeface="+mn-lt"/>
                          <a:cs typeface="Arial" panose="020B0604020202020204" pitchFamily="34" charset="0"/>
                        </a:rPr>
                        <a:t>la </a:t>
                      </a:r>
                      <a:r>
                        <a:rPr lang="fr-CA" sz="1200" dirty="0">
                          <a:latin typeface="+mn-lt"/>
                          <a:cs typeface="Arial" panose="020B0604020202020204" pitchFamily="34" charset="0"/>
                        </a:rPr>
                        <a:t>consultation</a:t>
                      </a:r>
                    </a:p>
                  </a:txBody>
                  <a:tcPr marL="18288" marR="18288" marT="36576" marB="36576"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96</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95</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99</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94</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69</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98</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94</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96</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96</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98</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96</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90</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smtClean="0">
                          <a:solidFill>
                            <a:schemeClr val="bg1"/>
                          </a:solidFill>
                          <a:effectLst/>
                          <a:latin typeface="Arial" panose="020B0604020202020204" pitchFamily="34" charset="0"/>
                          <a:cs typeface="Arial" panose="020B0604020202020204" pitchFamily="34" charset="0"/>
                        </a:rPr>
                        <a:t>85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18288" marR="18288" marT="36576" marB="36576"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741461">
                <a:tc>
                  <a:txBody>
                    <a:bodyPr/>
                    <a:lstStyle/>
                    <a:p>
                      <a:r>
                        <a:rPr lang="fr-CA" sz="1200" dirty="0">
                          <a:latin typeface="+mn-lt"/>
                          <a:cs typeface="Arial" panose="020B0604020202020204" pitchFamily="34" charset="0"/>
                        </a:rPr>
                        <a:t>Recevoir de la part </a:t>
                      </a:r>
                      <a:r>
                        <a:rPr lang="fr-CA" sz="1200" dirty="0" smtClean="0">
                          <a:latin typeface="+mn-lt"/>
                          <a:cs typeface="Arial" panose="020B0604020202020204" pitchFamily="34" charset="0"/>
                        </a:rPr>
                        <a:t>du </a:t>
                      </a:r>
                      <a:r>
                        <a:rPr lang="fr-CA" sz="1200" dirty="0">
                          <a:latin typeface="+mn-lt"/>
                          <a:cs typeface="Arial" panose="020B0604020202020204" pitchFamily="34" charset="0"/>
                        </a:rPr>
                        <a:t>spécialiste des </a:t>
                      </a:r>
                      <a:r>
                        <a:rPr lang="fr-CA" sz="1200" baseline="0" dirty="0" smtClean="0">
                          <a:latin typeface="+mn-lt"/>
                          <a:cs typeface="Arial" panose="020B0604020202020204" pitchFamily="34" charset="0"/>
                        </a:rPr>
                        <a:t>renseignements </a:t>
                      </a:r>
                      <a:r>
                        <a:rPr lang="fr-CA" sz="1200" baseline="0" dirty="0">
                          <a:latin typeface="+mn-lt"/>
                          <a:cs typeface="Arial" panose="020B0604020202020204" pitchFamily="34" charset="0"/>
                        </a:rPr>
                        <a:t>au </a:t>
                      </a:r>
                      <a:r>
                        <a:rPr lang="fr-CA" sz="1200" baseline="0" dirty="0" smtClean="0">
                          <a:latin typeface="+mn-lt"/>
                          <a:cs typeface="Arial" panose="020B0604020202020204" pitchFamily="34" charset="0"/>
                        </a:rPr>
                        <a:t>sujet </a:t>
                      </a:r>
                      <a:r>
                        <a:rPr lang="fr-CA" sz="1200" baseline="0" dirty="0">
                          <a:latin typeface="+mn-lt"/>
                          <a:cs typeface="Arial" panose="020B0604020202020204" pitchFamily="34" charset="0"/>
                        </a:rPr>
                        <a:t>des </a:t>
                      </a:r>
                      <a:r>
                        <a:rPr lang="fr-CA" sz="1200" b="1" u="none" baseline="0" dirty="0">
                          <a:latin typeface="+mn-lt"/>
                          <a:cs typeface="Arial" panose="020B0604020202020204" pitchFamily="34" charset="0"/>
                        </a:rPr>
                        <a:t>changements</a:t>
                      </a:r>
                      <a:r>
                        <a:rPr lang="fr-CA" sz="1200" u="none" baseline="0" dirty="0">
                          <a:latin typeface="+mn-lt"/>
                          <a:cs typeface="Arial" panose="020B0604020202020204" pitchFamily="34" charset="0"/>
                        </a:rPr>
                        <a:t> apportés aux médicaments </a:t>
                      </a:r>
                      <a:r>
                        <a:rPr lang="fr-CA" sz="1200" u="none" baseline="0" dirty="0" smtClean="0">
                          <a:latin typeface="+mn-lt"/>
                          <a:cs typeface="Arial" panose="020B0604020202020204" pitchFamily="34" charset="0"/>
                        </a:rPr>
                        <a:t/>
                      </a:r>
                      <a:br>
                        <a:rPr lang="fr-CA" sz="1200" u="none" baseline="0" dirty="0" smtClean="0">
                          <a:latin typeface="+mn-lt"/>
                          <a:cs typeface="Arial" panose="020B0604020202020204" pitchFamily="34" charset="0"/>
                        </a:rPr>
                      </a:br>
                      <a:r>
                        <a:rPr lang="fr-CA" sz="1200" u="none" baseline="0" dirty="0" smtClean="0">
                          <a:latin typeface="+mn-lt"/>
                          <a:cs typeface="Arial" panose="020B0604020202020204" pitchFamily="34" charset="0"/>
                        </a:rPr>
                        <a:t>et au </a:t>
                      </a:r>
                      <a:r>
                        <a:rPr lang="fr-CA" sz="1200" u="none" baseline="0" dirty="0">
                          <a:latin typeface="+mn-lt"/>
                          <a:cs typeface="Arial" panose="020B0604020202020204" pitchFamily="34" charset="0"/>
                        </a:rPr>
                        <a:t>régime de soins </a:t>
                      </a:r>
                      <a:r>
                        <a:rPr lang="fr-CA" sz="1200" u="none" baseline="0" dirty="0" smtClean="0">
                          <a:latin typeface="+mn-lt"/>
                          <a:cs typeface="Arial" panose="020B0604020202020204" pitchFamily="34" charset="0"/>
                        </a:rPr>
                        <a:t>du </a:t>
                      </a:r>
                      <a:r>
                        <a:rPr lang="fr-CA" sz="1200" u="none" baseline="0" dirty="0">
                          <a:latin typeface="+mn-lt"/>
                          <a:cs typeface="Arial" panose="020B0604020202020204" pitchFamily="34" charset="0"/>
                        </a:rPr>
                        <a:t>patient</a:t>
                      </a:r>
                    </a:p>
                  </a:txBody>
                  <a:tcPr marL="18288" marR="18288" marT="36576" marB="36576"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69</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77</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71</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67</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63</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68</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66</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73</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70</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chemeClr val="bg1"/>
                          </a:solidFill>
                          <a:effectLst/>
                          <a:latin typeface="Arial" panose="020B0604020202020204" pitchFamily="34" charset="0"/>
                          <a:cs typeface="Arial" panose="020B0604020202020204" pitchFamily="34" charset="0"/>
                        </a:rPr>
                        <a:t>58</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18288" marR="18288" marT="36576" marB="36576"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741461">
                <a:tc>
                  <a:txBody>
                    <a:bodyPr/>
                    <a:lstStyle/>
                    <a:p>
                      <a:r>
                        <a:rPr lang="fr-CA" sz="1200" dirty="0">
                          <a:latin typeface="+mn-lt"/>
                          <a:cs typeface="Arial" panose="020B0604020202020204" pitchFamily="34" charset="0"/>
                        </a:rPr>
                        <a:t>Recevoir un rapport dénotant les résultats </a:t>
                      </a:r>
                      <a:r>
                        <a:rPr lang="fr-CA" sz="1200" dirty="0" smtClean="0">
                          <a:latin typeface="+mn-lt"/>
                          <a:cs typeface="Arial" panose="020B0604020202020204" pitchFamily="34" charset="0"/>
                        </a:rPr>
                        <a:t>de </a:t>
                      </a:r>
                      <a:r>
                        <a:rPr lang="fr-CA" sz="1200" dirty="0">
                          <a:latin typeface="+mn-lt"/>
                          <a:cs typeface="Arial" panose="020B0604020202020204" pitchFamily="34" charset="0"/>
                        </a:rPr>
                        <a:t>la visite auprès du spécialiste dans la </a:t>
                      </a:r>
                      <a:r>
                        <a:rPr lang="fr-CA" sz="1200" dirty="0" smtClean="0">
                          <a:latin typeface="+mn-lt"/>
                          <a:cs typeface="Arial" panose="020B0604020202020204" pitchFamily="34" charset="0"/>
                        </a:rPr>
                        <a:t/>
                      </a:r>
                      <a:br>
                        <a:rPr lang="fr-CA" sz="1200" dirty="0" smtClean="0">
                          <a:latin typeface="+mn-lt"/>
                          <a:cs typeface="Arial" panose="020B0604020202020204" pitchFamily="34" charset="0"/>
                        </a:rPr>
                      </a:br>
                      <a:r>
                        <a:rPr lang="fr-CA" sz="1200" dirty="0" smtClean="0">
                          <a:latin typeface="+mn-lt"/>
                          <a:cs typeface="Arial" panose="020B0604020202020204" pitchFamily="34" charset="0"/>
                        </a:rPr>
                        <a:t>semaine </a:t>
                      </a:r>
                      <a:r>
                        <a:rPr lang="fr-CA" sz="1200" dirty="0">
                          <a:latin typeface="+mn-lt"/>
                          <a:cs typeface="Arial" panose="020B0604020202020204" pitchFamily="34" charset="0"/>
                        </a:rPr>
                        <a:t>suivant celle-ci</a:t>
                      </a:r>
                    </a:p>
                  </a:txBody>
                  <a:tcPr marL="18288" marR="18288" marT="36576" marB="36576"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18288" marR="18288"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chemeClr val="bg1"/>
                          </a:solidFill>
                          <a:effectLst/>
                          <a:latin typeface="Arial" panose="020B0604020202020204" pitchFamily="34" charset="0"/>
                          <a:cs typeface="Arial" panose="020B0604020202020204" pitchFamily="34" charset="0"/>
                        </a:rPr>
                        <a:t>21</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18288" marR="18288" marT="36576" marB="36576"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368378276"/>
                  </a:ext>
                </a:extLst>
              </a:tr>
            </a:tbl>
          </a:graphicData>
        </a:graphic>
      </p:graphicFrame>
      <p:sp>
        <p:nvSpPr>
          <p:cNvPr id="5" name="TextBox 4"/>
          <p:cNvSpPr txBox="1"/>
          <p:nvPr/>
        </p:nvSpPr>
        <p:spPr>
          <a:xfrm>
            <a:off x="374903" y="1135646"/>
            <a:ext cx="8698075" cy="646331"/>
          </a:xfrm>
          <a:prstGeom prst="rect">
            <a:avLst/>
          </a:prstGeom>
          <a:noFill/>
        </p:spPr>
        <p:txBody>
          <a:bodyPr wrap="square" lIns="0" tIns="91440" bIns="137160" rtlCol="0">
            <a:spAutoFit/>
          </a:bodyPr>
          <a:lstStyle/>
          <a:p>
            <a:r>
              <a:rPr lang="fr-FR" sz="1350" dirty="0">
                <a:solidFill>
                  <a:srgbClr val="365254"/>
                </a:solidFill>
                <a:cs typeface="Arial" panose="020B0604020202020204" pitchFamily="34" charset="0"/>
              </a:rPr>
              <a:t>Lorsqu’un </a:t>
            </a:r>
            <a:r>
              <a:rPr lang="fr-FR" sz="1350" dirty="0" smtClean="0">
                <a:solidFill>
                  <a:srgbClr val="365254"/>
                </a:solidFill>
                <a:cs typeface="Arial" panose="020B0604020202020204" pitchFamily="34" charset="0"/>
              </a:rPr>
              <a:t>patient est référé à </a:t>
            </a:r>
            <a:r>
              <a:rPr lang="fr-FR" sz="1350" dirty="0">
                <a:solidFill>
                  <a:srgbClr val="365254"/>
                </a:solidFill>
                <a:cs typeface="Arial" panose="020B0604020202020204" pitchFamily="34" charset="0"/>
              </a:rPr>
              <a:t>un spécialiste, pourcentage des médecins de soins primaires à qui il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arrive </a:t>
            </a:r>
            <a:r>
              <a:rPr lang="fr-FR" sz="1350" b="1" dirty="0">
                <a:solidFill>
                  <a:srgbClr val="365254"/>
                </a:solidFill>
                <a:cs typeface="Arial" panose="020B0604020202020204" pitchFamily="34" charset="0"/>
              </a:rPr>
              <a:t>régulièrement</a:t>
            </a:r>
            <a:r>
              <a:rPr lang="fr-FR" sz="1350" dirty="0">
                <a:solidFill>
                  <a:srgbClr val="365254"/>
                </a:solidFill>
                <a:cs typeface="Arial" panose="020B0604020202020204" pitchFamily="34" charset="0"/>
              </a:rPr>
              <a:t> de… </a:t>
            </a:r>
          </a:p>
        </p:txBody>
      </p:sp>
      <p:sp>
        <p:nvSpPr>
          <p:cNvPr id="8" name="Rectangle 7"/>
          <p:cNvSpPr/>
          <p:nvPr/>
        </p:nvSpPr>
        <p:spPr>
          <a:xfrm>
            <a:off x="380562" y="4786682"/>
            <a:ext cx="7020363" cy="707886"/>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19" name="Rectangle 18"/>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18" name="Group 17"/>
          <p:cNvGrpSpPr/>
          <p:nvPr/>
        </p:nvGrpSpPr>
        <p:grpSpPr>
          <a:xfrm>
            <a:off x="374904" y="5968782"/>
            <a:ext cx="4025646" cy="760977"/>
            <a:chOff x="374904" y="5968782"/>
            <a:chExt cx="4025646" cy="760977"/>
          </a:xfrm>
        </p:grpSpPr>
        <p:grpSp>
          <p:nvGrpSpPr>
            <p:cNvPr id="21" name="Group 20"/>
            <p:cNvGrpSpPr/>
            <p:nvPr/>
          </p:nvGrpSpPr>
          <p:grpSpPr>
            <a:xfrm>
              <a:off x="374904" y="6304001"/>
              <a:ext cx="4025646" cy="425758"/>
              <a:chOff x="3484840" y="6539092"/>
              <a:chExt cx="4025646" cy="425758"/>
            </a:xfrm>
          </p:grpSpPr>
          <p:sp>
            <p:nvSpPr>
              <p:cNvPr id="39" name="TextBox 38"/>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40" name="Oval 39"/>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2" name="Group 21"/>
            <p:cNvGrpSpPr/>
            <p:nvPr/>
          </p:nvGrpSpPr>
          <p:grpSpPr>
            <a:xfrm>
              <a:off x="374904" y="5968782"/>
              <a:ext cx="3719166" cy="369332"/>
              <a:chOff x="139635" y="6397305"/>
              <a:chExt cx="3719166" cy="369332"/>
            </a:xfrm>
          </p:grpSpPr>
          <p:sp>
            <p:nvSpPr>
              <p:cNvPr id="23"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4"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5"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6"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2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3481944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2911105" y="1791919"/>
            <a:ext cx="5900324" cy="3730883"/>
            <a:chOff x="2905755" y="1477377"/>
            <a:chExt cx="5900324" cy="3730883"/>
          </a:xfrm>
        </p:grpSpPr>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755" y="1477377"/>
              <a:ext cx="5900324" cy="3730883"/>
            </a:xfrm>
            <a:prstGeom prst="rect">
              <a:avLst/>
            </a:prstGeom>
          </p:spPr>
        </p:pic>
        <p:sp>
          <p:nvSpPr>
            <p:cNvPr id="45" name="Rectangle 44"/>
            <p:cNvSpPr/>
            <p:nvPr/>
          </p:nvSpPr>
          <p:spPr>
            <a:xfrm>
              <a:off x="3915519" y="3779482"/>
              <a:ext cx="411480" cy="228600"/>
            </a:xfrm>
            <a:prstGeom prst="rect">
              <a:avLst/>
            </a:prstGeom>
            <a:pattFill prst="pct90">
              <a:fgClr>
                <a:srgbClr val="00A199"/>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chemeClr val="bg1"/>
                  </a:solidFill>
                  <a:effectLst>
                    <a:glow rad="63500">
                      <a:srgbClr val="00A199"/>
                    </a:glow>
                  </a:effectLst>
                </a:rPr>
                <a:t>69 </a:t>
              </a:r>
              <a:r>
                <a:rPr lang="en-CA" sz="1300" b="1" baseline="30000" dirty="0" smtClean="0">
                  <a:solidFill>
                    <a:schemeClr val="bg1"/>
                  </a:solidFill>
                  <a:effectLst>
                    <a:glow rad="63500">
                      <a:srgbClr val="00A199"/>
                    </a:glow>
                  </a:effectLst>
                </a:rPr>
                <a:t>%</a:t>
              </a:r>
              <a:endParaRPr lang="en-CA" sz="1300" b="1" dirty="0">
                <a:solidFill>
                  <a:schemeClr val="bg1"/>
                </a:solidFill>
                <a:effectLst>
                  <a:glow rad="63500">
                    <a:srgbClr val="00A199"/>
                  </a:glow>
                </a:effectLst>
              </a:endParaRPr>
            </a:p>
          </p:txBody>
        </p:sp>
        <p:sp>
          <p:nvSpPr>
            <p:cNvPr id="46" name="Rectangle 45"/>
            <p:cNvSpPr/>
            <p:nvPr/>
          </p:nvSpPr>
          <p:spPr>
            <a:xfrm>
              <a:off x="4400186" y="3924995"/>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42 </a:t>
              </a:r>
              <a:r>
                <a:rPr lang="en-CA" sz="1300" b="1" baseline="30000" dirty="0" smtClean="0">
                  <a:solidFill>
                    <a:srgbClr val="282828"/>
                  </a:solidFill>
                </a:rPr>
                <a:t>%</a:t>
              </a:r>
              <a:endParaRPr lang="en-CA" sz="1300" b="1" dirty="0">
                <a:solidFill>
                  <a:srgbClr val="282828"/>
                </a:solidFill>
              </a:endParaRPr>
            </a:p>
          </p:txBody>
        </p:sp>
        <p:sp>
          <p:nvSpPr>
            <p:cNvPr id="47" name="Rectangle 46"/>
            <p:cNvSpPr/>
            <p:nvPr/>
          </p:nvSpPr>
          <p:spPr>
            <a:xfrm>
              <a:off x="4850905" y="3969008"/>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44 </a:t>
              </a:r>
              <a:r>
                <a:rPr lang="en-CA" sz="1300" b="1" baseline="30000" dirty="0" smtClean="0">
                  <a:solidFill>
                    <a:srgbClr val="282828"/>
                  </a:solidFill>
                </a:rPr>
                <a:t>%</a:t>
              </a:r>
              <a:endParaRPr lang="en-CA" sz="1300" b="1" dirty="0">
                <a:solidFill>
                  <a:srgbClr val="282828"/>
                </a:solidFill>
              </a:endParaRPr>
            </a:p>
          </p:txBody>
        </p:sp>
        <p:sp>
          <p:nvSpPr>
            <p:cNvPr id="48" name="Rectangle 47"/>
            <p:cNvSpPr/>
            <p:nvPr/>
          </p:nvSpPr>
          <p:spPr>
            <a:xfrm>
              <a:off x="5296405" y="3984191"/>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48 </a:t>
              </a:r>
              <a:r>
                <a:rPr lang="en-CA" sz="1300" b="1" baseline="30000" dirty="0" smtClean="0">
                  <a:solidFill>
                    <a:srgbClr val="282828"/>
                  </a:solidFill>
                </a:rPr>
                <a:t>%</a:t>
              </a:r>
              <a:endParaRPr lang="en-CA" sz="1300" b="1" dirty="0">
                <a:solidFill>
                  <a:srgbClr val="282828"/>
                </a:solidFill>
              </a:endParaRPr>
            </a:p>
          </p:txBody>
        </p:sp>
        <p:sp>
          <p:nvSpPr>
            <p:cNvPr id="49" name="Rectangle 48"/>
            <p:cNvSpPr/>
            <p:nvPr/>
          </p:nvSpPr>
          <p:spPr>
            <a:xfrm>
              <a:off x="5866580" y="4181107"/>
              <a:ext cx="411480" cy="228600"/>
            </a:xfrm>
            <a:prstGeom prst="rect">
              <a:avLst/>
            </a:prstGeom>
            <a:pattFill prst="pct90">
              <a:fgClr>
                <a:srgbClr val="00A199"/>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chemeClr val="bg1"/>
                  </a:solidFill>
                  <a:effectLst>
                    <a:glow rad="63500">
                      <a:srgbClr val="00A199">
                        <a:alpha val="40000"/>
                      </a:srgbClr>
                    </a:glow>
                  </a:effectLst>
                </a:rPr>
                <a:t>59 </a:t>
              </a:r>
              <a:r>
                <a:rPr lang="en-CA" sz="1300" b="1" baseline="30000" dirty="0" smtClean="0">
                  <a:solidFill>
                    <a:schemeClr val="bg1"/>
                  </a:solidFill>
                  <a:effectLst>
                    <a:glow rad="63500">
                      <a:srgbClr val="00A199">
                        <a:alpha val="40000"/>
                      </a:srgbClr>
                    </a:glow>
                  </a:effectLst>
                </a:rPr>
                <a:t>%</a:t>
              </a:r>
              <a:endParaRPr lang="en-CA" sz="1300" b="1" dirty="0">
                <a:solidFill>
                  <a:schemeClr val="bg1"/>
                </a:solidFill>
                <a:effectLst>
                  <a:glow rad="63500">
                    <a:srgbClr val="00A199">
                      <a:alpha val="40000"/>
                    </a:srgbClr>
                  </a:glow>
                </a:effectLst>
              </a:endParaRPr>
            </a:p>
          </p:txBody>
        </p:sp>
        <p:sp>
          <p:nvSpPr>
            <p:cNvPr id="50" name="Rectangle 49"/>
            <p:cNvSpPr/>
            <p:nvPr/>
          </p:nvSpPr>
          <p:spPr>
            <a:xfrm>
              <a:off x="6592665" y="4025676"/>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17 </a:t>
              </a:r>
              <a:r>
                <a:rPr lang="en-CA" sz="1300" b="1" baseline="30000" dirty="0" smtClean="0">
                  <a:solidFill>
                    <a:srgbClr val="282828"/>
                  </a:solidFill>
                </a:rPr>
                <a:t>%</a:t>
              </a:r>
              <a:endParaRPr lang="en-CA" sz="1300" b="1" dirty="0">
                <a:solidFill>
                  <a:srgbClr val="282828"/>
                </a:solidFill>
              </a:endParaRPr>
            </a:p>
          </p:txBody>
        </p:sp>
        <p:sp>
          <p:nvSpPr>
            <p:cNvPr id="51" name="Rectangle 50"/>
            <p:cNvSpPr/>
            <p:nvPr/>
          </p:nvSpPr>
          <p:spPr>
            <a:xfrm>
              <a:off x="7116466" y="3088676"/>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54 </a:t>
              </a:r>
              <a:r>
                <a:rPr lang="en-CA" sz="1300" b="1" baseline="30000" dirty="0" smtClean="0">
                  <a:solidFill>
                    <a:srgbClr val="282828"/>
                  </a:solidFill>
                </a:rPr>
                <a:t>%</a:t>
              </a:r>
              <a:endParaRPr lang="en-CA" sz="1300" b="1" dirty="0">
                <a:solidFill>
                  <a:srgbClr val="282828"/>
                </a:solidFill>
              </a:endParaRPr>
            </a:p>
          </p:txBody>
        </p:sp>
        <p:sp>
          <p:nvSpPr>
            <p:cNvPr id="52" name="Rectangle 51"/>
            <p:cNvSpPr/>
            <p:nvPr/>
          </p:nvSpPr>
          <p:spPr>
            <a:xfrm>
              <a:off x="7963688" y="3456660"/>
              <a:ext cx="411480" cy="228600"/>
            </a:xfrm>
            <a:prstGeom prst="rect">
              <a:avLst/>
            </a:prstGeom>
            <a:pattFill prst="pct90">
              <a:fgClr>
                <a:srgbClr val="00A199"/>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chemeClr val="bg1"/>
                  </a:solidFill>
                  <a:effectLst>
                    <a:glow rad="63500">
                      <a:srgbClr val="00A199"/>
                    </a:glow>
                  </a:effectLst>
                </a:rPr>
                <a:t>82 </a:t>
              </a:r>
              <a:r>
                <a:rPr lang="en-CA" sz="1300" b="1" baseline="30000" dirty="0" smtClean="0">
                  <a:solidFill>
                    <a:schemeClr val="bg1"/>
                  </a:solidFill>
                  <a:effectLst>
                    <a:glow rad="63500">
                      <a:srgbClr val="00A199"/>
                    </a:glow>
                  </a:effectLst>
                </a:rPr>
                <a:t>%</a:t>
              </a:r>
              <a:endParaRPr lang="en-CA" sz="1300" b="1" dirty="0">
                <a:solidFill>
                  <a:schemeClr val="bg1"/>
                </a:solidFill>
                <a:effectLst>
                  <a:glow rad="63500">
                    <a:srgbClr val="00A199"/>
                  </a:glow>
                </a:effectLst>
              </a:endParaRPr>
            </a:p>
          </p:txBody>
        </p:sp>
        <p:sp>
          <p:nvSpPr>
            <p:cNvPr id="55" name="Rectangle 54"/>
            <p:cNvSpPr/>
            <p:nvPr/>
          </p:nvSpPr>
          <p:spPr>
            <a:xfrm>
              <a:off x="7873861" y="4373264"/>
              <a:ext cx="411480" cy="228600"/>
            </a:xfrm>
            <a:prstGeom prst="rect">
              <a:avLst/>
            </a:prstGeom>
            <a:pattFill prst="pct90">
              <a:fgClr>
                <a:srgbClr val="00A199"/>
              </a:fgClr>
              <a:bgClr>
                <a:prstClr val="white"/>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chemeClr val="bg1"/>
                  </a:solidFill>
                  <a:effectLst>
                    <a:glow rad="63500">
                      <a:srgbClr val="00A199"/>
                    </a:glow>
                  </a:effectLst>
                </a:rPr>
                <a:t>75 </a:t>
              </a:r>
              <a:r>
                <a:rPr lang="en-CA" sz="1300" b="1" baseline="30000" dirty="0" smtClean="0">
                  <a:solidFill>
                    <a:schemeClr val="bg1"/>
                  </a:solidFill>
                  <a:effectLst>
                    <a:glow rad="63500">
                      <a:srgbClr val="00A199"/>
                    </a:glow>
                  </a:effectLst>
                </a:rPr>
                <a:t>%</a:t>
              </a:r>
              <a:endParaRPr lang="en-CA" sz="1300" b="1" dirty="0">
                <a:solidFill>
                  <a:schemeClr val="bg1"/>
                </a:solidFill>
                <a:effectLst>
                  <a:glow rad="63500">
                    <a:srgbClr val="00A199"/>
                  </a:glow>
                </a:effectLst>
              </a:endParaRPr>
            </a:p>
          </p:txBody>
        </p:sp>
        <p:sp>
          <p:nvSpPr>
            <p:cNvPr id="56" name="Rectangle 55"/>
            <p:cNvSpPr/>
            <p:nvPr/>
          </p:nvSpPr>
          <p:spPr>
            <a:xfrm>
              <a:off x="7258016" y="4712449"/>
              <a:ext cx="411480" cy="228600"/>
            </a:xfrm>
            <a:prstGeom prst="rect">
              <a:avLst/>
            </a:prstGeom>
            <a:pattFill prst="pct90">
              <a:fgClr>
                <a:srgbClr val="00A199"/>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chemeClr val="bg1"/>
                  </a:solidFill>
                  <a:effectLst>
                    <a:glow rad="63500">
                      <a:srgbClr val="00A199"/>
                    </a:glow>
                  </a:effectLst>
                </a:rPr>
                <a:t>87 </a:t>
              </a:r>
              <a:r>
                <a:rPr lang="en-CA" sz="1300" b="1" baseline="30000" dirty="0" smtClean="0">
                  <a:solidFill>
                    <a:schemeClr val="bg1"/>
                  </a:solidFill>
                  <a:effectLst>
                    <a:glow rad="63500">
                      <a:srgbClr val="00A199"/>
                    </a:glow>
                  </a:effectLst>
                </a:rPr>
                <a:t>%</a:t>
              </a:r>
              <a:endParaRPr lang="en-CA" sz="1300" b="1" dirty="0">
                <a:solidFill>
                  <a:schemeClr val="bg1"/>
                </a:solidFill>
                <a:effectLst>
                  <a:glow rad="63500">
                    <a:srgbClr val="00A199"/>
                  </a:glow>
                </a:effectLst>
              </a:endParaRPr>
            </a:p>
          </p:txBody>
        </p:sp>
        <p:sp>
          <p:nvSpPr>
            <p:cNvPr id="57" name="Rectangle 56"/>
            <p:cNvSpPr/>
            <p:nvPr/>
          </p:nvSpPr>
          <p:spPr>
            <a:xfrm>
              <a:off x="4112063" y="2177661"/>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60 </a:t>
              </a:r>
              <a:r>
                <a:rPr lang="en-CA" sz="1300" b="1" baseline="30000" dirty="0" smtClean="0">
                  <a:solidFill>
                    <a:srgbClr val="282828"/>
                  </a:solidFill>
                </a:rPr>
                <a:t>%</a:t>
              </a:r>
              <a:endParaRPr lang="en-CA" sz="1300" b="1" dirty="0">
                <a:solidFill>
                  <a:srgbClr val="282828"/>
                </a:solidFill>
              </a:endParaRPr>
            </a:p>
          </p:txBody>
        </p:sp>
      </p:grpSp>
      <p:sp>
        <p:nvSpPr>
          <p:cNvPr id="2" name="Title 1"/>
          <p:cNvSpPr>
            <a:spLocks noGrp="1"/>
          </p:cNvSpPr>
          <p:nvPr>
            <p:ph type="title"/>
          </p:nvPr>
        </p:nvSpPr>
        <p:spPr/>
        <p:txBody>
          <a:bodyPr/>
          <a:lstStyle/>
          <a:p>
            <a:pPr>
              <a:lnSpc>
                <a:spcPts val="3000"/>
              </a:lnSpc>
            </a:pPr>
            <a:r>
              <a:rPr lang="fr-FR" dirty="0"/>
              <a:t>La moitié des médecins de soins primaires canadiens sont </a:t>
            </a:r>
            <a:r>
              <a:rPr lang="fr-FR" dirty="0" smtClean="0"/>
              <a:t>régulièrement </a:t>
            </a:r>
            <a:r>
              <a:rPr lang="fr-FR" dirty="0"/>
              <a:t>informés des visites de leurs patients au service d’urgence</a:t>
            </a:r>
            <a:endParaRPr lang="en-US" dirty="0"/>
          </a:p>
        </p:txBody>
      </p:sp>
      <p:graphicFrame>
        <p:nvGraphicFramePr>
          <p:cNvPr id="3" name="Chart 2"/>
          <p:cNvGraphicFramePr/>
          <p:nvPr>
            <p:extLst>
              <p:ext uri="{D42A27DB-BD31-4B8C-83A1-F6EECF244321}">
                <p14:modId xmlns:p14="http://schemas.microsoft.com/office/powerpoint/2010/main" val="2760913057"/>
              </p:ext>
            </p:extLst>
          </p:nvPr>
        </p:nvGraphicFramePr>
        <p:xfrm>
          <a:off x="363656" y="2174365"/>
          <a:ext cx="3115654" cy="299384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74904" y="1480977"/>
            <a:ext cx="7299942" cy="646331"/>
          </a:xfrm>
          <a:prstGeom prst="rect">
            <a:avLst/>
          </a:prstGeom>
          <a:noFill/>
        </p:spPr>
        <p:txBody>
          <a:bodyPr wrap="square" lIns="0" tIns="91440" bIns="137160" rtlCol="0">
            <a:spAutoFit/>
          </a:bodyPr>
          <a:lstStyle/>
          <a:p>
            <a:r>
              <a:rPr lang="fr-FR" sz="1350" dirty="0">
                <a:solidFill>
                  <a:srgbClr val="365254"/>
                </a:solidFill>
                <a:cs typeface="Arial" panose="020B0604020202020204" pitchFamily="34" charset="0"/>
              </a:rPr>
              <a:t>Pourcentage des médecins de soins primaires qui </a:t>
            </a:r>
            <a:r>
              <a:rPr lang="fr-FR" sz="1350" dirty="0" smtClean="0">
                <a:solidFill>
                  <a:srgbClr val="365254"/>
                </a:solidFill>
                <a:cs typeface="Arial" panose="020B0604020202020204" pitchFamily="34" charset="0"/>
              </a:rPr>
              <a:t>sont </a:t>
            </a:r>
            <a:r>
              <a:rPr lang="fr-FR" sz="1350" b="1" dirty="0" smtClean="0">
                <a:solidFill>
                  <a:srgbClr val="365254"/>
                </a:solidFill>
                <a:cs typeface="Arial" panose="020B0604020202020204" pitchFamily="34" charset="0"/>
              </a:rPr>
              <a:t>régulièrement</a:t>
            </a:r>
            <a:r>
              <a:rPr lang="fr-FR" sz="1350" dirty="0" smtClean="0">
                <a:solidFill>
                  <a:srgbClr val="365254"/>
                </a:solidFill>
                <a:cs typeface="Arial" panose="020B0604020202020204" pitchFamily="34" charset="0"/>
              </a:rPr>
              <a:t> </a:t>
            </a:r>
            <a:r>
              <a:rPr lang="fr-FR" sz="1350" dirty="0">
                <a:solidFill>
                  <a:srgbClr val="365254"/>
                </a:solidFill>
                <a:cs typeface="Arial" panose="020B0604020202020204" pitchFamily="34" charset="0"/>
              </a:rPr>
              <a:t>avisés </a:t>
            </a:r>
            <a:r>
              <a:rPr lang="fr-FR" sz="1350" dirty="0" smtClean="0">
                <a:solidFill>
                  <a:srgbClr val="365254"/>
                </a:solidFill>
                <a:cs typeface="Arial" panose="020B0604020202020204" pitchFamily="34" charset="0"/>
              </a:rPr>
              <a:t>lorsque </a:t>
            </a:r>
            <a:r>
              <a:rPr lang="fr-FR" sz="1350" dirty="0">
                <a:solidFill>
                  <a:srgbClr val="365254"/>
                </a:solidFill>
                <a:cs typeface="Arial" panose="020B0604020202020204" pitchFamily="34" charset="0"/>
              </a:rPr>
              <a:t>leurs patients ont été vus au service d’urgence</a:t>
            </a:r>
          </a:p>
        </p:txBody>
      </p:sp>
      <p:sp>
        <p:nvSpPr>
          <p:cNvPr id="32" name="Rectangle 31"/>
          <p:cNvSpPr/>
          <p:nvPr/>
        </p:nvSpPr>
        <p:spPr>
          <a:xfrm>
            <a:off x="374904" y="5348955"/>
            <a:ext cx="7158392" cy="461665"/>
          </a:xfrm>
          <a:prstGeom prst="rect">
            <a:avLst/>
          </a:prstGeom>
        </p:spPr>
        <p:txBody>
          <a:bodyPr wrap="square" lIns="0" tIns="91440" bIns="0">
            <a:spAutoFit/>
          </a:bodyPr>
          <a:lstStyle/>
          <a:p>
            <a:r>
              <a:rPr lang="fr-CA" sz="800" b="1" dirty="0">
                <a:latin typeface="Arial" panose="020B0604020202020204" pitchFamily="34" charset="0"/>
              </a:rPr>
              <a:t>Remarque</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34" name="Rectangle 33"/>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31" name="Group 30"/>
          <p:cNvGrpSpPr/>
          <p:nvPr/>
        </p:nvGrpSpPr>
        <p:grpSpPr>
          <a:xfrm>
            <a:off x="374904" y="5968782"/>
            <a:ext cx="4025646" cy="760977"/>
            <a:chOff x="374904" y="5968782"/>
            <a:chExt cx="4025646" cy="760977"/>
          </a:xfrm>
        </p:grpSpPr>
        <p:grpSp>
          <p:nvGrpSpPr>
            <p:cNvPr id="35" name="Group 34"/>
            <p:cNvGrpSpPr/>
            <p:nvPr/>
          </p:nvGrpSpPr>
          <p:grpSpPr>
            <a:xfrm>
              <a:off x="374904" y="6304001"/>
              <a:ext cx="4025646" cy="425758"/>
              <a:chOff x="3484840" y="6539092"/>
              <a:chExt cx="4025646" cy="425758"/>
            </a:xfrm>
          </p:grpSpPr>
          <p:sp>
            <p:nvSpPr>
              <p:cNvPr id="53" name="TextBox 52"/>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54" name="Oval 53"/>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6" name="Group 35"/>
            <p:cNvGrpSpPr/>
            <p:nvPr/>
          </p:nvGrpSpPr>
          <p:grpSpPr>
            <a:xfrm>
              <a:off x="374904" y="5968782"/>
              <a:ext cx="3719166" cy="369332"/>
              <a:chOff x="139635" y="6397305"/>
              <a:chExt cx="3719166" cy="369332"/>
            </a:xfrm>
          </p:grpSpPr>
          <p:sp>
            <p:nvSpPr>
              <p:cNvPr id="37"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9"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0"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1"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2"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212855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620879199"/>
              </p:ext>
            </p:extLst>
          </p:nvPr>
        </p:nvGraphicFramePr>
        <p:xfrm>
          <a:off x="4787409" y="2906520"/>
          <a:ext cx="4023360" cy="2561857"/>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a:off x="5237074" y="3380720"/>
            <a:ext cx="12081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810" y="3097943"/>
            <a:ext cx="594360" cy="594360"/>
          </a:xfrm>
          <a:prstGeom prst="rect">
            <a:avLst/>
          </a:prstGeom>
        </p:spPr>
      </p:pic>
      <p:sp>
        <p:nvSpPr>
          <p:cNvPr id="2" name="Title 1"/>
          <p:cNvSpPr>
            <a:spLocks noGrp="1"/>
          </p:cNvSpPr>
          <p:nvPr>
            <p:ph type="title"/>
          </p:nvPr>
        </p:nvSpPr>
        <p:spPr/>
        <p:txBody>
          <a:bodyPr/>
          <a:lstStyle/>
          <a:p>
            <a:pPr>
              <a:lnSpc>
                <a:spcPts val="3000"/>
              </a:lnSpc>
            </a:pPr>
            <a:r>
              <a:rPr lang="fr-FR" dirty="0"/>
              <a:t>Bon nombre de médecins de soins primaires canadiens reçoivent des avis dans les 2 semaines suivant l’hospitalisation de leurs patients</a:t>
            </a:r>
            <a:endParaRPr lang="en-US" dirty="0"/>
          </a:p>
        </p:txBody>
      </p:sp>
      <p:graphicFrame>
        <p:nvGraphicFramePr>
          <p:cNvPr id="3" name="Chart 2"/>
          <p:cNvGraphicFramePr/>
          <p:nvPr>
            <p:extLst>
              <p:ext uri="{D42A27DB-BD31-4B8C-83A1-F6EECF244321}">
                <p14:modId xmlns:p14="http://schemas.microsoft.com/office/powerpoint/2010/main" val="490699616"/>
              </p:ext>
            </p:extLst>
          </p:nvPr>
        </p:nvGraphicFramePr>
        <p:xfrm>
          <a:off x="539496" y="2658598"/>
          <a:ext cx="3731133" cy="3005699"/>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721895" y="1634154"/>
            <a:ext cx="3282214" cy="1051570"/>
          </a:xfrm>
          <a:prstGeom prst="rect">
            <a:avLst/>
          </a:prstGeom>
          <a:noFill/>
        </p:spPr>
        <p:txBody>
          <a:bodyPr wrap="square" tIns="91440" bIns="137160" rtlCol="0">
            <a:spAutoFit/>
          </a:bodyPr>
          <a:lstStyle/>
          <a:p>
            <a:pPr algn="ctr">
              <a:lnSpc>
                <a:spcPts val="1600"/>
              </a:lnSpc>
            </a:pPr>
            <a:r>
              <a:rPr lang="fr-FR" sz="1350" dirty="0">
                <a:solidFill>
                  <a:srgbClr val="365254"/>
                </a:solidFill>
                <a:cs typeface="Arial" panose="020B0604020202020204" pitchFamily="34" charset="0"/>
              </a:rPr>
              <a:t>Pourcentage des médecins de soins primaires qui </a:t>
            </a:r>
            <a:r>
              <a:rPr lang="fr-FR" sz="1350" dirty="0" smtClean="0">
                <a:solidFill>
                  <a:srgbClr val="365254"/>
                </a:solidFill>
                <a:cs typeface="Arial" panose="020B0604020202020204" pitchFamily="34" charset="0"/>
              </a:rPr>
              <a:t>sont </a:t>
            </a:r>
            <a:r>
              <a:rPr lang="fr-FR" sz="1350" b="1" dirty="0" smtClean="0">
                <a:solidFill>
                  <a:srgbClr val="365254"/>
                </a:solidFill>
                <a:cs typeface="Arial" panose="020B0604020202020204" pitchFamily="34" charset="0"/>
              </a:rPr>
              <a:t>régulièrement</a:t>
            </a:r>
            <a:r>
              <a:rPr lang="fr-FR" sz="1350" dirty="0" smtClean="0">
                <a:solidFill>
                  <a:srgbClr val="365254"/>
                </a:solidFill>
                <a:cs typeface="Arial" panose="020B0604020202020204" pitchFamily="34" charset="0"/>
              </a:rPr>
              <a:t>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avisés lorsque </a:t>
            </a:r>
            <a:r>
              <a:rPr lang="fr-FR" sz="1350" dirty="0">
                <a:solidFill>
                  <a:srgbClr val="365254"/>
                </a:solidFill>
                <a:cs typeface="Arial" panose="020B0604020202020204" pitchFamily="34" charset="0"/>
              </a:rPr>
              <a:t>leurs patients ont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été admis </a:t>
            </a:r>
            <a:r>
              <a:rPr lang="fr-FR" sz="1350" dirty="0">
                <a:solidFill>
                  <a:srgbClr val="365254"/>
                </a:solidFill>
                <a:cs typeface="Arial" panose="020B0604020202020204" pitchFamily="34" charset="0"/>
              </a:rPr>
              <a:t>à l’hôpital</a:t>
            </a:r>
          </a:p>
        </p:txBody>
      </p:sp>
      <p:sp>
        <p:nvSpPr>
          <p:cNvPr id="6" name="TextBox 5"/>
          <p:cNvSpPr txBox="1"/>
          <p:nvPr/>
        </p:nvSpPr>
        <p:spPr>
          <a:xfrm>
            <a:off x="4527176" y="1634154"/>
            <a:ext cx="4426324" cy="1256754"/>
          </a:xfrm>
          <a:prstGeom prst="rect">
            <a:avLst/>
          </a:prstGeom>
          <a:noFill/>
        </p:spPr>
        <p:txBody>
          <a:bodyPr wrap="square" tIns="91440" bIns="137160" rtlCol="0">
            <a:spAutoFit/>
          </a:bodyPr>
          <a:lstStyle/>
          <a:p>
            <a:pPr algn="ctr">
              <a:lnSpc>
                <a:spcPts val="1600"/>
              </a:lnSpc>
            </a:pPr>
            <a:r>
              <a:rPr lang="fr-FR" sz="1350" b="1" dirty="0">
                <a:solidFill>
                  <a:srgbClr val="365254"/>
                </a:solidFill>
                <a:cs typeface="Arial" panose="020B0604020202020204" pitchFamily="34" charset="0"/>
              </a:rPr>
              <a:t>Délai moyen </a:t>
            </a:r>
            <a:r>
              <a:rPr lang="fr-FR" sz="1350" dirty="0">
                <a:solidFill>
                  <a:srgbClr val="365254"/>
                </a:solidFill>
                <a:cs typeface="Arial" panose="020B0604020202020204" pitchFamily="34" charset="0"/>
              </a:rPr>
              <a:t>qui s’écoule avant que les médecins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de </a:t>
            </a:r>
            <a:r>
              <a:rPr lang="fr-FR" sz="1350" dirty="0">
                <a:solidFill>
                  <a:srgbClr val="365254"/>
                </a:solidFill>
                <a:cs typeface="Arial" panose="020B0604020202020204" pitchFamily="34" charset="0"/>
              </a:rPr>
              <a:t>soins primaires canadiens ne reçoivent les renseignements dont ils ont besoin pour continuer </a:t>
            </a:r>
            <a:r>
              <a:rPr lang="fr-FR" sz="1350" dirty="0" smtClean="0">
                <a:solidFill>
                  <a:srgbClr val="365254"/>
                </a:solidFill>
                <a:cs typeface="Arial" panose="020B0604020202020204" pitchFamily="34" charset="0"/>
              </a:rPr>
              <a:t>à </a:t>
            </a:r>
            <a:r>
              <a:rPr lang="fr-FR" sz="1350" dirty="0">
                <a:solidFill>
                  <a:srgbClr val="365254"/>
                </a:solidFill>
                <a:cs typeface="Arial" panose="020B0604020202020204" pitchFamily="34" charset="0"/>
              </a:rPr>
              <a:t>s’occuper de leurs patients, y compris les recommandations de soins de suivi, après </a:t>
            </a:r>
            <a:r>
              <a:rPr lang="fr-FR" sz="1350" dirty="0" smtClean="0">
                <a:solidFill>
                  <a:srgbClr val="365254"/>
                </a:solidFill>
                <a:cs typeface="Arial" panose="020B0604020202020204" pitchFamily="34" charset="0"/>
              </a:rPr>
              <a:t>leur </a:t>
            </a:r>
            <a:r>
              <a:rPr lang="fr-FR" sz="1350" dirty="0">
                <a:solidFill>
                  <a:srgbClr val="365254"/>
                </a:solidFill>
                <a:cs typeface="Arial" panose="020B0604020202020204" pitchFamily="34" charset="0"/>
              </a:rPr>
              <a:t>sortie de l’hôpital</a:t>
            </a:r>
          </a:p>
        </p:txBody>
      </p:sp>
      <p:grpSp>
        <p:nvGrpSpPr>
          <p:cNvPr id="25" name="Group 24"/>
          <p:cNvGrpSpPr/>
          <p:nvPr/>
        </p:nvGrpSpPr>
        <p:grpSpPr>
          <a:xfrm>
            <a:off x="4629760" y="5431046"/>
            <a:ext cx="4008880" cy="688715"/>
            <a:chOff x="4648810" y="5305536"/>
            <a:chExt cx="4008880" cy="688715"/>
          </a:xfrm>
        </p:grpSpPr>
        <p:pic>
          <p:nvPicPr>
            <p:cNvPr id="20" name="Content Placeholder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8810" y="5339936"/>
              <a:ext cx="594360" cy="594360"/>
            </a:xfrm>
            <a:prstGeom prst="rect">
              <a:avLst/>
            </a:prstGeom>
          </p:spPr>
        </p:pic>
        <p:sp>
          <p:nvSpPr>
            <p:cNvPr id="24" name="Rectangle 23"/>
            <p:cNvSpPr/>
            <p:nvPr/>
          </p:nvSpPr>
          <p:spPr>
            <a:xfrm>
              <a:off x="5234367" y="5305536"/>
              <a:ext cx="3423323" cy="688715"/>
            </a:xfrm>
            <a:prstGeom prst="rect">
              <a:avLst/>
            </a:prstGeom>
          </p:spPr>
          <p:txBody>
            <a:bodyPr wrap="square">
              <a:spAutoFit/>
            </a:bodyPr>
            <a:lstStyle/>
            <a:p>
              <a:pPr>
                <a:lnSpc>
                  <a:spcPts val="1600"/>
                </a:lnSpc>
              </a:pPr>
              <a:r>
                <a:rPr lang="fr-CA" sz="1050" dirty="0">
                  <a:latin typeface="Arial" panose="020B0604020202020204" pitchFamily="34" charset="0"/>
                  <a:cs typeface="Arial" panose="020B0604020202020204" pitchFamily="34" charset="0"/>
                </a:rPr>
                <a:t>64 % des médecins de famille utilisent des outils électroniques pour recevoir l’information sur les consultations à l’hôpital et les congés</a:t>
              </a:r>
              <a:r>
                <a:rPr lang="fr-CA" sz="1050" baseline="30000" dirty="0">
                  <a:latin typeface="Arial" panose="020B0604020202020204" pitchFamily="34" charset="0"/>
                  <a:cs typeface="Arial" panose="020B0604020202020204" pitchFamily="34" charset="0"/>
                </a:rPr>
                <a:t>2</a:t>
              </a:r>
              <a:r>
                <a:rPr lang="fr-CA" sz="1050" dirty="0">
                  <a:latin typeface="Arial" panose="020B0604020202020204" pitchFamily="34" charset="0"/>
                  <a:cs typeface="Arial" panose="020B0604020202020204" pitchFamily="34" charset="0"/>
                </a:rPr>
                <a:t>. </a:t>
              </a:r>
            </a:p>
          </p:txBody>
        </p:sp>
      </p:grpSp>
      <p:sp>
        <p:nvSpPr>
          <p:cNvPr id="23" name="Rectangle 22"/>
          <p:cNvSpPr/>
          <p:nvPr/>
        </p:nvSpPr>
        <p:spPr>
          <a:xfrm>
            <a:off x="5282692" y="3491842"/>
            <a:ext cx="936270" cy="389722"/>
          </a:xfrm>
          <a:prstGeom prst="rect">
            <a:avLst/>
          </a:prstGeom>
        </p:spPr>
        <p:txBody>
          <a:bodyPr wrap="square" lIns="0" tIns="0" rIns="0" bIns="0">
            <a:spAutoFit/>
          </a:bodyPr>
          <a:lstStyle/>
          <a:p>
            <a:pPr algn="ctr">
              <a:lnSpc>
                <a:spcPts val="1600"/>
              </a:lnSpc>
            </a:pPr>
            <a:r>
              <a:rPr lang="en-US" sz="1050" dirty="0" err="1">
                <a:solidFill>
                  <a:srgbClr val="282828"/>
                </a:solidFill>
                <a:latin typeface="Arial" panose="020B0604020202020204" pitchFamily="34" charset="0"/>
                <a:cs typeface="Arial" panose="020B0604020202020204" pitchFamily="34" charset="0"/>
              </a:rPr>
              <a:t>Même</a:t>
            </a:r>
            <a:r>
              <a:rPr lang="en-US" sz="1050" dirty="0">
                <a:solidFill>
                  <a:srgbClr val="282828"/>
                </a:solidFill>
                <a:latin typeface="Arial" panose="020B0604020202020204" pitchFamily="34" charset="0"/>
                <a:cs typeface="Arial" panose="020B0604020202020204" pitchFamily="34" charset="0"/>
              </a:rPr>
              <a:t> </a:t>
            </a:r>
            <a:r>
              <a:rPr lang="en-US" sz="1050" dirty="0" err="1">
                <a:solidFill>
                  <a:srgbClr val="282828"/>
                </a:solidFill>
                <a:latin typeface="Arial" panose="020B0604020202020204" pitchFamily="34" charset="0"/>
                <a:cs typeface="Arial" panose="020B0604020202020204" pitchFamily="34" charset="0"/>
              </a:rPr>
              <a:t>résultat</a:t>
            </a:r>
            <a:r>
              <a:rPr lang="en-US" sz="1050" dirty="0">
                <a:solidFill>
                  <a:srgbClr val="282828"/>
                </a:solidFill>
                <a:latin typeface="Arial" panose="020B0604020202020204" pitchFamily="34" charset="0"/>
                <a:cs typeface="Arial" panose="020B0604020202020204" pitchFamily="34" charset="0"/>
              </a:rPr>
              <a:t> </a:t>
            </a:r>
            <a:r>
              <a:rPr lang="en-US" sz="1050" dirty="0" err="1">
                <a:solidFill>
                  <a:srgbClr val="282828"/>
                </a:solidFill>
                <a:latin typeface="Arial" panose="020B0604020202020204" pitchFamily="34" charset="0"/>
                <a:cs typeface="Arial" panose="020B0604020202020204" pitchFamily="34" charset="0"/>
              </a:rPr>
              <a:t>qu’en</a:t>
            </a:r>
            <a:r>
              <a:rPr lang="en-US" sz="1050" dirty="0">
                <a:solidFill>
                  <a:srgbClr val="282828"/>
                </a:solidFill>
                <a:latin typeface="Arial" panose="020B0604020202020204" pitchFamily="34" charset="0"/>
                <a:cs typeface="Arial" panose="020B0604020202020204" pitchFamily="34" charset="0"/>
              </a:rPr>
              <a:t> 2015</a:t>
            </a:r>
            <a:r>
              <a:rPr lang="en-US" sz="1050" baseline="30000" dirty="0">
                <a:solidFill>
                  <a:srgbClr val="282828"/>
                </a:solidFill>
                <a:latin typeface="Arial" panose="020B0604020202020204" pitchFamily="34" charset="0"/>
                <a:cs typeface="Arial" panose="020B0604020202020204" pitchFamily="34" charset="0"/>
              </a:rPr>
              <a:t>1</a:t>
            </a:r>
          </a:p>
        </p:txBody>
      </p:sp>
      <p:sp>
        <p:nvSpPr>
          <p:cNvPr id="28" name="Rectangle 27"/>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33" name="Group 32"/>
          <p:cNvGrpSpPr/>
          <p:nvPr/>
        </p:nvGrpSpPr>
        <p:grpSpPr>
          <a:xfrm>
            <a:off x="374904" y="6345312"/>
            <a:ext cx="3719166" cy="369332"/>
            <a:chOff x="139635" y="6397305"/>
            <a:chExt cx="3719166" cy="369332"/>
          </a:xfrm>
        </p:grpSpPr>
        <p:sp>
          <p:nvSpPr>
            <p:cNvPr id="34"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5"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6"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8"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9"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57257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374903" y="1271016"/>
            <a:ext cx="8316709" cy="4525963"/>
          </a:xfrm>
        </p:spPr>
        <p:txBody>
          <a:bodyPr>
            <a:noAutofit/>
          </a:bodyPr>
          <a:lstStyle/>
          <a:p>
            <a:pPr marL="0" indent="0">
              <a:lnSpc>
                <a:spcPts val="2600"/>
              </a:lnSpc>
              <a:spcAft>
                <a:spcPts val="900"/>
              </a:spcAft>
              <a:buNone/>
            </a:pPr>
            <a:r>
              <a:rPr lang="fr-FR" sz="2400" b="0" dirty="0">
                <a:solidFill>
                  <a:srgbClr val="00A199"/>
                </a:solidFill>
              </a:rPr>
              <a:t>Principaux résultats de l’enquête de cette année </a:t>
            </a:r>
          </a:p>
          <a:p>
            <a:pPr marL="0" lvl="1" indent="0">
              <a:spcAft>
                <a:spcPts val="900"/>
              </a:spcAft>
              <a:buNone/>
            </a:pPr>
            <a:r>
              <a:rPr lang="fr-FR" sz="1800" b="1" dirty="0">
                <a:solidFill>
                  <a:srgbClr val="365254"/>
                </a:solidFill>
              </a:rPr>
              <a:t>Profil et pratique des médecins de soins primaires</a:t>
            </a:r>
          </a:p>
          <a:p>
            <a:pPr marL="171450" indent="-171450">
              <a:lnSpc>
                <a:spcPts val="1600"/>
              </a:lnSpc>
              <a:spcBef>
                <a:spcPts val="0"/>
              </a:spcBef>
              <a:spcAft>
                <a:spcPts val="450"/>
              </a:spcAft>
            </a:pPr>
            <a:r>
              <a:rPr lang="fr-FR" sz="1100" b="0" dirty="0">
                <a:solidFill>
                  <a:schemeClr val="tx1"/>
                </a:solidFill>
                <a:latin typeface="Arial" panose="020B0604020202020204" pitchFamily="34" charset="0"/>
              </a:rPr>
              <a:t>La proportion de cabinets de groupe a augmenté de 2015 à 2019 (60 % contre 65 %), ce qui démontre une tendance des médecins à délaisser la pratique individuelle. Toutefois, il importe de noter que l’organisation du travail varie beaucoup au pays. </a:t>
            </a:r>
          </a:p>
          <a:p>
            <a:pPr marL="171450" indent="-171450">
              <a:lnSpc>
                <a:spcPts val="1600"/>
              </a:lnSpc>
              <a:spcBef>
                <a:spcPts val="0"/>
              </a:spcBef>
              <a:spcAft>
                <a:spcPts val="450"/>
              </a:spcAft>
            </a:pPr>
            <a:r>
              <a:rPr lang="fr-FR" sz="1100" b="0" dirty="0">
                <a:solidFill>
                  <a:schemeClr val="tx1"/>
                </a:solidFill>
                <a:latin typeface="Arial" panose="020B0604020202020204" pitchFamily="34" charset="0"/>
              </a:rPr>
              <a:t>Les médecins sont plus nombreux en 2019 qu’en 2015 à trouver leur travail stressant (46 % contre 27 %). Cette tendance est également observée dans les autres pays du FCMW.</a:t>
            </a:r>
          </a:p>
          <a:p>
            <a:pPr marL="0" lvl="1" indent="0">
              <a:spcAft>
                <a:spcPts val="900"/>
              </a:spcAft>
              <a:buNone/>
            </a:pPr>
            <a:r>
              <a:rPr lang="fr-CA" sz="1800" b="1" dirty="0" smtClean="0">
                <a:solidFill>
                  <a:srgbClr val="365254"/>
                </a:solidFill>
              </a:rPr>
              <a:t>Accès aux soins</a:t>
            </a:r>
          </a:p>
          <a:p>
            <a:pPr marL="171450" lvl="1" indent="-171450">
              <a:lnSpc>
                <a:spcPts val="1600"/>
              </a:lnSpc>
              <a:spcBef>
                <a:spcPts val="0"/>
              </a:spcBef>
              <a:spcAft>
                <a:spcPts val="450"/>
              </a:spcAft>
              <a:buFont typeface="Arial" panose="020B0604020202020204" pitchFamily="34" charset="0"/>
              <a:buChar char="•"/>
            </a:pPr>
            <a:r>
              <a:rPr lang="fr-FR" sz="1100" dirty="0" smtClean="0">
                <a:latin typeface="Arial" panose="020B0604020202020204" pitchFamily="34" charset="0"/>
              </a:rPr>
              <a:t>Au </a:t>
            </a:r>
            <a:r>
              <a:rPr lang="fr-FR" sz="1100" dirty="0">
                <a:latin typeface="Arial" panose="020B0604020202020204" pitchFamily="34" charset="0"/>
              </a:rPr>
              <a:t>Canada, les médecins de soins primaires sont plus nombreux que la moyenne du FCMW à offrir des rendez-vous les soirs de semaine (57 % contre 44 %) et la fin de semaine (50 % contre 36 %). Toutefois, seulement 49 % des médecins de soins primaires canadiens ont adopté des mesures pour que leurs patients puissent obtenir une consultation lorsque leur clinique </a:t>
            </a:r>
            <a:r>
              <a:rPr lang="fr-FR" sz="1100" dirty="0" smtClean="0">
                <a:latin typeface="Arial" panose="020B0604020202020204" pitchFamily="34" charset="0"/>
              </a:rPr>
              <a:t/>
            </a:r>
            <a:br>
              <a:rPr lang="fr-FR" sz="1100" dirty="0" smtClean="0">
                <a:latin typeface="Arial" panose="020B0604020202020204" pitchFamily="34" charset="0"/>
              </a:rPr>
            </a:br>
            <a:r>
              <a:rPr lang="fr-FR" sz="1100" dirty="0" smtClean="0">
                <a:latin typeface="Arial" panose="020B0604020202020204" pitchFamily="34" charset="0"/>
              </a:rPr>
              <a:t>est </a:t>
            </a:r>
            <a:r>
              <a:rPr lang="fr-FR" sz="1100" dirty="0">
                <a:latin typeface="Arial" panose="020B0604020202020204" pitchFamily="34" charset="0"/>
              </a:rPr>
              <a:t>fermée, un résultat inférieur à la moyenne des pays du FCMW (75 %).</a:t>
            </a:r>
          </a:p>
          <a:p>
            <a:pPr marL="171450" lvl="1" indent="-171450">
              <a:lnSpc>
                <a:spcPts val="1600"/>
              </a:lnSpc>
              <a:spcBef>
                <a:spcPts val="0"/>
              </a:spcBef>
              <a:spcAft>
                <a:spcPts val="450"/>
              </a:spcAft>
              <a:buFont typeface="Arial" panose="020B0604020202020204" pitchFamily="34" charset="0"/>
              <a:buChar char="•"/>
            </a:pPr>
            <a:r>
              <a:rPr lang="fr-FR" sz="1100" dirty="0">
                <a:latin typeface="Arial" panose="020B0604020202020204" pitchFamily="34" charset="0"/>
              </a:rPr>
              <a:t>22 % des médecins de soins primaires canadiens offrent à leurs patients la possibilité de prendre rendez-vous en ligne en 2019, contre 11 % en 2015.</a:t>
            </a:r>
          </a:p>
          <a:p>
            <a:pPr marL="171450" lvl="1" indent="-171450">
              <a:lnSpc>
                <a:spcPts val="1600"/>
              </a:lnSpc>
              <a:spcBef>
                <a:spcPts val="0"/>
              </a:spcBef>
              <a:spcAft>
                <a:spcPts val="450"/>
              </a:spcAft>
              <a:buFont typeface="Arial" panose="020B0604020202020204" pitchFamily="34" charset="0"/>
              <a:buChar char="•"/>
            </a:pPr>
            <a:r>
              <a:rPr lang="fr-FR" sz="1100" dirty="0">
                <a:latin typeface="Arial" panose="020B0604020202020204" pitchFamily="34" charset="0"/>
              </a:rPr>
              <a:t>Au Canada, les médecins de soins primaires (23 %) sont moins nombreux à offrir l’option de poser des questions d’ordre médical par courriel ou sur un site Web sécurisé que la moyenne du FCMW (65 %). Ils sont également moins nombreux </a:t>
            </a:r>
            <a:r>
              <a:rPr lang="fr-FR" sz="1100" dirty="0" smtClean="0">
                <a:latin typeface="Arial" panose="020B0604020202020204" pitchFamily="34" charset="0"/>
              </a:rPr>
              <a:t/>
            </a:r>
            <a:br>
              <a:rPr lang="fr-FR" sz="1100" dirty="0" smtClean="0">
                <a:latin typeface="Arial" panose="020B0604020202020204" pitchFamily="34" charset="0"/>
              </a:rPr>
            </a:br>
            <a:r>
              <a:rPr lang="fr-FR" sz="1100" dirty="0" smtClean="0">
                <a:latin typeface="Arial" panose="020B0604020202020204" pitchFamily="34" charset="0"/>
              </a:rPr>
              <a:t>à faire </a:t>
            </a:r>
            <a:r>
              <a:rPr lang="fr-FR" sz="1100" dirty="0">
                <a:latin typeface="Arial" panose="020B0604020202020204" pitchFamily="34" charset="0"/>
              </a:rPr>
              <a:t>fréquemment des visites à domicile (18 % contre 42 %).</a:t>
            </a:r>
          </a:p>
        </p:txBody>
      </p:sp>
      <p:sp>
        <p:nvSpPr>
          <p:cNvPr id="2" name="Title 1"/>
          <p:cNvSpPr>
            <a:spLocks noGrp="1"/>
          </p:cNvSpPr>
          <p:nvPr>
            <p:ph type="title"/>
          </p:nvPr>
        </p:nvSpPr>
        <p:spPr>
          <a:xfrm>
            <a:off x="370940" y="274320"/>
            <a:ext cx="8229600" cy="553998"/>
          </a:xfrm>
        </p:spPr>
        <p:txBody>
          <a:bodyPr>
            <a:noAutofit/>
          </a:bodyPr>
          <a:lstStyle/>
          <a:p>
            <a:r>
              <a:rPr lang="fr-CA" dirty="0" smtClean="0"/>
              <a:t>Sommaire (suite)</a:t>
            </a:r>
            <a:endParaRPr lang="fr-CA" dirty="0"/>
          </a:p>
        </p:txBody>
      </p:sp>
      <p:sp>
        <p:nvSpPr>
          <p:cNvPr id="5" name="Rectangle 4"/>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30916086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Aperçus provinciaux et territoriaux : </a:t>
            </a:r>
            <a:r>
              <a:rPr lang="fr-CA" dirty="0" smtClean="0"/>
              <a:t/>
            </a:r>
            <a:br>
              <a:rPr lang="fr-CA" dirty="0" smtClean="0"/>
            </a:br>
            <a:r>
              <a:rPr lang="fr-CA" dirty="0" smtClean="0"/>
              <a:t>communication </a:t>
            </a:r>
            <a:r>
              <a:rPr lang="fr-CA" dirty="0"/>
              <a:t>avec les hôpitaux</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679523974"/>
              </p:ext>
            </p:extLst>
          </p:nvPr>
        </p:nvGraphicFramePr>
        <p:xfrm>
          <a:off x="457201" y="1680083"/>
          <a:ext cx="8229593" cy="694944"/>
        </p:xfrm>
        <a:graphic>
          <a:graphicData uri="http://schemas.openxmlformats.org/drawingml/2006/table">
            <a:tbl>
              <a:tblPr/>
              <a:tblGrid>
                <a:gridCol w="1400174">
                  <a:extLst>
                    <a:ext uri="{9D8B030D-6E8A-4147-A177-3AD203B41FA5}">
                      <a16:colId xmlns:a16="http://schemas.microsoft.com/office/drawing/2014/main" val="2274431385"/>
                    </a:ext>
                  </a:extLst>
                </a:gridCol>
                <a:gridCol w="638175">
                  <a:extLst>
                    <a:ext uri="{9D8B030D-6E8A-4147-A177-3AD203B41FA5}">
                      <a16:colId xmlns:a16="http://schemas.microsoft.com/office/drawing/2014/main" val="3414494534"/>
                    </a:ext>
                  </a:extLst>
                </a:gridCol>
                <a:gridCol w="488703">
                  <a:extLst>
                    <a:ext uri="{9D8B030D-6E8A-4147-A177-3AD203B41FA5}">
                      <a16:colId xmlns:a16="http://schemas.microsoft.com/office/drawing/2014/main" val="1291103358"/>
                    </a:ext>
                  </a:extLst>
                </a:gridCol>
                <a:gridCol w="488703">
                  <a:extLst>
                    <a:ext uri="{9D8B030D-6E8A-4147-A177-3AD203B41FA5}">
                      <a16:colId xmlns:a16="http://schemas.microsoft.com/office/drawing/2014/main" val="2659665947"/>
                    </a:ext>
                  </a:extLst>
                </a:gridCol>
                <a:gridCol w="488703">
                  <a:extLst>
                    <a:ext uri="{9D8B030D-6E8A-4147-A177-3AD203B41FA5}">
                      <a16:colId xmlns:a16="http://schemas.microsoft.com/office/drawing/2014/main" val="77205676"/>
                    </a:ext>
                  </a:extLst>
                </a:gridCol>
                <a:gridCol w="488703">
                  <a:extLst>
                    <a:ext uri="{9D8B030D-6E8A-4147-A177-3AD203B41FA5}">
                      <a16:colId xmlns:a16="http://schemas.microsoft.com/office/drawing/2014/main" val="5221739"/>
                    </a:ext>
                  </a:extLst>
                </a:gridCol>
                <a:gridCol w="488703">
                  <a:extLst>
                    <a:ext uri="{9D8B030D-6E8A-4147-A177-3AD203B41FA5}">
                      <a16:colId xmlns:a16="http://schemas.microsoft.com/office/drawing/2014/main" val="3757745029"/>
                    </a:ext>
                  </a:extLst>
                </a:gridCol>
                <a:gridCol w="488703">
                  <a:extLst>
                    <a:ext uri="{9D8B030D-6E8A-4147-A177-3AD203B41FA5}">
                      <a16:colId xmlns:a16="http://schemas.microsoft.com/office/drawing/2014/main" val="2250567162"/>
                    </a:ext>
                  </a:extLst>
                </a:gridCol>
                <a:gridCol w="488703">
                  <a:extLst>
                    <a:ext uri="{9D8B030D-6E8A-4147-A177-3AD203B41FA5}">
                      <a16:colId xmlns:a16="http://schemas.microsoft.com/office/drawing/2014/main" val="2848938551"/>
                    </a:ext>
                  </a:extLst>
                </a:gridCol>
                <a:gridCol w="488703">
                  <a:extLst>
                    <a:ext uri="{9D8B030D-6E8A-4147-A177-3AD203B41FA5}">
                      <a16:colId xmlns:a16="http://schemas.microsoft.com/office/drawing/2014/main" val="1775685730"/>
                    </a:ext>
                  </a:extLst>
                </a:gridCol>
                <a:gridCol w="488703">
                  <a:extLst>
                    <a:ext uri="{9D8B030D-6E8A-4147-A177-3AD203B41FA5}">
                      <a16:colId xmlns:a16="http://schemas.microsoft.com/office/drawing/2014/main" val="613197185"/>
                    </a:ext>
                  </a:extLst>
                </a:gridCol>
                <a:gridCol w="488703">
                  <a:extLst>
                    <a:ext uri="{9D8B030D-6E8A-4147-A177-3AD203B41FA5}">
                      <a16:colId xmlns:a16="http://schemas.microsoft.com/office/drawing/2014/main" val="4077132638"/>
                    </a:ext>
                  </a:extLst>
                </a:gridCol>
                <a:gridCol w="616017">
                  <a:extLst>
                    <a:ext uri="{9D8B030D-6E8A-4147-A177-3AD203B41FA5}">
                      <a16:colId xmlns:a16="http://schemas.microsoft.com/office/drawing/2014/main" val="178737671"/>
                    </a:ext>
                  </a:extLst>
                </a:gridCol>
                <a:gridCol w="688197">
                  <a:extLst>
                    <a:ext uri="{9D8B030D-6E8A-4147-A177-3AD203B41FA5}">
                      <a16:colId xmlns:a16="http://schemas.microsoft.com/office/drawing/2014/main" val="3241438732"/>
                    </a:ext>
                  </a:extLst>
                </a:gridCol>
              </a:tblGrid>
              <a:tr h="427800">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0">
                <a:tc>
                  <a:txBody>
                    <a:bodyPr/>
                    <a:lstStyle/>
                    <a:p>
                      <a:r>
                        <a:rPr lang="en-US" sz="1200" dirty="0" err="1" smtClean="0">
                          <a:latin typeface="+mn-lt"/>
                          <a:cs typeface="Arial" panose="020B0604020202020204" pitchFamily="34" charset="0"/>
                        </a:rPr>
                        <a:t>Admis</a:t>
                      </a:r>
                      <a:r>
                        <a:rPr lang="en-US" sz="1200" dirty="0" smtClean="0">
                          <a:latin typeface="+mn-lt"/>
                          <a:cs typeface="Arial" panose="020B0604020202020204" pitchFamily="34" charset="0"/>
                        </a:rPr>
                        <a:t> à </a:t>
                      </a:r>
                      <a:r>
                        <a:rPr lang="en-US" sz="1200" dirty="0" err="1" smtClean="0">
                          <a:latin typeface="+mn-lt"/>
                          <a:cs typeface="Arial" panose="020B0604020202020204" pitchFamily="34" charset="0"/>
                        </a:rPr>
                        <a:t>l’hôpital</a:t>
                      </a:r>
                      <a:endParaRPr lang="en-US" sz="1200" dirty="0" smtClean="0">
                        <a:latin typeface="+mn-lt"/>
                        <a:cs typeface="Arial" panose="020B0604020202020204" pitchFamily="34" charset="0"/>
                      </a:endParaRPr>
                    </a:p>
                  </a:txBody>
                  <a:tcPr marL="27432" marR="27432" marT="27432" marB="27432"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55</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3" name="Rectangle 2"/>
          <p:cNvSpPr/>
          <p:nvPr/>
        </p:nvSpPr>
        <p:spPr>
          <a:xfrm>
            <a:off x="457200" y="1231847"/>
            <a:ext cx="8229600" cy="440057"/>
          </a:xfrm>
          <a:prstGeom prst="rect">
            <a:avLst/>
          </a:prstGeom>
        </p:spPr>
        <p:txBody>
          <a:bodyPr wrap="square" lIns="0" tIns="91440" bIns="137160">
            <a:spAutoFit/>
          </a:bodyPr>
          <a:lstStyle/>
          <a:p>
            <a:pPr>
              <a:lnSpc>
                <a:spcPts val="1700"/>
              </a:lnSpc>
            </a:pPr>
            <a:r>
              <a:rPr lang="fr-FR" sz="1350" dirty="0">
                <a:solidFill>
                  <a:srgbClr val="365254"/>
                </a:solidFill>
                <a:cs typeface="Arial" panose="020B0604020202020204" pitchFamily="34" charset="0"/>
              </a:rPr>
              <a:t>Pourcentage des médecins de soins primaires qui sont </a:t>
            </a:r>
            <a:r>
              <a:rPr lang="fr-FR" sz="1350" b="1" dirty="0">
                <a:solidFill>
                  <a:srgbClr val="365254"/>
                </a:solidFill>
                <a:cs typeface="Arial" panose="020B0604020202020204" pitchFamily="34" charset="0"/>
              </a:rPr>
              <a:t>régulièrement</a:t>
            </a:r>
            <a:r>
              <a:rPr lang="fr-FR" sz="1350" dirty="0">
                <a:solidFill>
                  <a:srgbClr val="365254"/>
                </a:solidFill>
                <a:cs typeface="Arial" panose="020B0604020202020204" pitchFamily="34" charset="0"/>
              </a:rPr>
              <a:t> </a:t>
            </a:r>
            <a:r>
              <a:rPr lang="fr-FR" sz="1350" dirty="0" smtClean="0">
                <a:solidFill>
                  <a:srgbClr val="365254"/>
                </a:solidFill>
                <a:cs typeface="Arial" panose="020B0604020202020204" pitchFamily="34" charset="0"/>
              </a:rPr>
              <a:t>avisés lorsque </a:t>
            </a:r>
            <a:r>
              <a:rPr lang="fr-FR" sz="1350" dirty="0">
                <a:solidFill>
                  <a:srgbClr val="365254"/>
                </a:solidFill>
                <a:cs typeface="Arial" panose="020B0604020202020204" pitchFamily="34" charset="0"/>
              </a:rPr>
              <a:t>leurs patients ont été… </a:t>
            </a:r>
          </a:p>
        </p:txBody>
      </p:sp>
      <p:graphicFrame>
        <p:nvGraphicFramePr>
          <p:cNvPr id="8" name="Content Placeholder 4"/>
          <p:cNvGraphicFramePr>
            <a:graphicFrameLocks/>
          </p:cNvGraphicFramePr>
          <p:nvPr>
            <p:extLst>
              <p:ext uri="{D42A27DB-BD31-4B8C-83A1-F6EECF244321}">
                <p14:modId xmlns:p14="http://schemas.microsoft.com/office/powerpoint/2010/main" val="907147564"/>
              </p:ext>
            </p:extLst>
          </p:nvPr>
        </p:nvGraphicFramePr>
        <p:xfrm>
          <a:off x="478362" y="3562350"/>
          <a:ext cx="8229592" cy="1188720"/>
        </p:xfrm>
        <a:graphic>
          <a:graphicData uri="http://schemas.openxmlformats.org/drawingml/2006/table">
            <a:tbl>
              <a:tblPr/>
              <a:tblGrid>
                <a:gridCol w="1369488">
                  <a:extLst>
                    <a:ext uri="{9D8B030D-6E8A-4147-A177-3AD203B41FA5}">
                      <a16:colId xmlns:a16="http://schemas.microsoft.com/office/drawing/2014/main" val="2274431385"/>
                    </a:ext>
                  </a:extLst>
                </a:gridCol>
                <a:gridCol w="666750">
                  <a:extLst>
                    <a:ext uri="{9D8B030D-6E8A-4147-A177-3AD203B41FA5}">
                      <a16:colId xmlns:a16="http://schemas.microsoft.com/office/drawing/2014/main" val="3414494534"/>
                    </a:ext>
                  </a:extLst>
                </a:gridCol>
                <a:gridCol w="496423">
                  <a:extLst>
                    <a:ext uri="{9D8B030D-6E8A-4147-A177-3AD203B41FA5}">
                      <a16:colId xmlns:a16="http://schemas.microsoft.com/office/drawing/2014/main" val="1291103358"/>
                    </a:ext>
                  </a:extLst>
                </a:gridCol>
                <a:gridCol w="496423">
                  <a:extLst>
                    <a:ext uri="{9D8B030D-6E8A-4147-A177-3AD203B41FA5}">
                      <a16:colId xmlns:a16="http://schemas.microsoft.com/office/drawing/2014/main" val="2659665947"/>
                    </a:ext>
                  </a:extLst>
                </a:gridCol>
                <a:gridCol w="496423">
                  <a:extLst>
                    <a:ext uri="{9D8B030D-6E8A-4147-A177-3AD203B41FA5}">
                      <a16:colId xmlns:a16="http://schemas.microsoft.com/office/drawing/2014/main" val="77205676"/>
                    </a:ext>
                  </a:extLst>
                </a:gridCol>
                <a:gridCol w="496423">
                  <a:extLst>
                    <a:ext uri="{9D8B030D-6E8A-4147-A177-3AD203B41FA5}">
                      <a16:colId xmlns:a16="http://schemas.microsoft.com/office/drawing/2014/main" val="5221739"/>
                    </a:ext>
                  </a:extLst>
                </a:gridCol>
                <a:gridCol w="496423">
                  <a:extLst>
                    <a:ext uri="{9D8B030D-6E8A-4147-A177-3AD203B41FA5}">
                      <a16:colId xmlns:a16="http://schemas.microsoft.com/office/drawing/2014/main" val="3757745029"/>
                    </a:ext>
                  </a:extLst>
                </a:gridCol>
                <a:gridCol w="496423">
                  <a:extLst>
                    <a:ext uri="{9D8B030D-6E8A-4147-A177-3AD203B41FA5}">
                      <a16:colId xmlns:a16="http://schemas.microsoft.com/office/drawing/2014/main" val="2250567162"/>
                    </a:ext>
                  </a:extLst>
                </a:gridCol>
                <a:gridCol w="496423">
                  <a:extLst>
                    <a:ext uri="{9D8B030D-6E8A-4147-A177-3AD203B41FA5}">
                      <a16:colId xmlns:a16="http://schemas.microsoft.com/office/drawing/2014/main" val="2848938551"/>
                    </a:ext>
                  </a:extLst>
                </a:gridCol>
                <a:gridCol w="496423">
                  <a:extLst>
                    <a:ext uri="{9D8B030D-6E8A-4147-A177-3AD203B41FA5}">
                      <a16:colId xmlns:a16="http://schemas.microsoft.com/office/drawing/2014/main" val="1775685730"/>
                    </a:ext>
                  </a:extLst>
                </a:gridCol>
                <a:gridCol w="496423">
                  <a:extLst>
                    <a:ext uri="{9D8B030D-6E8A-4147-A177-3AD203B41FA5}">
                      <a16:colId xmlns:a16="http://schemas.microsoft.com/office/drawing/2014/main" val="613197185"/>
                    </a:ext>
                  </a:extLst>
                </a:gridCol>
                <a:gridCol w="496423">
                  <a:extLst>
                    <a:ext uri="{9D8B030D-6E8A-4147-A177-3AD203B41FA5}">
                      <a16:colId xmlns:a16="http://schemas.microsoft.com/office/drawing/2014/main" val="4077132638"/>
                    </a:ext>
                  </a:extLst>
                </a:gridCol>
                <a:gridCol w="577516">
                  <a:extLst>
                    <a:ext uri="{9D8B030D-6E8A-4147-A177-3AD203B41FA5}">
                      <a16:colId xmlns:a16="http://schemas.microsoft.com/office/drawing/2014/main" val="178737671"/>
                    </a:ext>
                  </a:extLst>
                </a:gridCol>
                <a:gridCol w="651608">
                  <a:extLst>
                    <a:ext uri="{9D8B030D-6E8A-4147-A177-3AD203B41FA5}">
                      <a16:colId xmlns:a16="http://schemas.microsoft.com/office/drawing/2014/main" val="3241438732"/>
                    </a:ext>
                  </a:extLst>
                </a:gridCol>
              </a:tblGrid>
              <a:tr h="427800">
                <a:tc>
                  <a:txBody>
                    <a:bodyPr/>
                    <a:lstStyle/>
                    <a:p>
                      <a:pPr algn="l" fontAlgn="b"/>
                      <a:endParaRPr lang="en-CA" sz="1200" b="1" i="0" u="none" strike="noStrike" dirty="0">
                        <a:effectLst/>
                        <a:latin typeface="+mn-lt"/>
                        <a:cs typeface="Arial" panose="020B0604020202020204" pitchFamily="34" charset="0"/>
                      </a:endParaRPr>
                    </a:p>
                  </a:txBody>
                  <a:tcPr marL="45720" marR="4572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239566">
                <a:tc>
                  <a:txBody>
                    <a:bodyPr/>
                    <a:lstStyle/>
                    <a:p>
                      <a:r>
                        <a:rPr lang="fr-CA" sz="1200" b="0" i="0" baseline="0" dirty="0">
                          <a:latin typeface="+mn-lt"/>
                          <a:cs typeface="Arial" panose="020B0604020202020204" pitchFamily="34" charset="0"/>
                        </a:rPr>
                        <a:t>De 0 à 4 jours</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chemeClr val="bg1"/>
                          </a:solidFill>
                          <a:effectLst/>
                          <a:latin typeface="Arial" panose="020B0604020202020204" pitchFamily="34" charset="0"/>
                          <a:cs typeface="Arial" panose="020B0604020202020204" pitchFamily="34" charset="0"/>
                        </a:rPr>
                        <a:t>61</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207181">
                <a:tc>
                  <a:txBody>
                    <a:bodyPr/>
                    <a:lstStyle/>
                    <a:p>
                      <a:r>
                        <a:rPr lang="fr-CA" sz="1200" dirty="0">
                          <a:latin typeface="+mn-lt"/>
                          <a:cs typeface="Arial" panose="020B0604020202020204" pitchFamily="34" charset="0"/>
                        </a:rPr>
                        <a:t>15 jours ou plus, </a:t>
                      </a:r>
                      <a:r>
                        <a:rPr lang="fr-CA" sz="1200" dirty="0" smtClean="0">
                          <a:latin typeface="+mn-lt"/>
                          <a:cs typeface="Arial" panose="020B0604020202020204" pitchFamily="34" charset="0"/>
                        </a:rPr>
                        <a:t/>
                      </a:r>
                      <a:br>
                        <a:rPr lang="fr-CA" sz="1200" dirty="0" smtClean="0">
                          <a:latin typeface="+mn-lt"/>
                          <a:cs typeface="Arial" panose="020B0604020202020204" pitchFamily="34" charset="0"/>
                        </a:rPr>
                      </a:br>
                      <a:r>
                        <a:rPr lang="fr-CA" sz="1200" baseline="0" dirty="0" smtClean="0">
                          <a:latin typeface="+mn-lt"/>
                          <a:cs typeface="Arial" panose="020B0604020202020204" pitchFamily="34" charset="0"/>
                        </a:rPr>
                        <a:t>ou </a:t>
                      </a:r>
                      <a:r>
                        <a:rPr lang="fr-CA" sz="1200" baseline="0" dirty="0">
                          <a:latin typeface="+mn-lt"/>
                          <a:cs typeface="Arial" panose="020B0604020202020204" pitchFamily="34" charset="0"/>
                        </a:rPr>
                        <a:t>jamais</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9" name="TextBox 8"/>
          <p:cNvSpPr txBox="1"/>
          <p:nvPr/>
        </p:nvSpPr>
        <p:spPr>
          <a:xfrm>
            <a:off x="457201" y="2719641"/>
            <a:ext cx="7974530" cy="839076"/>
          </a:xfrm>
          <a:prstGeom prst="rect">
            <a:avLst/>
          </a:prstGeom>
          <a:noFill/>
        </p:spPr>
        <p:txBody>
          <a:bodyPr wrap="square" lIns="0" tIns="91440" bIns="137160" rtlCol="0">
            <a:spAutoFit/>
          </a:bodyPr>
          <a:lstStyle/>
          <a:p>
            <a:pPr>
              <a:lnSpc>
                <a:spcPts val="1600"/>
              </a:lnSpc>
            </a:pPr>
            <a:r>
              <a:rPr lang="fr-FR" sz="1350" b="1" dirty="0">
                <a:solidFill>
                  <a:srgbClr val="365254"/>
                </a:solidFill>
                <a:cs typeface="Arial" panose="020B0604020202020204" pitchFamily="34" charset="0"/>
              </a:rPr>
              <a:t>Délai moyen </a:t>
            </a:r>
            <a:r>
              <a:rPr lang="fr-FR" sz="1350" dirty="0">
                <a:solidFill>
                  <a:srgbClr val="365254"/>
                </a:solidFill>
                <a:cs typeface="Arial" panose="020B0604020202020204" pitchFamily="34" charset="0"/>
              </a:rPr>
              <a:t>qui s’écoule avant que les médecins de soins primaires ne reçoivent les renseignements dont ils ont besoin pour continuer à s’occuper de leurs patients, y compris les recommandations de soins de suivi, après leur sortie de l’hôpital (pourcentage de médecins)</a:t>
            </a:r>
          </a:p>
        </p:txBody>
      </p:sp>
      <p:sp>
        <p:nvSpPr>
          <p:cNvPr id="10" name="Rectangle 9"/>
          <p:cNvSpPr/>
          <p:nvPr/>
        </p:nvSpPr>
        <p:spPr>
          <a:xfrm>
            <a:off x="457200" y="4714090"/>
            <a:ext cx="7134226" cy="707886"/>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22" name="Rectangle 21"/>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0" name="Group 19"/>
          <p:cNvGrpSpPr/>
          <p:nvPr/>
        </p:nvGrpSpPr>
        <p:grpSpPr>
          <a:xfrm>
            <a:off x="374904" y="5968782"/>
            <a:ext cx="4025646" cy="760977"/>
            <a:chOff x="374904" y="5968782"/>
            <a:chExt cx="4025646" cy="760977"/>
          </a:xfrm>
        </p:grpSpPr>
        <p:grpSp>
          <p:nvGrpSpPr>
            <p:cNvPr id="23" name="Group 22"/>
            <p:cNvGrpSpPr/>
            <p:nvPr/>
          </p:nvGrpSpPr>
          <p:grpSpPr>
            <a:xfrm>
              <a:off x="374904" y="6304001"/>
              <a:ext cx="4025646" cy="425758"/>
              <a:chOff x="3484840" y="6539092"/>
              <a:chExt cx="4025646" cy="425758"/>
            </a:xfrm>
          </p:grpSpPr>
          <p:sp>
            <p:nvSpPr>
              <p:cNvPr id="39" name="TextBox 38"/>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40" name="Oval 39"/>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374904" y="5968782"/>
              <a:ext cx="3719166" cy="369332"/>
              <a:chOff x="139635" y="6397305"/>
              <a:chExt cx="3719166" cy="369332"/>
            </a:xfrm>
          </p:grpSpPr>
          <p:sp>
            <p:nvSpPr>
              <p:cNvPr id="33"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5"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4755251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8166668" cy="553998"/>
          </a:xfrm>
        </p:spPr>
        <p:txBody>
          <a:bodyPr/>
          <a:lstStyle/>
          <a:p>
            <a:pPr>
              <a:lnSpc>
                <a:spcPts val="3000"/>
              </a:lnSpc>
            </a:pPr>
            <a:r>
              <a:rPr lang="fr-FR" dirty="0"/>
              <a:t>Le quart des médecins de soins primaires canadiens communiquent avec les prestataires de soins infirmiers à domicile au sujet des besoins de leurs patients</a:t>
            </a:r>
            <a:endParaRPr lang="en-US" dirty="0"/>
          </a:p>
        </p:txBody>
      </p:sp>
      <p:graphicFrame>
        <p:nvGraphicFramePr>
          <p:cNvPr id="3" name="Chart 2"/>
          <p:cNvGraphicFramePr/>
          <p:nvPr>
            <p:extLst>
              <p:ext uri="{D42A27DB-BD31-4B8C-83A1-F6EECF244321}">
                <p14:modId xmlns:p14="http://schemas.microsoft.com/office/powerpoint/2010/main" val="361422516"/>
              </p:ext>
            </p:extLst>
          </p:nvPr>
        </p:nvGraphicFramePr>
        <p:xfrm>
          <a:off x="457199" y="3042587"/>
          <a:ext cx="3840480" cy="250571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74903" y="1567701"/>
            <a:ext cx="8626221" cy="641201"/>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Lorsque des patients reçoivent des soins infirmiers à domicile, pourcentage des médecins de soins primaires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à </a:t>
            </a:r>
            <a:r>
              <a:rPr lang="fr-FR" sz="1350" dirty="0">
                <a:solidFill>
                  <a:srgbClr val="365254"/>
                </a:solidFill>
                <a:cs typeface="Arial" panose="020B0604020202020204" pitchFamily="34" charset="0"/>
              </a:rPr>
              <a:t>qui il arrive </a:t>
            </a:r>
            <a:r>
              <a:rPr lang="fr-FR" sz="1350" b="1" dirty="0">
                <a:solidFill>
                  <a:srgbClr val="365254"/>
                </a:solidFill>
                <a:cs typeface="Arial" panose="020B0604020202020204" pitchFamily="34" charset="0"/>
              </a:rPr>
              <a:t>régulièrement</a:t>
            </a:r>
            <a:r>
              <a:rPr lang="fr-FR" sz="1350" dirty="0">
                <a:solidFill>
                  <a:srgbClr val="365254"/>
                </a:solidFill>
                <a:cs typeface="Arial" panose="020B0604020202020204" pitchFamily="34" charset="0"/>
              </a:rPr>
              <a:t> ce qui suit : </a:t>
            </a:r>
          </a:p>
        </p:txBody>
      </p:sp>
      <p:sp>
        <p:nvSpPr>
          <p:cNvPr id="10" name="Rectangle 9"/>
          <p:cNvSpPr/>
          <p:nvPr/>
        </p:nvSpPr>
        <p:spPr>
          <a:xfrm>
            <a:off x="580852" y="2262825"/>
            <a:ext cx="3716827" cy="707886"/>
          </a:xfrm>
          <a:prstGeom prst="rect">
            <a:avLst/>
          </a:prstGeom>
        </p:spPr>
        <p:txBody>
          <a:bodyPr wrap="square">
            <a:spAutoFit/>
          </a:bodyPr>
          <a:lstStyle/>
          <a:p>
            <a:pPr algn="ctr">
              <a:lnSpc>
                <a:spcPts val="1600"/>
              </a:lnSpc>
            </a:pPr>
            <a:r>
              <a:rPr lang="fr-FR" sz="1200" dirty="0">
                <a:cs typeface="Arial" panose="020B0604020202020204" pitchFamily="34" charset="0"/>
              </a:rPr>
              <a:t>Aborder auprès des prestataires de soins infirmiers </a:t>
            </a:r>
            <a:r>
              <a:rPr lang="fr-FR" sz="1200" dirty="0" smtClean="0">
                <a:cs typeface="Arial" panose="020B0604020202020204" pitchFamily="34" charset="0"/>
              </a:rPr>
              <a:t/>
            </a:r>
            <a:br>
              <a:rPr lang="fr-FR" sz="1200" dirty="0" smtClean="0">
                <a:cs typeface="Arial" panose="020B0604020202020204" pitchFamily="34" charset="0"/>
              </a:rPr>
            </a:br>
            <a:r>
              <a:rPr lang="fr-FR" sz="1200" dirty="0" smtClean="0">
                <a:cs typeface="Arial" panose="020B0604020202020204" pitchFamily="34" charset="0"/>
              </a:rPr>
              <a:t>à </a:t>
            </a:r>
            <a:r>
              <a:rPr lang="fr-FR" sz="1200" dirty="0">
                <a:cs typeface="Arial" panose="020B0604020202020204" pitchFamily="34" charset="0"/>
              </a:rPr>
              <a:t>domicile les besoins particuliers de leurs patients </a:t>
            </a:r>
            <a:r>
              <a:rPr lang="fr-FR" sz="1200" dirty="0" smtClean="0">
                <a:cs typeface="Arial" panose="020B0604020202020204" pitchFamily="34" charset="0"/>
              </a:rPr>
              <a:t/>
            </a:r>
            <a:br>
              <a:rPr lang="fr-FR" sz="1200" dirty="0" smtClean="0">
                <a:cs typeface="Arial" panose="020B0604020202020204" pitchFamily="34" charset="0"/>
              </a:rPr>
            </a:br>
            <a:r>
              <a:rPr lang="fr-FR" sz="1200" dirty="0" smtClean="0">
                <a:cs typeface="Arial" panose="020B0604020202020204" pitchFamily="34" charset="0"/>
              </a:rPr>
              <a:t>et </a:t>
            </a:r>
            <a:r>
              <a:rPr lang="fr-FR" sz="1200" dirty="0">
                <a:cs typeface="Arial" panose="020B0604020202020204" pitchFamily="34" charset="0"/>
              </a:rPr>
              <a:t>les services dont ils ont besoin</a:t>
            </a:r>
            <a:r>
              <a:rPr lang="fr-FR" sz="1200" baseline="30000" dirty="0">
                <a:cs typeface="Arial" panose="020B0604020202020204" pitchFamily="34" charset="0"/>
              </a:rPr>
              <a:t>†</a:t>
            </a:r>
          </a:p>
        </p:txBody>
      </p:sp>
      <p:sp>
        <p:nvSpPr>
          <p:cNvPr id="11" name="Rectangle 10"/>
          <p:cNvSpPr/>
          <p:nvPr/>
        </p:nvSpPr>
        <p:spPr>
          <a:xfrm>
            <a:off x="4721191" y="2262825"/>
            <a:ext cx="3970420" cy="707886"/>
          </a:xfrm>
          <a:prstGeom prst="rect">
            <a:avLst/>
          </a:prstGeom>
        </p:spPr>
        <p:txBody>
          <a:bodyPr wrap="square">
            <a:spAutoFit/>
          </a:bodyPr>
          <a:lstStyle/>
          <a:p>
            <a:pPr algn="ctr">
              <a:lnSpc>
                <a:spcPts val="1600"/>
              </a:lnSpc>
            </a:pPr>
            <a:r>
              <a:rPr lang="fr-FR" sz="1200" dirty="0">
                <a:cs typeface="Arial" panose="020B0604020202020204" pitchFamily="34" charset="0"/>
              </a:rPr>
              <a:t>Être informés par les prestataires de soins infirmiers </a:t>
            </a:r>
            <a:r>
              <a:rPr lang="fr-FR" sz="1200" dirty="0" smtClean="0">
                <a:cs typeface="Arial" panose="020B0604020202020204" pitchFamily="34" charset="0"/>
              </a:rPr>
              <a:t/>
            </a:r>
            <a:br>
              <a:rPr lang="fr-FR" sz="1200" dirty="0" smtClean="0">
                <a:cs typeface="Arial" panose="020B0604020202020204" pitchFamily="34" charset="0"/>
              </a:rPr>
            </a:br>
            <a:r>
              <a:rPr lang="fr-FR" sz="1200" dirty="0" smtClean="0">
                <a:cs typeface="Arial" panose="020B0604020202020204" pitchFamily="34" charset="0"/>
              </a:rPr>
              <a:t>à </a:t>
            </a:r>
            <a:r>
              <a:rPr lang="fr-FR" sz="1200" dirty="0">
                <a:cs typeface="Arial" panose="020B0604020202020204" pitchFamily="34" charset="0"/>
              </a:rPr>
              <a:t>domicile des changements au niveau de la condition </a:t>
            </a:r>
            <a:r>
              <a:rPr lang="fr-FR" sz="1200" dirty="0" smtClean="0">
                <a:cs typeface="Arial" panose="020B0604020202020204" pitchFamily="34" charset="0"/>
              </a:rPr>
              <a:t/>
            </a:r>
            <a:br>
              <a:rPr lang="fr-FR" sz="1200" dirty="0" smtClean="0">
                <a:cs typeface="Arial" panose="020B0604020202020204" pitchFamily="34" charset="0"/>
              </a:rPr>
            </a:br>
            <a:r>
              <a:rPr lang="fr-FR" sz="1200" dirty="0" smtClean="0">
                <a:cs typeface="Arial" panose="020B0604020202020204" pitchFamily="34" charset="0"/>
              </a:rPr>
              <a:t>ou </a:t>
            </a:r>
            <a:r>
              <a:rPr lang="fr-FR" sz="1200" dirty="0">
                <a:cs typeface="Arial" panose="020B0604020202020204" pitchFamily="34" charset="0"/>
              </a:rPr>
              <a:t>de l’état de santé de leurs patients</a:t>
            </a:r>
            <a:r>
              <a:rPr lang="fr-FR" sz="1200" baseline="30000" dirty="0">
                <a:cs typeface="Arial" panose="020B0604020202020204" pitchFamily="34" charset="0"/>
              </a:rPr>
              <a:t>†</a:t>
            </a:r>
          </a:p>
        </p:txBody>
      </p:sp>
      <p:graphicFrame>
        <p:nvGraphicFramePr>
          <p:cNvPr id="12" name="Chart 11"/>
          <p:cNvGraphicFramePr/>
          <p:nvPr>
            <p:extLst>
              <p:ext uri="{D42A27DB-BD31-4B8C-83A1-F6EECF244321}">
                <p14:modId xmlns:p14="http://schemas.microsoft.com/office/powerpoint/2010/main" val="1522073413"/>
              </p:ext>
            </p:extLst>
          </p:nvPr>
        </p:nvGraphicFramePr>
        <p:xfrm>
          <a:off x="4663440" y="3042587"/>
          <a:ext cx="3770382" cy="250571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374904" y="5558408"/>
            <a:ext cx="5171876" cy="384721"/>
          </a:xfrm>
          <a:prstGeom prst="rect">
            <a:avLst/>
          </a:prstGeom>
          <a:noFill/>
        </p:spPr>
        <p:txBody>
          <a:bodyPr wrap="square" lIns="0" tIns="91440" rtlCol="0">
            <a:spAutoFit/>
          </a:bodyPr>
          <a:lstStyle/>
          <a:p>
            <a:r>
              <a:rPr lang="fr-CA" sz="800" b="1" dirty="0">
                <a:latin typeface="Arial" panose="020B0604020202020204" pitchFamily="34" charset="0"/>
                <a:cs typeface="Arial" panose="020B0604020202020204" pitchFamily="34" charset="0"/>
              </a:rPr>
              <a:t>Remarque</a:t>
            </a:r>
          </a:p>
          <a:p>
            <a:r>
              <a:rPr lang="fr-CA" sz="800" dirty="0">
                <a:latin typeface="Arial" panose="020B0604020202020204" pitchFamily="34" charset="0"/>
                <a:cs typeface="Arial" panose="020B0604020202020204" pitchFamily="34" charset="0"/>
              </a:rPr>
              <a:t>† Exclut les répondants qui ont répondu « sans objet ».</a:t>
            </a:r>
          </a:p>
        </p:txBody>
      </p:sp>
      <p:sp>
        <p:nvSpPr>
          <p:cNvPr id="23" name="Rectangle 22"/>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5" name="Group 24"/>
          <p:cNvGrpSpPr/>
          <p:nvPr/>
        </p:nvGrpSpPr>
        <p:grpSpPr>
          <a:xfrm>
            <a:off x="374904" y="6345312"/>
            <a:ext cx="3719166" cy="369332"/>
            <a:chOff x="139635" y="6397305"/>
            <a:chExt cx="3719166" cy="369332"/>
          </a:xfrm>
        </p:grpSpPr>
        <p:sp>
          <p:nvSpPr>
            <p:cNvPr id="31"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2"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3"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5"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689993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Aperçus provinciaux et territoriaux : communication avec les prestataires de soins infirmiers à domicile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382307995"/>
              </p:ext>
            </p:extLst>
          </p:nvPr>
        </p:nvGraphicFramePr>
        <p:xfrm>
          <a:off x="457201" y="1867869"/>
          <a:ext cx="8229592" cy="2834640"/>
        </p:xfrm>
        <a:graphic>
          <a:graphicData uri="http://schemas.openxmlformats.org/drawingml/2006/table">
            <a:tbl>
              <a:tblPr/>
              <a:tblGrid>
                <a:gridCol w="1852862">
                  <a:extLst>
                    <a:ext uri="{9D8B030D-6E8A-4147-A177-3AD203B41FA5}">
                      <a16:colId xmlns:a16="http://schemas.microsoft.com/office/drawing/2014/main" val="2274431385"/>
                    </a:ext>
                  </a:extLst>
                </a:gridCol>
                <a:gridCol w="558265">
                  <a:extLst>
                    <a:ext uri="{9D8B030D-6E8A-4147-A177-3AD203B41FA5}">
                      <a16:colId xmlns:a16="http://schemas.microsoft.com/office/drawing/2014/main" val="3414494534"/>
                    </a:ext>
                  </a:extLst>
                </a:gridCol>
                <a:gridCol w="513047">
                  <a:extLst>
                    <a:ext uri="{9D8B030D-6E8A-4147-A177-3AD203B41FA5}">
                      <a16:colId xmlns:a16="http://schemas.microsoft.com/office/drawing/2014/main" val="1291103358"/>
                    </a:ext>
                  </a:extLst>
                </a:gridCol>
                <a:gridCol w="438150">
                  <a:extLst>
                    <a:ext uri="{9D8B030D-6E8A-4147-A177-3AD203B41FA5}">
                      <a16:colId xmlns:a16="http://schemas.microsoft.com/office/drawing/2014/main" val="2659665947"/>
                    </a:ext>
                  </a:extLst>
                </a:gridCol>
                <a:gridCol w="457200">
                  <a:extLst>
                    <a:ext uri="{9D8B030D-6E8A-4147-A177-3AD203B41FA5}">
                      <a16:colId xmlns:a16="http://schemas.microsoft.com/office/drawing/2014/main" val="77205676"/>
                    </a:ext>
                  </a:extLst>
                </a:gridCol>
                <a:gridCol w="401151">
                  <a:extLst>
                    <a:ext uri="{9D8B030D-6E8A-4147-A177-3AD203B41FA5}">
                      <a16:colId xmlns:a16="http://schemas.microsoft.com/office/drawing/2014/main" val="5221739"/>
                    </a:ext>
                  </a:extLst>
                </a:gridCol>
                <a:gridCol w="452387">
                  <a:extLst>
                    <a:ext uri="{9D8B030D-6E8A-4147-A177-3AD203B41FA5}">
                      <a16:colId xmlns:a16="http://schemas.microsoft.com/office/drawing/2014/main" val="3757745029"/>
                    </a:ext>
                  </a:extLst>
                </a:gridCol>
                <a:gridCol w="452387">
                  <a:extLst>
                    <a:ext uri="{9D8B030D-6E8A-4147-A177-3AD203B41FA5}">
                      <a16:colId xmlns:a16="http://schemas.microsoft.com/office/drawing/2014/main" val="2250567162"/>
                    </a:ext>
                  </a:extLst>
                </a:gridCol>
                <a:gridCol w="452387">
                  <a:extLst>
                    <a:ext uri="{9D8B030D-6E8A-4147-A177-3AD203B41FA5}">
                      <a16:colId xmlns:a16="http://schemas.microsoft.com/office/drawing/2014/main" val="2848938551"/>
                    </a:ext>
                  </a:extLst>
                </a:gridCol>
                <a:gridCol w="452387">
                  <a:extLst>
                    <a:ext uri="{9D8B030D-6E8A-4147-A177-3AD203B41FA5}">
                      <a16:colId xmlns:a16="http://schemas.microsoft.com/office/drawing/2014/main" val="1775685730"/>
                    </a:ext>
                  </a:extLst>
                </a:gridCol>
                <a:gridCol w="452387">
                  <a:extLst>
                    <a:ext uri="{9D8B030D-6E8A-4147-A177-3AD203B41FA5}">
                      <a16:colId xmlns:a16="http://schemas.microsoft.com/office/drawing/2014/main" val="613197185"/>
                    </a:ext>
                  </a:extLst>
                </a:gridCol>
                <a:gridCol w="452387">
                  <a:extLst>
                    <a:ext uri="{9D8B030D-6E8A-4147-A177-3AD203B41FA5}">
                      <a16:colId xmlns:a16="http://schemas.microsoft.com/office/drawing/2014/main" val="4077132638"/>
                    </a:ext>
                  </a:extLst>
                </a:gridCol>
                <a:gridCol w="596766">
                  <a:extLst>
                    <a:ext uri="{9D8B030D-6E8A-4147-A177-3AD203B41FA5}">
                      <a16:colId xmlns:a16="http://schemas.microsoft.com/office/drawing/2014/main" val="178737671"/>
                    </a:ext>
                  </a:extLst>
                </a:gridCol>
                <a:gridCol w="697829">
                  <a:extLst>
                    <a:ext uri="{9D8B030D-6E8A-4147-A177-3AD203B41FA5}">
                      <a16:colId xmlns:a16="http://schemas.microsoft.com/office/drawing/2014/main" val="3241438732"/>
                    </a:ext>
                  </a:extLst>
                </a:gridCol>
              </a:tblGrid>
              <a:tr h="427800">
                <a:tc>
                  <a:txBody>
                    <a:bodyPr/>
                    <a:lstStyle/>
                    <a:p>
                      <a:pPr algn="l" fontAlgn="b"/>
                      <a:endParaRPr lang="en-CA" sz="1200" b="1" i="0" u="none" strike="noStrike" dirty="0">
                        <a:effectLst/>
                        <a:latin typeface="+mn-lt"/>
                        <a:cs typeface="Arial" panose="020B0604020202020204" pitchFamily="34" charset="0"/>
                      </a:endParaRPr>
                    </a:p>
                  </a:txBody>
                  <a:tcPr marL="45720" marR="4572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err="1">
                          <a:solidFill>
                            <a:srgbClr val="000000"/>
                          </a:solidFill>
                          <a:latin typeface="+mn-lt"/>
                          <a:cs typeface="Arial" panose="020B0604020202020204" pitchFamily="34" charset="0"/>
                        </a:rPr>
                        <a:t>T.-N.-L</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427800">
                <a:tc>
                  <a:txBody>
                    <a:bodyPr/>
                    <a:lstStyle/>
                    <a:p>
                      <a:r>
                        <a:rPr lang="fr-CA" sz="1200" dirty="0">
                          <a:latin typeface="+mn-lt"/>
                          <a:cs typeface="Arial" panose="020B0604020202020204" pitchFamily="34" charset="0"/>
                        </a:rPr>
                        <a:t>Aborder auprès des prestataires de soins infirmiers à domicile les besoins particuliers de leurs patients et les services dont ils ont besoin</a:t>
                      </a:r>
                      <a:r>
                        <a:rPr lang="fr-CA" sz="1200" baseline="30000" dirty="0">
                          <a:latin typeface="+mn-lt"/>
                          <a:cs typeface="Arial" panose="020B0604020202020204" pitchFamily="34" charset="0"/>
                        </a:rPr>
                        <a:t>†</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chemeClr val="bg1"/>
                          </a:solidFill>
                          <a:effectLst/>
                          <a:latin typeface="Arial" panose="020B0604020202020204" pitchFamily="34" charset="0"/>
                          <a:cs typeface="Arial" panose="020B0604020202020204" pitchFamily="34" charset="0"/>
                        </a:rPr>
                        <a:t>31</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470336">
                <a:tc>
                  <a:txBody>
                    <a:bodyPr/>
                    <a:lstStyle/>
                    <a:p>
                      <a:r>
                        <a:rPr lang="fr-CA" sz="1200" dirty="0">
                          <a:latin typeface="+mn-lt"/>
                          <a:cs typeface="Arial" panose="020B0604020202020204" pitchFamily="34" charset="0"/>
                        </a:rPr>
                        <a:t>Être informés par les prestataires de soins infirmiers à domicile des changements au niveau de la condition ou de l’état de santé de leurs patients</a:t>
                      </a:r>
                      <a:r>
                        <a:rPr lang="fr-CA" sz="1200" baseline="30000" dirty="0">
                          <a:latin typeface="+mn-lt"/>
                          <a:cs typeface="Arial" panose="020B0604020202020204" pitchFamily="34" charset="0"/>
                        </a:rPr>
                        <a:t>†</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chemeClr val="bg1"/>
                          </a:solidFill>
                          <a:effectLst/>
                          <a:latin typeface="Arial" panose="020B0604020202020204" pitchFamily="34" charset="0"/>
                          <a:cs typeface="Arial" panose="020B0604020202020204" pitchFamily="34" charset="0"/>
                        </a:rPr>
                        <a:t>37</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3" name="Rectangle 2"/>
          <p:cNvSpPr/>
          <p:nvPr/>
        </p:nvSpPr>
        <p:spPr>
          <a:xfrm>
            <a:off x="457200" y="1227311"/>
            <a:ext cx="8229600" cy="641201"/>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Lorsque des patients reçoivent des soins infirmiers à domicile, pourcentage des médecins de soins primaires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à </a:t>
            </a:r>
            <a:r>
              <a:rPr lang="fr-FR" sz="1350" dirty="0">
                <a:solidFill>
                  <a:srgbClr val="365254"/>
                </a:solidFill>
                <a:cs typeface="Arial" panose="020B0604020202020204" pitchFamily="34" charset="0"/>
              </a:rPr>
              <a:t>qui il arrive </a:t>
            </a:r>
            <a:r>
              <a:rPr lang="fr-FR" sz="1350" b="1" dirty="0">
                <a:solidFill>
                  <a:srgbClr val="365254"/>
                </a:solidFill>
                <a:cs typeface="Arial" panose="020B0604020202020204" pitchFamily="34" charset="0"/>
              </a:rPr>
              <a:t>régulièrement</a:t>
            </a:r>
            <a:r>
              <a:rPr lang="fr-FR" sz="1350" dirty="0">
                <a:solidFill>
                  <a:srgbClr val="365254"/>
                </a:solidFill>
                <a:cs typeface="Arial" panose="020B0604020202020204" pitchFamily="34" charset="0"/>
              </a:rPr>
              <a:t> ce qui suit : </a:t>
            </a:r>
          </a:p>
        </p:txBody>
      </p:sp>
      <p:sp>
        <p:nvSpPr>
          <p:cNvPr id="8" name="Rectangle 7"/>
          <p:cNvSpPr/>
          <p:nvPr/>
        </p:nvSpPr>
        <p:spPr>
          <a:xfrm>
            <a:off x="457200" y="4663875"/>
            <a:ext cx="6962776" cy="707886"/>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Exclut les répondants qui ont répondu « sans objet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20" name="Rectangle 1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19" name="Group 18"/>
          <p:cNvGrpSpPr/>
          <p:nvPr/>
        </p:nvGrpSpPr>
        <p:grpSpPr>
          <a:xfrm>
            <a:off x="374904" y="5968782"/>
            <a:ext cx="4025646" cy="760977"/>
            <a:chOff x="374904" y="5968782"/>
            <a:chExt cx="4025646" cy="760977"/>
          </a:xfrm>
        </p:grpSpPr>
        <p:grpSp>
          <p:nvGrpSpPr>
            <p:cNvPr id="29" name="Group 28"/>
            <p:cNvGrpSpPr/>
            <p:nvPr/>
          </p:nvGrpSpPr>
          <p:grpSpPr>
            <a:xfrm>
              <a:off x="374904" y="6304001"/>
              <a:ext cx="4025646" cy="425758"/>
              <a:chOff x="3484840" y="6539092"/>
              <a:chExt cx="4025646" cy="425758"/>
            </a:xfrm>
          </p:grpSpPr>
          <p:sp>
            <p:nvSpPr>
              <p:cNvPr id="37" name="TextBox 36"/>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38" name="Oval 37"/>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0" name="Group 29"/>
            <p:cNvGrpSpPr/>
            <p:nvPr/>
          </p:nvGrpSpPr>
          <p:grpSpPr>
            <a:xfrm>
              <a:off x="374904" y="5968782"/>
              <a:ext cx="3719166" cy="369332"/>
              <a:chOff x="139635" y="6397305"/>
              <a:chExt cx="3719166" cy="369332"/>
            </a:xfrm>
          </p:grpSpPr>
          <p:sp>
            <p:nvSpPr>
              <p:cNvPr id="31"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2"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3"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5"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3607613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Coordination avec les services sociaux</a:t>
            </a:r>
            <a:endParaRPr lang="en-US" dirty="0"/>
          </a:p>
        </p:txBody>
      </p:sp>
      <p:sp>
        <p:nvSpPr>
          <p:cNvPr id="28" name="Rectangle 27"/>
          <p:cNvSpPr/>
          <p:nvPr/>
        </p:nvSpPr>
        <p:spPr>
          <a:xfrm>
            <a:off x="457199" y="2453422"/>
            <a:ext cx="8210551"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274320" bIns="180000" rtlCol="0" anchor="t" anchorCtr="0"/>
          <a:lstStyle/>
          <a:p>
            <a:pPr marL="171450" lvl="1" indent="-171450">
              <a:lnSpc>
                <a:spcPts val="1800"/>
              </a:lnSpc>
              <a:spcAft>
                <a:spcPts val="450"/>
              </a:spcAft>
              <a:buFont typeface="Arial" panose="020B0604020202020204" pitchFamily="34" charset="0"/>
              <a:buChar char="•"/>
            </a:pPr>
            <a:r>
              <a:rPr lang="fr-FR" sz="1200" dirty="0" smtClean="0">
                <a:solidFill>
                  <a:schemeClr val="tx1"/>
                </a:solidFill>
                <a:cs typeface="Arial" panose="020B0604020202020204" pitchFamily="34" charset="0"/>
              </a:rPr>
              <a:t>Bien que bon nombre de médecins de soins primaires canadiens évaluent les besoins sociaux de leurs patients (60 %), </a:t>
            </a:r>
            <a:r>
              <a:rPr lang="fr-FR" sz="1200" dirty="0">
                <a:solidFill>
                  <a:schemeClr val="tx1"/>
                </a:solidFill>
                <a:cs typeface="Arial" panose="020B0604020202020204" pitchFamily="34" charset="0"/>
              </a:rPr>
              <a:t>comme</a:t>
            </a:r>
            <a:r>
              <a:rPr lang="fr-FR" sz="1200" dirty="0" smtClean="0">
                <a:solidFill>
                  <a:srgbClr val="FF0000"/>
                </a:solidFill>
                <a:cs typeface="Arial" panose="020B0604020202020204" pitchFamily="34" charset="0"/>
              </a:rPr>
              <a:t> </a:t>
            </a:r>
            <a:r>
              <a:rPr lang="fr-FR" sz="1200" dirty="0">
                <a:solidFill>
                  <a:schemeClr val="tx1"/>
                </a:solidFill>
                <a:cs typeface="Arial" panose="020B0604020202020204" pitchFamily="34" charset="0"/>
              </a:rPr>
              <a:t>la moyenne du FCMW (60 %), ils sont moins nombreux à coordonner fréquemment les soins avec les services sociaux (43 % contre 46 %). </a:t>
            </a:r>
            <a:r>
              <a:rPr lang="fr-FR" sz="1200" dirty="0" smtClean="0">
                <a:solidFill>
                  <a:schemeClr val="tx1"/>
                </a:solidFill>
                <a:cs typeface="Arial" panose="020B0604020202020204" pitchFamily="34" charset="0"/>
              </a:rPr>
              <a:t>L’un des </a:t>
            </a:r>
            <a:r>
              <a:rPr lang="fr-FR" sz="1200" dirty="0">
                <a:solidFill>
                  <a:schemeClr val="tx1"/>
                </a:solidFill>
                <a:cs typeface="Arial" panose="020B0604020202020204" pitchFamily="34" charset="0"/>
              </a:rPr>
              <a:t>plus </a:t>
            </a:r>
            <a:r>
              <a:rPr lang="fr-FR" sz="1200" dirty="0" smtClean="0">
                <a:solidFill>
                  <a:schemeClr val="tx1"/>
                </a:solidFill>
                <a:cs typeface="Arial" panose="020B0604020202020204" pitchFamily="34" charset="0"/>
              </a:rPr>
              <a:t>grands obstacles </a:t>
            </a:r>
            <a:r>
              <a:rPr lang="fr-FR" sz="1200" dirty="0">
                <a:solidFill>
                  <a:schemeClr val="tx1"/>
                </a:solidFill>
                <a:cs typeface="Arial" panose="020B0604020202020204" pitchFamily="34" charset="0"/>
              </a:rPr>
              <a:t>est le manque de personnel pour prendre en charge la référence ou coordonner les soins (43 %), mais </a:t>
            </a:r>
            <a:r>
              <a:rPr lang="fr-FR" sz="1200" dirty="0" smtClean="0">
                <a:solidFill>
                  <a:schemeClr val="tx1"/>
                </a:solidFill>
                <a:cs typeface="Arial" panose="020B0604020202020204" pitchFamily="34" charset="0"/>
              </a:rPr>
              <a:t>le principal obstacle </a:t>
            </a:r>
            <a:r>
              <a:rPr lang="fr-FR" sz="1200" dirty="0">
                <a:solidFill>
                  <a:schemeClr val="tx1"/>
                </a:solidFill>
                <a:cs typeface="Arial" panose="020B0604020202020204" pitchFamily="34" charset="0"/>
              </a:rPr>
              <a:t>varie selon les provinces et les territoires. </a:t>
            </a:r>
          </a:p>
        </p:txBody>
      </p:sp>
      <p:cxnSp>
        <p:nvCxnSpPr>
          <p:cNvPr id="29" name="Straight Connector 28"/>
          <p:cNvCxnSpPr/>
          <p:nvPr/>
        </p:nvCxnSpPr>
        <p:spPr>
          <a:xfrm flipV="1">
            <a:off x="457200" y="2453422"/>
            <a:ext cx="8210550" cy="5"/>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1" cy="1814938"/>
          </a:xfrm>
          <a:prstGeom prst="rect">
            <a:avLst/>
          </a:prstGeom>
        </p:spPr>
      </p:pic>
      <p:sp>
        <p:nvSpPr>
          <p:cNvPr id="9" name="Rectangle 8"/>
          <p:cNvSpPr/>
          <p:nvPr/>
        </p:nvSpPr>
        <p:spPr>
          <a:xfrm>
            <a:off x="457200" y="2029855"/>
            <a:ext cx="2701893" cy="346698"/>
          </a:xfrm>
          <a:prstGeom prst="rect">
            <a:avLst/>
          </a:prstGeom>
        </p:spPr>
        <p:txBody>
          <a:bodyPr wrap="none">
            <a:spAutoFit/>
          </a:bodyPr>
          <a:lstStyle/>
          <a:p>
            <a:pPr defTabSz="914378">
              <a:lnSpc>
                <a:spcPts val="1800"/>
              </a:lnSpc>
              <a:spcAft>
                <a:spcPts val="900"/>
              </a:spcAft>
            </a:pPr>
            <a:r>
              <a:rPr lang="en-US" sz="2400" dirty="0" err="1">
                <a:solidFill>
                  <a:srgbClr val="00A199"/>
                </a:solidFill>
              </a:rPr>
              <a:t>Principaux</a:t>
            </a:r>
            <a:r>
              <a:rPr lang="en-US" sz="2400" dirty="0">
                <a:solidFill>
                  <a:srgbClr val="00A199"/>
                </a:solidFill>
              </a:rPr>
              <a:t> </a:t>
            </a:r>
            <a:r>
              <a:rPr lang="en-US" sz="2400" dirty="0" err="1">
                <a:solidFill>
                  <a:srgbClr val="00A199"/>
                </a:solidFill>
              </a:rPr>
              <a:t>résultats</a:t>
            </a:r>
            <a:r>
              <a:rPr lang="en-US" sz="2400" dirty="0">
                <a:solidFill>
                  <a:srgbClr val="00A199"/>
                </a:solidFill>
              </a:rPr>
              <a:t> </a:t>
            </a:r>
          </a:p>
        </p:txBody>
      </p:sp>
      <p:sp>
        <p:nvSpPr>
          <p:cNvPr id="10" name="Rectangle 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40989997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000"/>
              </a:lnSpc>
            </a:pPr>
            <a:r>
              <a:rPr lang="fr-CA" dirty="0"/>
              <a:t>Le nombre de médecins de soins primaires canadiens </a:t>
            </a:r>
            <a:r>
              <a:rPr lang="fr-CA" dirty="0" smtClean="0"/>
              <a:t/>
            </a:r>
            <a:br>
              <a:rPr lang="fr-CA" dirty="0" smtClean="0"/>
            </a:br>
            <a:r>
              <a:rPr lang="fr-CA" dirty="0" smtClean="0"/>
              <a:t>qui </a:t>
            </a:r>
            <a:r>
              <a:rPr lang="fr-CA" dirty="0"/>
              <a:t>coordonnent fréquemment les soins avec les </a:t>
            </a:r>
            <a:r>
              <a:rPr lang="fr-CA" dirty="0" smtClean="0"/>
              <a:t/>
            </a:r>
            <a:br>
              <a:rPr lang="fr-CA" dirty="0" smtClean="0"/>
            </a:br>
            <a:r>
              <a:rPr lang="fr-CA" dirty="0" smtClean="0"/>
              <a:t>services </a:t>
            </a:r>
            <a:r>
              <a:rPr lang="fr-CA" dirty="0"/>
              <a:t>sociaux est inférieur à la moyenne du FCMW</a:t>
            </a:r>
            <a:endParaRPr lang="en-US" dirty="0"/>
          </a:p>
        </p:txBody>
      </p:sp>
      <p:graphicFrame>
        <p:nvGraphicFramePr>
          <p:cNvPr id="4" name="Chart 3"/>
          <p:cNvGraphicFramePr/>
          <p:nvPr>
            <p:extLst>
              <p:ext uri="{D42A27DB-BD31-4B8C-83A1-F6EECF244321}">
                <p14:modId xmlns:p14="http://schemas.microsoft.com/office/powerpoint/2010/main" val="3526160448"/>
              </p:ext>
            </p:extLst>
          </p:nvPr>
        </p:nvGraphicFramePr>
        <p:xfrm>
          <a:off x="423056" y="2599142"/>
          <a:ext cx="3504156" cy="2832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482999699"/>
              </p:ext>
            </p:extLst>
          </p:nvPr>
        </p:nvGraphicFramePr>
        <p:xfrm>
          <a:off x="4537307" y="2599415"/>
          <a:ext cx="3739563" cy="2835436"/>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4600062" y="1505292"/>
            <a:ext cx="4227928" cy="1118255"/>
          </a:xfrm>
          <a:prstGeom prst="rect">
            <a:avLst/>
          </a:prstGeom>
        </p:spPr>
        <p:txBody>
          <a:bodyPr wrap="square">
            <a:spAutoFit/>
          </a:bodyPr>
          <a:lstStyle/>
          <a:p>
            <a:pPr algn="ctr">
              <a:lnSpc>
                <a:spcPts val="1600"/>
              </a:lnSpc>
            </a:pPr>
            <a:r>
              <a:rPr lang="fr-FR" sz="1350" dirty="0">
                <a:solidFill>
                  <a:srgbClr val="365254"/>
                </a:solidFill>
                <a:cs typeface="Arial" panose="020B0604020202020204" pitchFamily="34" charset="0"/>
              </a:rPr>
              <a:t>Pourcentage des médecins de soins primaires qui ont répondu qu’eux-mêmes ou que d’autres professionnels de la santé de leur cabinet coordonnaient </a:t>
            </a:r>
            <a:r>
              <a:rPr lang="fr-FR" sz="1350" b="1" dirty="0">
                <a:solidFill>
                  <a:srgbClr val="365254"/>
                </a:solidFill>
                <a:cs typeface="Arial" panose="020B0604020202020204" pitchFamily="34" charset="0"/>
              </a:rPr>
              <a:t>fréquemment</a:t>
            </a:r>
            <a:r>
              <a:rPr lang="fr-FR" sz="1350" dirty="0">
                <a:solidFill>
                  <a:srgbClr val="365254"/>
                </a:solidFill>
                <a:cs typeface="Arial" panose="020B0604020202020204" pitchFamily="34" charset="0"/>
              </a:rPr>
              <a:t> les soins avec des services sociaux </a:t>
            </a:r>
            <a:r>
              <a:rPr lang="fr-FR" sz="1350" dirty="0" smtClean="0">
                <a:solidFill>
                  <a:srgbClr val="365254"/>
                </a:solidFill>
                <a:cs typeface="Arial" panose="020B0604020202020204" pitchFamily="34" charset="0"/>
              </a:rPr>
              <a:t>ou </a:t>
            </a:r>
            <a:r>
              <a:rPr lang="fr-FR" sz="1350" dirty="0">
                <a:solidFill>
                  <a:srgbClr val="365254"/>
                </a:solidFill>
                <a:cs typeface="Arial" panose="020B0604020202020204" pitchFamily="34" charset="0"/>
              </a:rPr>
              <a:t>d’autres intervenants de la communauté </a:t>
            </a:r>
          </a:p>
        </p:txBody>
      </p:sp>
      <p:sp>
        <p:nvSpPr>
          <p:cNvPr id="7" name="Rectangle 6"/>
          <p:cNvSpPr/>
          <p:nvPr/>
        </p:nvSpPr>
        <p:spPr>
          <a:xfrm>
            <a:off x="436734" y="1505292"/>
            <a:ext cx="3591395" cy="707886"/>
          </a:xfrm>
          <a:prstGeom prst="rect">
            <a:avLst/>
          </a:prstGeom>
        </p:spPr>
        <p:txBody>
          <a:bodyPr wrap="square">
            <a:spAutoFit/>
          </a:bodyPr>
          <a:lstStyle/>
          <a:p>
            <a:pPr algn="ctr">
              <a:lnSpc>
                <a:spcPts val="1600"/>
              </a:lnSpc>
            </a:pPr>
            <a:r>
              <a:rPr lang="fr-FR" sz="1350" dirty="0">
                <a:solidFill>
                  <a:srgbClr val="365254"/>
                </a:solidFill>
                <a:cs typeface="Arial" panose="020B0604020202020204" pitchFamily="34" charset="0"/>
              </a:rPr>
              <a:t>Pourcentage des médecins de soins primaires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qui </a:t>
            </a:r>
            <a:r>
              <a:rPr lang="fr-FR" sz="1350" dirty="0">
                <a:solidFill>
                  <a:srgbClr val="365254"/>
                </a:solidFill>
                <a:cs typeface="Arial" panose="020B0604020202020204" pitchFamily="34" charset="0"/>
              </a:rPr>
              <a:t>évaluent </a:t>
            </a:r>
            <a:r>
              <a:rPr lang="fr-FR" sz="1350" b="1" dirty="0">
                <a:solidFill>
                  <a:srgbClr val="365254"/>
                </a:solidFill>
                <a:cs typeface="Arial" panose="020B0604020202020204" pitchFamily="34" charset="0"/>
              </a:rPr>
              <a:t>régulièrement</a:t>
            </a:r>
            <a:r>
              <a:rPr lang="fr-FR" sz="1350" dirty="0">
                <a:solidFill>
                  <a:srgbClr val="365254"/>
                </a:solidFill>
                <a:cs typeface="Arial" panose="020B0604020202020204" pitchFamily="34" charset="0"/>
              </a:rPr>
              <a:t> ou </a:t>
            </a:r>
            <a:r>
              <a:rPr lang="fr-FR" sz="1350" b="1" dirty="0">
                <a:solidFill>
                  <a:srgbClr val="365254"/>
                </a:solidFill>
                <a:cs typeface="Arial" panose="020B0604020202020204" pitchFamily="34" charset="0"/>
              </a:rPr>
              <a:t>souvent</a:t>
            </a:r>
            <a:r>
              <a:rPr lang="fr-FR" sz="1350" dirty="0">
                <a:solidFill>
                  <a:srgbClr val="365254"/>
                </a:solidFill>
                <a:cs typeface="Arial" panose="020B0604020202020204" pitchFamily="34" charset="0"/>
              </a:rPr>
              <a:t> au moins un type de besoin social chez leurs patients</a:t>
            </a:r>
          </a:p>
        </p:txBody>
      </p:sp>
      <p:grpSp>
        <p:nvGrpSpPr>
          <p:cNvPr id="8" name="Group 7"/>
          <p:cNvGrpSpPr/>
          <p:nvPr/>
        </p:nvGrpSpPr>
        <p:grpSpPr>
          <a:xfrm>
            <a:off x="4911803" y="5417985"/>
            <a:ext cx="3604446" cy="861774"/>
            <a:chOff x="253211" y="5115677"/>
            <a:chExt cx="3604446" cy="86177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211" y="5219336"/>
              <a:ext cx="594360" cy="594360"/>
            </a:xfrm>
            <a:prstGeom prst="rect">
              <a:avLst/>
            </a:prstGeom>
          </p:spPr>
        </p:pic>
        <p:sp>
          <p:nvSpPr>
            <p:cNvPr id="10" name="Rectangle 9"/>
            <p:cNvSpPr/>
            <p:nvPr/>
          </p:nvSpPr>
          <p:spPr>
            <a:xfrm>
              <a:off x="861241" y="5115677"/>
              <a:ext cx="2996416" cy="861774"/>
            </a:xfrm>
            <a:prstGeom prst="rect">
              <a:avLst/>
            </a:prstGeom>
          </p:spPr>
          <p:txBody>
            <a:bodyPr wrap="square">
              <a:spAutoFit/>
            </a:bodyPr>
            <a:lstStyle/>
            <a:p>
              <a:pPr>
                <a:lnSpc>
                  <a:spcPts val="1500"/>
                </a:lnSpc>
              </a:pPr>
              <a:r>
                <a:rPr lang="fr-FR" sz="1050" dirty="0">
                  <a:latin typeface="Arial" panose="020B0604020202020204" pitchFamily="34" charset="0"/>
                  <a:cs typeface="Arial" panose="020B0604020202020204" pitchFamily="34" charset="0"/>
                </a:rPr>
                <a:t>De 2015 à 2019, le pourcentage des médecins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de </a:t>
              </a:r>
              <a:r>
                <a:rPr lang="fr-FR" sz="1050" dirty="0">
                  <a:latin typeface="Arial" panose="020B0604020202020204" pitchFamily="34" charset="0"/>
                  <a:cs typeface="Arial" panose="020B0604020202020204" pitchFamily="34" charset="0"/>
                </a:rPr>
                <a:t>soins primaires canadiens coordonnant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fréquemment </a:t>
              </a:r>
              <a:r>
                <a:rPr lang="fr-FR" sz="1050" dirty="0">
                  <a:latin typeface="Arial" panose="020B0604020202020204" pitchFamily="34" charset="0"/>
                  <a:cs typeface="Arial" panose="020B0604020202020204" pitchFamily="34" charset="0"/>
                </a:rPr>
                <a:t>les soins avec les services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sociaux est </a:t>
              </a:r>
              <a:r>
                <a:rPr lang="fr-FR" sz="1050" dirty="0">
                  <a:latin typeface="Arial" panose="020B0604020202020204" pitchFamily="34" charset="0"/>
                  <a:cs typeface="Arial" panose="020B0604020202020204" pitchFamily="34" charset="0"/>
                </a:rPr>
                <a:t>passé de </a:t>
              </a:r>
              <a:r>
                <a:rPr lang="fr-FR" sz="1050" dirty="0" smtClean="0">
                  <a:latin typeface="Arial" panose="020B0604020202020204" pitchFamily="34" charset="0"/>
                  <a:cs typeface="Arial" panose="020B0604020202020204" pitchFamily="34" charset="0"/>
                </a:rPr>
                <a:t>50</a:t>
              </a:r>
              <a:r>
                <a:rPr lang="fr-FR" sz="1050" dirty="0">
                  <a:latin typeface="Arial" panose="020B0604020202020204" pitchFamily="34" charset="0"/>
                  <a:cs typeface="Arial" panose="020B0604020202020204" pitchFamily="34" charset="0"/>
                </a:rPr>
                <a:t> %</a:t>
              </a:r>
              <a:r>
                <a:rPr lang="fr-FR" sz="1050" baseline="30000" dirty="0">
                  <a:latin typeface="Arial" panose="020B0604020202020204" pitchFamily="34" charset="0"/>
                  <a:cs typeface="Arial" panose="020B0604020202020204" pitchFamily="34" charset="0"/>
                </a:rPr>
                <a:t>1</a:t>
              </a:r>
              <a:r>
                <a:rPr lang="fr-FR" sz="1050" dirty="0">
                  <a:solidFill>
                    <a:srgbClr val="FF0000"/>
                  </a:solidFill>
                  <a:latin typeface="Arial" panose="020B0604020202020204" pitchFamily="34" charset="0"/>
                  <a:cs typeface="Arial" panose="020B0604020202020204" pitchFamily="34" charset="0"/>
                </a:rPr>
                <a:t> </a:t>
              </a:r>
              <a:r>
                <a:rPr lang="fr-FR" sz="1050" dirty="0">
                  <a:latin typeface="Arial" panose="020B0604020202020204" pitchFamily="34" charset="0"/>
                  <a:cs typeface="Arial" panose="020B0604020202020204" pitchFamily="34" charset="0"/>
                </a:rPr>
                <a:t>à 43 %.</a:t>
              </a:r>
            </a:p>
          </p:txBody>
        </p:sp>
      </p:grpSp>
      <p:sp>
        <p:nvSpPr>
          <p:cNvPr id="11" name="TextBox 10"/>
          <p:cNvSpPr txBox="1"/>
          <p:nvPr/>
        </p:nvSpPr>
        <p:spPr>
          <a:xfrm>
            <a:off x="374904" y="5446937"/>
            <a:ext cx="3376827" cy="630942"/>
          </a:xfrm>
          <a:prstGeom prst="rect">
            <a:avLst/>
          </a:prstGeom>
          <a:noFill/>
        </p:spPr>
        <p:txBody>
          <a:bodyPr wrap="square" lIns="0" tIns="91440" rtlCol="0">
            <a:spAutoFit/>
          </a:bodyPr>
          <a:lstStyle/>
          <a:p>
            <a:r>
              <a:rPr lang="fr-FR" sz="800" b="1" dirty="0">
                <a:latin typeface="Arial" panose="020B0604020202020204" pitchFamily="34" charset="0"/>
                <a:cs typeface="Arial" panose="020B0604020202020204" pitchFamily="34" charset="0"/>
              </a:rPr>
              <a:t>Remarque</a:t>
            </a:r>
          </a:p>
          <a:p>
            <a:r>
              <a:rPr lang="fr-FR" sz="800" dirty="0">
                <a:latin typeface="Arial" panose="020B0604020202020204" pitchFamily="34" charset="0"/>
                <a:cs typeface="Arial" panose="020B0604020202020204" pitchFamily="34" charset="0"/>
              </a:rPr>
              <a:t>Les besoins sociaux touchent des enjeux comme le logement, la sécurité financière, la sécurité alimentaire, le transport, les services publics, la violence conjugale et l’isolement social ou la solitude.</a:t>
            </a:r>
          </a:p>
        </p:txBody>
      </p:sp>
      <p:sp>
        <p:nvSpPr>
          <p:cNvPr id="25" name="Rectangle 24"/>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7" name="Group 26"/>
          <p:cNvGrpSpPr/>
          <p:nvPr/>
        </p:nvGrpSpPr>
        <p:grpSpPr>
          <a:xfrm>
            <a:off x="374904" y="6345312"/>
            <a:ext cx="3719166" cy="369332"/>
            <a:chOff x="139635" y="6397305"/>
            <a:chExt cx="3719166" cy="369332"/>
          </a:xfrm>
        </p:grpSpPr>
        <p:sp>
          <p:nvSpPr>
            <p:cNvPr id="28"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9"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7"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9"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0"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877310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Aperçus provinciaux et territoriaux : évaluer les besoins sociaux et coordonner les services sociaux</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474872637"/>
              </p:ext>
            </p:extLst>
          </p:nvPr>
        </p:nvGraphicFramePr>
        <p:xfrm>
          <a:off x="374903" y="1672591"/>
          <a:ext cx="8307087" cy="1097280"/>
        </p:xfrm>
        <a:graphic>
          <a:graphicData uri="http://schemas.openxmlformats.org/drawingml/2006/table">
            <a:tbl>
              <a:tblPr/>
              <a:tblGrid>
                <a:gridCol w="2108831">
                  <a:extLst>
                    <a:ext uri="{9D8B030D-6E8A-4147-A177-3AD203B41FA5}">
                      <a16:colId xmlns:a16="http://schemas.microsoft.com/office/drawing/2014/main" val="2274431385"/>
                    </a:ext>
                  </a:extLst>
                </a:gridCol>
                <a:gridCol w="592669">
                  <a:extLst>
                    <a:ext uri="{9D8B030D-6E8A-4147-A177-3AD203B41FA5}">
                      <a16:colId xmlns:a16="http://schemas.microsoft.com/office/drawing/2014/main" val="3414494534"/>
                    </a:ext>
                  </a:extLst>
                </a:gridCol>
                <a:gridCol w="495472">
                  <a:extLst>
                    <a:ext uri="{9D8B030D-6E8A-4147-A177-3AD203B41FA5}">
                      <a16:colId xmlns:a16="http://schemas.microsoft.com/office/drawing/2014/main" val="1291103358"/>
                    </a:ext>
                  </a:extLst>
                </a:gridCol>
                <a:gridCol w="419100">
                  <a:extLst>
                    <a:ext uri="{9D8B030D-6E8A-4147-A177-3AD203B41FA5}">
                      <a16:colId xmlns:a16="http://schemas.microsoft.com/office/drawing/2014/main" val="2659665947"/>
                    </a:ext>
                  </a:extLst>
                </a:gridCol>
                <a:gridCol w="419100">
                  <a:extLst>
                    <a:ext uri="{9D8B030D-6E8A-4147-A177-3AD203B41FA5}">
                      <a16:colId xmlns:a16="http://schemas.microsoft.com/office/drawing/2014/main" val="77205676"/>
                    </a:ext>
                  </a:extLst>
                </a:gridCol>
                <a:gridCol w="419600">
                  <a:extLst>
                    <a:ext uri="{9D8B030D-6E8A-4147-A177-3AD203B41FA5}">
                      <a16:colId xmlns:a16="http://schemas.microsoft.com/office/drawing/2014/main" val="5221739"/>
                    </a:ext>
                  </a:extLst>
                </a:gridCol>
                <a:gridCol w="438318">
                  <a:extLst>
                    <a:ext uri="{9D8B030D-6E8A-4147-A177-3AD203B41FA5}">
                      <a16:colId xmlns:a16="http://schemas.microsoft.com/office/drawing/2014/main" val="3757745029"/>
                    </a:ext>
                  </a:extLst>
                </a:gridCol>
                <a:gridCol w="438318">
                  <a:extLst>
                    <a:ext uri="{9D8B030D-6E8A-4147-A177-3AD203B41FA5}">
                      <a16:colId xmlns:a16="http://schemas.microsoft.com/office/drawing/2014/main" val="2250567162"/>
                    </a:ext>
                  </a:extLst>
                </a:gridCol>
                <a:gridCol w="438318">
                  <a:extLst>
                    <a:ext uri="{9D8B030D-6E8A-4147-A177-3AD203B41FA5}">
                      <a16:colId xmlns:a16="http://schemas.microsoft.com/office/drawing/2014/main" val="2848938551"/>
                    </a:ext>
                  </a:extLst>
                </a:gridCol>
                <a:gridCol w="438318">
                  <a:extLst>
                    <a:ext uri="{9D8B030D-6E8A-4147-A177-3AD203B41FA5}">
                      <a16:colId xmlns:a16="http://schemas.microsoft.com/office/drawing/2014/main" val="1775685730"/>
                    </a:ext>
                  </a:extLst>
                </a:gridCol>
                <a:gridCol w="438318">
                  <a:extLst>
                    <a:ext uri="{9D8B030D-6E8A-4147-A177-3AD203B41FA5}">
                      <a16:colId xmlns:a16="http://schemas.microsoft.com/office/drawing/2014/main" val="613197185"/>
                    </a:ext>
                  </a:extLst>
                </a:gridCol>
                <a:gridCol w="438318">
                  <a:extLst>
                    <a:ext uri="{9D8B030D-6E8A-4147-A177-3AD203B41FA5}">
                      <a16:colId xmlns:a16="http://schemas.microsoft.com/office/drawing/2014/main" val="4077132638"/>
                    </a:ext>
                  </a:extLst>
                </a:gridCol>
                <a:gridCol w="587141">
                  <a:extLst>
                    <a:ext uri="{9D8B030D-6E8A-4147-A177-3AD203B41FA5}">
                      <a16:colId xmlns:a16="http://schemas.microsoft.com/office/drawing/2014/main" val="178737671"/>
                    </a:ext>
                  </a:extLst>
                </a:gridCol>
                <a:gridCol w="635266">
                  <a:extLst>
                    <a:ext uri="{9D8B030D-6E8A-4147-A177-3AD203B41FA5}">
                      <a16:colId xmlns:a16="http://schemas.microsoft.com/office/drawing/2014/main" val="3241438732"/>
                    </a:ext>
                  </a:extLst>
                </a:gridCol>
              </a:tblGrid>
              <a:tr h="120402">
                <a:tc>
                  <a:txBody>
                    <a:bodyPr/>
                    <a:lstStyle/>
                    <a:p>
                      <a:pPr algn="l" fontAlgn="b"/>
                      <a:endParaRPr lang="en-CA" sz="1200" b="1" i="0" u="none" strike="noStrike" dirty="0">
                        <a:effectLst/>
                        <a:latin typeface="+mn-lt"/>
                        <a:cs typeface="Arial" panose="020B0604020202020204" pitchFamily="34" charset="0"/>
                      </a:endParaRPr>
                    </a:p>
                  </a:txBody>
                  <a:tcPr marL="45720" marR="4572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384376">
                <a:tc>
                  <a:txBody>
                    <a:bodyPr/>
                    <a:lstStyle/>
                    <a:p>
                      <a:pPr marL="0" algn="l" defTabSz="1219170" rtl="0" eaLnBrk="1" fontAlgn="t" latinLnBrk="0" hangingPunct="1"/>
                      <a:r>
                        <a:rPr lang="fr-FR" sz="1200" b="0" i="0" dirty="0" smtClean="0">
                          <a:latin typeface="+mn-lt"/>
                          <a:cs typeface="Arial" panose="020B0604020202020204" pitchFamily="34" charset="0"/>
                        </a:rPr>
                        <a:t>Évaluent </a:t>
                      </a:r>
                      <a:r>
                        <a:rPr lang="fr-FR" sz="1200" b="1" i="0" dirty="0" smtClean="0">
                          <a:latin typeface="+mn-lt"/>
                          <a:cs typeface="Arial" panose="020B0604020202020204" pitchFamily="34" charset="0"/>
                        </a:rPr>
                        <a:t>régulièrement </a:t>
                      </a:r>
                      <a:r>
                        <a:rPr lang="fr-FR" sz="1200" b="0" i="0" dirty="0" smtClean="0">
                          <a:latin typeface="+mn-lt"/>
                          <a:cs typeface="Arial" panose="020B0604020202020204" pitchFamily="34" charset="0"/>
                        </a:rPr>
                        <a:t>ou</a:t>
                      </a:r>
                      <a:r>
                        <a:rPr lang="fr-FR" sz="1200" b="1" i="0" dirty="0" smtClean="0">
                          <a:latin typeface="+mn-lt"/>
                          <a:cs typeface="Arial" panose="020B0604020202020204" pitchFamily="34" charset="0"/>
                        </a:rPr>
                        <a:t> souvent </a:t>
                      </a:r>
                      <a:r>
                        <a:rPr lang="fr-FR" sz="1200" b="0" i="0" dirty="0" smtClean="0">
                          <a:latin typeface="+mn-lt"/>
                          <a:cs typeface="Arial" panose="020B0604020202020204" pitchFamily="34" charset="0"/>
                        </a:rPr>
                        <a:t>au moins un type de besoin social chez leurs patients</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725360738"/>
              </p:ext>
            </p:extLst>
          </p:nvPr>
        </p:nvGraphicFramePr>
        <p:xfrm>
          <a:off x="374904" y="3652526"/>
          <a:ext cx="8307076" cy="1280160"/>
        </p:xfrm>
        <a:graphic>
          <a:graphicData uri="http://schemas.openxmlformats.org/drawingml/2006/table">
            <a:tbl>
              <a:tblPr/>
              <a:tblGrid>
                <a:gridCol w="2089163">
                  <a:extLst>
                    <a:ext uri="{9D8B030D-6E8A-4147-A177-3AD203B41FA5}">
                      <a16:colId xmlns:a16="http://schemas.microsoft.com/office/drawing/2014/main" val="2274431385"/>
                    </a:ext>
                  </a:extLst>
                </a:gridCol>
                <a:gridCol w="567891">
                  <a:extLst>
                    <a:ext uri="{9D8B030D-6E8A-4147-A177-3AD203B41FA5}">
                      <a16:colId xmlns:a16="http://schemas.microsoft.com/office/drawing/2014/main" val="3414494534"/>
                    </a:ext>
                  </a:extLst>
                </a:gridCol>
                <a:gridCol w="500514">
                  <a:extLst>
                    <a:ext uri="{9D8B030D-6E8A-4147-A177-3AD203B41FA5}">
                      <a16:colId xmlns:a16="http://schemas.microsoft.com/office/drawing/2014/main" val="1291103358"/>
                    </a:ext>
                  </a:extLst>
                </a:gridCol>
                <a:gridCol w="432067">
                  <a:extLst>
                    <a:ext uri="{9D8B030D-6E8A-4147-A177-3AD203B41FA5}">
                      <a16:colId xmlns:a16="http://schemas.microsoft.com/office/drawing/2014/main" val="2659665947"/>
                    </a:ext>
                  </a:extLst>
                </a:gridCol>
                <a:gridCol w="432067">
                  <a:extLst>
                    <a:ext uri="{9D8B030D-6E8A-4147-A177-3AD203B41FA5}">
                      <a16:colId xmlns:a16="http://schemas.microsoft.com/office/drawing/2014/main" val="77205676"/>
                    </a:ext>
                  </a:extLst>
                </a:gridCol>
                <a:gridCol w="432067">
                  <a:extLst>
                    <a:ext uri="{9D8B030D-6E8A-4147-A177-3AD203B41FA5}">
                      <a16:colId xmlns:a16="http://schemas.microsoft.com/office/drawing/2014/main" val="5221739"/>
                    </a:ext>
                  </a:extLst>
                </a:gridCol>
                <a:gridCol w="432067">
                  <a:extLst>
                    <a:ext uri="{9D8B030D-6E8A-4147-A177-3AD203B41FA5}">
                      <a16:colId xmlns:a16="http://schemas.microsoft.com/office/drawing/2014/main" val="3757745029"/>
                    </a:ext>
                  </a:extLst>
                </a:gridCol>
                <a:gridCol w="432067">
                  <a:extLst>
                    <a:ext uri="{9D8B030D-6E8A-4147-A177-3AD203B41FA5}">
                      <a16:colId xmlns:a16="http://schemas.microsoft.com/office/drawing/2014/main" val="2250567162"/>
                    </a:ext>
                  </a:extLst>
                </a:gridCol>
                <a:gridCol w="432067">
                  <a:extLst>
                    <a:ext uri="{9D8B030D-6E8A-4147-A177-3AD203B41FA5}">
                      <a16:colId xmlns:a16="http://schemas.microsoft.com/office/drawing/2014/main" val="2848938551"/>
                    </a:ext>
                  </a:extLst>
                </a:gridCol>
                <a:gridCol w="432067">
                  <a:extLst>
                    <a:ext uri="{9D8B030D-6E8A-4147-A177-3AD203B41FA5}">
                      <a16:colId xmlns:a16="http://schemas.microsoft.com/office/drawing/2014/main" val="1775685730"/>
                    </a:ext>
                  </a:extLst>
                </a:gridCol>
                <a:gridCol w="432067">
                  <a:extLst>
                    <a:ext uri="{9D8B030D-6E8A-4147-A177-3AD203B41FA5}">
                      <a16:colId xmlns:a16="http://schemas.microsoft.com/office/drawing/2014/main" val="613197185"/>
                    </a:ext>
                  </a:extLst>
                </a:gridCol>
                <a:gridCol w="432067">
                  <a:extLst>
                    <a:ext uri="{9D8B030D-6E8A-4147-A177-3AD203B41FA5}">
                      <a16:colId xmlns:a16="http://schemas.microsoft.com/office/drawing/2014/main" val="4077132638"/>
                    </a:ext>
                  </a:extLst>
                </a:gridCol>
                <a:gridCol w="606391">
                  <a:extLst>
                    <a:ext uri="{9D8B030D-6E8A-4147-A177-3AD203B41FA5}">
                      <a16:colId xmlns:a16="http://schemas.microsoft.com/office/drawing/2014/main" val="178737671"/>
                    </a:ext>
                  </a:extLst>
                </a:gridCol>
                <a:gridCol w="654514">
                  <a:extLst>
                    <a:ext uri="{9D8B030D-6E8A-4147-A177-3AD203B41FA5}">
                      <a16:colId xmlns:a16="http://schemas.microsoft.com/office/drawing/2014/main" val="3241438732"/>
                    </a:ext>
                  </a:extLst>
                </a:gridCol>
              </a:tblGrid>
              <a:tr h="120402">
                <a:tc>
                  <a:txBody>
                    <a:bodyPr/>
                    <a:lstStyle/>
                    <a:p>
                      <a:pPr algn="l" fontAlgn="b"/>
                      <a:endParaRPr lang="en-CA" sz="1200" b="1" i="0" u="none" strike="noStrike" dirty="0">
                        <a:effectLst/>
                        <a:latin typeface="+mn-lt"/>
                        <a:cs typeface="Arial" panose="020B0604020202020204" pitchFamily="34" charset="0"/>
                      </a:endParaRPr>
                    </a:p>
                  </a:txBody>
                  <a:tcPr marL="45720" marR="4572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457131">
                <a:tc>
                  <a:txBody>
                    <a:bodyPr/>
                    <a:lstStyle/>
                    <a:p>
                      <a:pPr algn="l"/>
                      <a:r>
                        <a:rPr lang="fr-FR" sz="1200" b="0" i="0" dirty="0" smtClean="0">
                          <a:latin typeface="+mn-lt"/>
                          <a:cs typeface="Arial" panose="020B0604020202020204" pitchFamily="34" charset="0"/>
                        </a:rPr>
                        <a:t>Coordonnaient </a:t>
                      </a:r>
                      <a:r>
                        <a:rPr lang="fr-FR" sz="1200" b="1" i="0" dirty="0" smtClean="0">
                          <a:latin typeface="+mn-lt"/>
                          <a:cs typeface="Arial" panose="020B0604020202020204" pitchFamily="34" charset="0"/>
                        </a:rPr>
                        <a:t>fréquemment </a:t>
                      </a:r>
                      <a:r>
                        <a:rPr lang="fr-FR" sz="1200" b="0" i="0" dirty="0" smtClean="0">
                          <a:latin typeface="+mn-lt"/>
                          <a:cs typeface="Arial" panose="020B0604020202020204" pitchFamily="34" charset="0"/>
                        </a:rPr>
                        <a:t>les soins avec des services sociaux ou avec d’autres intervenants de la communauté </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7" name="Rectangle 6"/>
          <p:cNvSpPr/>
          <p:nvPr/>
        </p:nvSpPr>
        <p:spPr>
          <a:xfrm>
            <a:off x="374904" y="1226264"/>
            <a:ext cx="8616696" cy="446276"/>
          </a:xfrm>
          <a:prstGeom prst="rect">
            <a:avLst/>
          </a:prstGeom>
        </p:spPr>
        <p:txBody>
          <a:bodyPr wrap="square" lIns="0" tIns="91440" rIns="45720" bIns="137160">
            <a:spAutoFit/>
          </a:bodyPr>
          <a:lstStyle/>
          <a:p>
            <a:r>
              <a:rPr lang="fr-FR" sz="1350" dirty="0">
                <a:solidFill>
                  <a:srgbClr val="365254"/>
                </a:solidFill>
                <a:cs typeface="Arial" panose="020B0604020202020204" pitchFamily="34" charset="0"/>
              </a:rPr>
              <a:t>Pourcentage des médecins de soins primaires qui… </a:t>
            </a:r>
          </a:p>
        </p:txBody>
      </p:sp>
      <p:sp>
        <p:nvSpPr>
          <p:cNvPr id="9" name="Rectangle 8"/>
          <p:cNvSpPr/>
          <p:nvPr/>
        </p:nvSpPr>
        <p:spPr>
          <a:xfrm>
            <a:off x="374903" y="2998392"/>
            <a:ext cx="8616697" cy="646331"/>
          </a:xfrm>
          <a:prstGeom prst="rect">
            <a:avLst/>
          </a:prstGeom>
        </p:spPr>
        <p:txBody>
          <a:bodyPr wrap="square" lIns="0" tIns="91440" bIns="137160">
            <a:spAutoFit/>
          </a:bodyPr>
          <a:lstStyle/>
          <a:p>
            <a:r>
              <a:rPr lang="fr-FR" sz="1350" dirty="0">
                <a:solidFill>
                  <a:srgbClr val="365254"/>
                </a:solidFill>
                <a:cs typeface="Arial" panose="020B0604020202020204" pitchFamily="34" charset="0"/>
              </a:rPr>
              <a:t>Pourcentage des médecins de soins primaires qui ont répondu qu’eux-mêmes ou que d’autres professionnels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de </a:t>
            </a:r>
            <a:r>
              <a:rPr lang="fr-FR" sz="1350" dirty="0">
                <a:solidFill>
                  <a:srgbClr val="365254"/>
                </a:solidFill>
                <a:cs typeface="Arial" panose="020B0604020202020204" pitchFamily="34" charset="0"/>
              </a:rPr>
              <a:t>la santé de leur cabinet… </a:t>
            </a:r>
          </a:p>
        </p:txBody>
      </p:sp>
      <p:sp>
        <p:nvSpPr>
          <p:cNvPr id="21" name="Rectangle 20"/>
          <p:cNvSpPr/>
          <p:nvPr/>
        </p:nvSpPr>
        <p:spPr>
          <a:xfrm>
            <a:off x="370940" y="4905737"/>
            <a:ext cx="7477659" cy="707886"/>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Les besoins sociaux touchent des enjeux comme le logement, la sécurité financière, la sécurité alimentaire, le transport, les services publics, la violence conjugale et l’isolement social ou la solitude.</a:t>
            </a:r>
          </a:p>
          <a:p>
            <a:r>
              <a:rPr lang="fr-CA" sz="800" dirty="0">
                <a:latin typeface="Arial" panose="020B0604020202020204" pitchFamily="34" charset="0"/>
              </a:rPr>
              <a:t>La moyenne du FCMW correspond au total des résultats des 11 pays divisé par le nombre de pays. La moyenne canadienne représente l’expérience </a:t>
            </a:r>
            <a:r>
              <a:rPr lang="fr-CA" sz="800" dirty="0" smtClean="0">
                <a:latin typeface="Arial" panose="020B0604020202020204" pitchFamily="34" charset="0"/>
              </a:rPr>
              <a:t/>
            </a:r>
            <a:br>
              <a:rPr lang="fr-CA" sz="800" dirty="0" smtClean="0">
                <a:latin typeface="Arial" panose="020B0604020202020204" pitchFamily="34" charset="0"/>
              </a:rPr>
            </a:br>
            <a:r>
              <a:rPr lang="fr-CA" sz="800" dirty="0" smtClean="0">
                <a:latin typeface="Arial" panose="020B0604020202020204" pitchFamily="34" charset="0"/>
              </a:rPr>
              <a:t>moyenne </a:t>
            </a:r>
            <a:r>
              <a:rPr lang="fr-CA" sz="800" dirty="0">
                <a:latin typeface="Arial" panose="020B0604020202020204" pitchFamily="34" charset="0"/>
              </a:rPr>
              <a:t>des Canadiens (plutôt que la moyenne des résultats provinciaux et territoriaux).</a:t>
            </a:r>
          </a:p>
        </p:txBody>
      </p:sp>
      <p:sp>
        <p:nvSpPr>
          <p:cNvPr id="24" name="Rectangle 23"/>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3" name="Group 22"/>
          <p:cNvGrpSpPr/>
          <p:nvPr/>
        </p:nvGrpSpPr>
        <p:grpSpPr>
          <a:xfrm>
            <a:off x="374904" y="5968782"/>
            <a:ext cx="4025646" cy="760977"/>
            <a:chOff x="374904" y="5968782"/>
            <a:chExt cx="4025646" cy="760977"/>
          </a:xfrm>
        </p:grpSpPr>
        <p:grpSp>
          <p:nvGrpSpPr>
            <p:cNvPr id="25" name="Group 24"/>
            <p:cNvGrpSpPr/>
            <p:nvPr/>
          </p:nvGrpSpPr>
          <p:grpSpPr>
            <a:xfrm>
              <a:off x="374904" y="6304001"/>
              <a:ext cx="4025646" cy="425758"/>
              <a:chOff x="3484840" y="6539092"/>
              <a:chExt cx="4025646" cy="425758"/>
            </a:xfrm>
          </p:grpSpPr>
          <p:sp>
            <p:nvSpPr>
              <p:cNvPr id="42" name="TextBox 41"/>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43" name="Oval 42"/>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6" name="Group 25"/>
            <p:cNvGrpSpPr/>
            <p:nvPr/>
          </p:nvGrpSpPr>
          <p:grpSpPr>
            <a:xfrm>
              <a:off x="374904" y="5968782"/>
              <a:ext cx="3719166" cy="369332"/>
              <a:chOff x="139635" y="6397305"/>
              <a:chExt cx="3719166" cy="369332"/>
            </a:xfrm>
          </p:grpSpPr>
          <p:sp>
            <p:nvSpPr>
              <p:cNvPr id="27"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8"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9"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0"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1"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2"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1325583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000"/>
              </a:lnSpc>
            </a:pPr>
            <a:r>
              <a:rPr lang="fr-FR" dirty="0"/>
              <a:t>Bon nombre de médecins de soins primaires canadiens ont de la difficulté à coordonner les soins avec les services sociaux</a:t>
            </a:r>
            <a:endParaRPr lang="en-US" dirty="0"/>
          </a:p>
        </p:txBody>
      </p:sp>
      <p:sp>
        <p:nvSpPr>
          <p:cNvPr id="4" name="TextBox 3"/>
          <p:cNvSpPr txBox="1"/>
          <p:nvPr/>
        </p:nvSpPr>
        <p:spPr>
          <a:xfrm>
            <a:off x="374904" y="1441276"/>
            <a:ext cx="7864321" cy="839076"/>
          </a:xfrm>
          <a:prstGeom prst="rect">
            <a:avLst/>
          </a:prstGeom>
          <a:noFill/>
        </p:spPr>
        <p:txBody>
          <a:bodyPr wrap="square" lIns="0" tIns="91440" rIns="45720" bIns="137160" rtlCol="0">
            <a:spAutoFit/>
          </a:bodyPr>
          <a:lstStyle/>
          <a:p>
            <a:pPr>
              <a:lnSpc>
                <a:spcPts val="1600"/>
              </a:lnSpc>
            </a:pPr>
            <a:r>
              <a:rPr lang="fr-FR" sz="1350" dirty="0">
                <a:solidFill>
                  <a:srgbClr val="365254"/>
                </a:solidFill>
                <a:cs typeface="Arial" panose="020B0604020202020204" pitchFamily="34" charset="0"/>
              </a:rPr>
              <a:t>Pourcentage des médecins de soins primaires qui ont déclaré qu’eux-mêmes ou d’autres membres du personnel de leur cabinet rencontraient les défis</a:t>
            </a:r>
            <a:r>
              <a:rPr lang="fr-FR" sz="1350" b="1" dirty="0">
                <a:solidFill>
                  <a:srgbClr val="365254"/>
                </a:solidFill>
                <a:cs typeface="Arial" panose="020B0604020202020204" pitchFamily="34" charset="0"/>
              </a:rPr>
              <a:t> majeurs </a:t>
            </a:r>
            <a:r>
              <a:rPr lang="fr-FR" sz="1350" dirty="0">
                <a:solidFill>
                  <a:srgbClr val="365254"/>
                </a:solidFill>
                <a:cs typeface="Arial" panose="020B0604020202020204" pitchFamily="34" charset="0"/>
              </a:rPr>
              <a:t>suivants dans le cadre de la coordination des </a:t>
            </a:r>
            <a:r>
              <a:rPr lang="fr-FR" sz="1350" dirty="0" smtClean="0">
                <a:solidFill>
                  <a:srgbClr val="365254"/>
                </a:solidFill>
                <a:cs typeface="Arial" panose="020B0604020202020204" pitchFamily="34" charset="0"/>
              </a:rPr>
              <a:t>soins </a:t>
            </a:r>
            <a:r>
              <a:rPr lang="fr-FR" sz="1350" dirty="0">
                <a:solidFill>
                  <a:srgbClr val="365254"/>
                </a:solidFill>
                <a:cs typeface="Arial" panose="020B0604020202020204" pitchFamily="34" charset="0"/>
              </a:rPr>
              <a:t>de leurs patients avec les services sociaux</a:t>
            </a:r>
            <a:r>
              <a:rPr lang="fr-FR" sz="1350" baseline="30000" dirty="0">
                <a:solidFill>
                  <a:srgbClr val="365254"/>
                </a:solidFill>
                <a:cs typeface="Arial" panose="020B0604020202020204" pitchFamily="34" charset="0"/>
              </a:rPr>
              <a:t>†</a:t>
            </a:r>
          </a:p>
        </p:txBody>
      </p:sp>
      <p:sp>
        <p:nvSpPr>
          <p:cNvPr id="3" name="TextBox 2"/>
          <p:cNvSpPr txBox="1"/>
          <p:nvPr/>
        </p:nvSpPr>
        <p:spPr>
          <a:xfrm>
            <a:off x="374904" y="5525615"/>
            <a:ext cx="4437728" cy="507831"/>
          </a:xfrm>
          <a:prstGeom prst="rect">
            <a:avLst/>
          </a:prstGeom>
          <a:noFill/>
        </p:spPr>
        <p:txBody>
          <a:bodyPr wrap="square" lIns="0" tIns="91440" rtlCol="0">
            <a:spAutoFit/>
          </a:bodyPr>
          <a:lstStyle/>
          <a:p>
            <a:r>
              <a:rPr lang="fr-FR" sz="800" b="1" dirty="0">
                <a:latin typeface="Arial" panose="020B0604020202020204" pitchFamily="34" charset="0"/>
                <a:cs typeface="Arial" panose="020B0604020202020204" pitchFamily="34" charset="0"/>
              </a:rPr>
              <a:t>Remarques</a:t>
            </a:r>
          </a:p>
          <a:p>
            <a:r>
              <a:rPr lang="fr-FR" sz="800" dirty="0">
                <a:latin typeface="Arial" panose="020B0604020202020204" pitchFamily="34" charset="0"/>
                <a:cs typeface="Arial" panose="020B0604020202020204" pitchFamily="34" charset="0"/>
              </a:rPr>
              <a:t>† Exclut les répondants qui ont répondu ne pas faire de coordination avec les services sociaux.</a:t>
            </a:r>
          </a:p>
          <a:p>
            <a:r>
              <a:rPr lang="fr-FR" sz="800" dirty="0">
                <a:latin typeface="Arial" panose="020B0604020202020204" pitchFamily="34" charset="0"/>
                <a:cs typeface="Arial" panose="020B0604020202020204" pitchFamily="34" charset="0"/>
              </a:rPr>
              <a:t>Des résultats faibles sont souhaitables. </a:t>
            </a:r>
          </a:p>
        </p:txBody>
      </p:sp>
      <p:grpSp>
        <p:nvGrpSpPr>
          <p:cNvPr id="5" name="Group 4"/>
          <p:cNvGrpSpPr/>
          <p:nvPr/>
        </p:nvGrpSpPr>
        <p:grpSpPr>
          <a:xfrm>
            <a:off x="449119" y="2284157"/>
            <a:ext cx="8021782" cy="3330875"/>
            <a:chOff x="449119" y="2284157"/>
            <a:chExt cx="8021782" cy="3330875"/>
          </a:xfrm>
        </p:grpSpPr>
        <p:graphicFrame>
          <p:nvGraphicFramePr>
            <p:cNvPr id="26" name="Chart 25"/>
            <p:cNvGraphicFramePr/>
            <p:nvPr>
              <p:extLst>
                <p:ext uri="{D42A27DB-BD31-4B8C-83A1-F6EECF244321}">
                  <p14:modId xmlns:p14="http://schemas.microsoft.com/office/powerpoint/2010/main" val="1296737505"/>
                </p:ext>
              </p:extLst>
            </p:nvPr>
          </p:nvGraphicFramePr>
          <p:xfrm>
            <a:off x="3444314" y="2284157"/>
            <a:ext cx="5026587" cy="3330875"/>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449119" y="2353749"/>
              <a:ext cx="3157852" cy="2931354"/>
              <a:chOff x="420544" y="2075424"/>
              <a:chExt cx="3157852" cy="2931354"/>
            </a:xfrm>
          </p:grpSpPr>
          <p:sp>
            <p:nvSpPr>
              <p:cNvPr id="27" name="Rectangle 26"/>
              <p:cNvSpPr/>
              <p:nvPr/>
            </p:nvSpPr>
            <p:spPr>
              <a:xfrm>
                <a:off x="606333" y="2075424"/>
                <a:ext cx="2972063" cy="646331"/>
              </a:xfrm>
              <a:prstGeom prst="rect">
                <a:avLst/>
              </a:prstGeom>
            </p:spPr>
            <p:txBody>
              <a:bodyPr wrap="square" anchor="ctr">
                <a:spAutoFit/>
              </a:bodyPr>
              <a:lstStyle/>
              <a:p>
                <a:pPr algn="r" defTabSz="1219170" fontAlgn="t"/>
                <a:r>
                  <a:rPr lang="fr-FR" sz="1200" dirty="0">
                    <a:latin typeface="Arial Narrow" panose="020B0606020202030204" pitchFamily="34" charset="0"/>
                    <a:cs typeface="Arial" panose="020B0604020202020204" pitchFamily="34" charset="0"/>
                  </a:rPr>
                  <a:t>Personnel insuffisant pour prendre en charge la référence ou coordonner les soins avec les organismes de services sociaux</a:t>
                </a:r>
              </a:p>
            </p:txBody>
          </p:sp>
          <p:sp>
            <p:nvSpPr>
              <p:cNvPr id="28" name="Rectangle 27"/>
              <p:cNvSpPr/>
              <p:nvPr/>
            </p:nvSpPr>
            <p:spPr>
              <a:xfrm>
                <a:off x="420544" y="2684183"/>
                <a:ext cx="3157852" cy="646331"/>
              </a:xfrm>
              <a:prstGeom prst="rect">
                <a:avLst/>
              </a:prstGeom>
            </p:spPr>
            <p:txBody>
              <a:bodyPr wrap="square" anchor="ctr">
                <a:spAutoFit/>
              </a:bodyPr>
              <a:lstStyle/>
              <a:p>
                <a:pPr algn="r" defTabSz="1219170" fontAlgn="t"/>
                <a:r>
                  <a:rPr lang="fr-FR" sz="1200" dirty="0">
                    <a:latin typeface="Arial Narrow" panose="020B0606020202030204" pitchFamily="34" charset="0"/>
                    <a:cs typeface="Arial" panose="020B0604020202020204" pitchFamily="34" charset="0"/>
                  </a:rPr>
                  <a:t>Manque de suivi de la part des organismes de services sociaux au sujet des soins dont ont besoin ou qu’ont reçus les patients</a:t>
                </a:r>
              </a:p>
            </p:txBody>
          </p:sp>
          <p:sp>
            <p:nvSpPr>
              <p:cNvPr id="29" name="Rectangle 28"/>
              <p:cNvSpPr/>
              <p:nvPr/>
            </p:nvSpPr>
            <p:spPr>
              <a:xfrm>
                <a:off x="1103665" y="3353082"/>
                <a:ext cx="2474731" cy="461665"/>
              </a:xfrm>
              <a:prstGeom prst="rect">
                <a:avLst/>
              </a:prstGeom>
            </p:spPr>
            <p:txBody>
              <a:bodyPr wrap="square" anchor="ctr">
                <a:spAutoFit/>
              </a:bodyPr>
              <a:lstStyle/>
              <a:p>
                <a:pPr algn="r" defTabSz="1219170" fontAlgn="t"/>
                <a:r>
                  <a:rPr lang="fr-FR" sz="1200" dirty="0">
                    <a:latin typeface="Arial Narrow" panose="020B0606020202030204" pitchFamily="34" charset="0"/>
                    <a:cs typeface="Arial" panose="020B0604020202020204" pitchFamily="34" charset="0"/>
                  </a:rPr>
                  <a:t>La coordination avec les services sociaux requiert trop de paperasserie</a:t>
                </a:r>
              </a:p>
            </p:txBody>
          </p:sp>
          <p:sp>
            <p:nvSpPr>
              <p:cNvPr id="30" name="Rectangle 29"/>
              <p:cNvSpPr/>
              <p:nvPr/>
            </p:nvSpPr>
            <p:spPr>
              <a:xfrm>
                <a:off x="606333" y="3949734"/>
                <a:ext cx="2972063" cy="461665"/>
              </a:xfrm>
              <a:prstGeom prst="rect">
                <a:avLst/>
              </a:prstGeom>
            </p:spPr>
            <p:txBody>
              <a:bodyPr wrap="square" anchor="ctr">
                <a:spAutoFit/>
              </a:bodyPr>
              <a:lstStyle/>
              <a:p>
                <a:pPr algn="r" defTabSz="1219170" fontAlgn="t"/>
                <a:r>
                  <a:rPr lang="fr-FR" sz="1200" dirty="0">
                    <a:latin typeface="Arial Narrow" panose="020B0606020202030204" pitchFamily="34" charset="0"/>
                    <a:cs typeface="Arial" panose="020B0604020202020204" pitchFamily="34" charset="0"/>
                  </a:rPr>
                  <a:t>Méconnaissance de l’existence des organismes de services sociaux au sein de la communauté</a:t>
                </a:r>
              </a:p>
            </p:txBody>
          </p:sp>
          <p:sp>
            <p:nvSpPr>
              <p:cNvPr id="31" name="Rectangle 30"/>
              <p:cNvSpPr/>
              <p:nvPr/>
            </p:nvSpPr>
            <p:spPr>
              <a:xfrm>
                <a:off x="1225974" y="4545113"/>
                <a:ext cx="2352422" cy="461665"/>
              </a:xfrm>
              <a:prstGeom prst="rect">
                <a:avLst/>
              </a:prstGeom>
            </p:spPr>
            <p:txBody>
              <a:bodyPr wrap="square" anchor="ctr">
                <a:spAutoFit/>
              </a:bodyPr>
              <a:lstStyle/>
              <a:p>
                <a:pPr algn="r" defTabSz="1219170" fontAlgn="t"/>
                <a:r>
                  <a:rPr lang="fr-FR" sz="1200" dirty="0">
                    <a:latin typeface="Arial Narrow" panose="020B0606020202030204" pitchFamily="34" charset="0"/>
                    <a:cs typeface="Arial" panose="020B0604020202020204" pitchFamily="34" charset="0"/>
                  </a:rPr>
                  <a:t>Pas d’accès à un système ou mécanisme de référencement</a:t>
                </a:r>
              </a:p>
            </p:txBody>
          </p:sp>
        </p:grpSp>
      </p:grpSp>
      <p:sp>
        <p:nvSpPr>
          <p:cNvPr id="32" name="Rectangle 31"/>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42" name="Group 41"/>
          <p:cNvGrpSpPr/>
          <p:nvPr/>
        </p:nvGrpSpPr>
        <p:grpSpPr>
          <a:xfrm>
            <a:off x="374904" y="6345312"/>
            <a:ext cx="3719166" cy="369332"/>
            <a:chOff x="139635" y="6397305"/>
            <a:chExt cx="3719166" cy="369332"/>
          </a:xfrm>
        </p:grpSpPr>
        <p:sp>
          <p:nvSpPr>
            <p:cNvPr id="43"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4"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45"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6"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465062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Aperçus provinciaux et territoriaux : problèmes de coordination avec les services sociaux</a:t>
            </a:r>
            <a:endParaRPr lang="en-US" dirty="0"/>
          </a:p>
        </p:txBody>
      </p:sp>
      <p:sp>
        <p:nvSpPr>
          <p:cNvPr id="18" name="Rectangle 17"/>
          <p:cNvSpPr/>
          <p:nvPr/>
        </p:nvSpPr>
        <p:spPr>
          <a:xfrm>
            <a:off x="374904" y="4846526"/>
            <a:ext cx="7092696" cy="954107"/>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cs typeface="Arial" panose="020B0604020202020204" pitchFamily="34" charset="0"/>
              </a:rPr>
              <a:t>† Exclut les répondants qui ont répondu ne pas faire de coordination avec les services sociaux.</a:t>
            </a:r>
          </a:p>
          <a:p>
            <a:r>
              <a:rPr lang="fr-CA" sz="800" dirty="0">
                <a:latin typeface="Arial" panose="020B0604020202020204" pitchFamily="34" charset="0"/>
                <a:cs typeface="Arial" panose="020B0604020202020204" pitchFamily="34" charset="0"/>
              </a:rPr>
              <a:t>Des résultats faibles sont souhaitables.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graphicFrame>
        <p:nvGraphicFramePr>
          <p:cNvPr id="19" name="Content Placeholder 4"/>
          <p:cNvGraphicFramePr>
            <a:graphicFrameLocks/>
          </p:cNvGraphicFramePr>
          <p:nvPr>
            <p:extLst>
              <p:ext uri="{D42A27DB-BD31-4B8C-83A1-F6EECF244321}">
                <p14:modId xmlns:p14="http://schemas.microsoft.com/office/powerpoint/2010/main" val="2454139560"/>
              </p:ext>
            </p:extLst>
          </p:nvPr>
        </p:nvGraphicFramePr>
        <p:xfrm>
          <a:off x="374904" y="1832686"/>
          <a:ext cx="8451463" cy="3046460"/>
        </p:xfrm>
        <a:graphic>
          <a:graphicData uri="http://schemas.openxmlformats.org/drawingml/2006/table">
            <a:tbl>
              <a:tblPr/>
              <a:tblGrid>
                <a:gridCol w="2705180">
                  <a:extLst>
                    <a:ext uri="{9D8B030D-6E8A-4147-A177-3AD203B41FA5}">
                      <a16:colId xmlns:a16="http://schemas.microsoft.com/office/drawing/2014/main" val="2274431385"/>
                    </a:ext>
                  </a:extLst>
                </a:gridCol>
                <a:gridCol w="558265">
                  <a:extLst>
                    <a:ext uri="{9D8B030D-6E8A-4147-A177-3AD203B41FA5}">
                      <a16:colId xmlns:a16="http://schemas.microsoft.com/office/drawing/2014/main" val="3414494534"/>
                    </a:ext>
                  </a:extLst>
                </a:gridCol>
                <a:gridCol w="510139">
                  <a:extLst>
                    <a:ext uri="{9D8B030D-6E8A-4147-A177-3AD203B41FA5}">
                      <a16:colId xmlns:a16="http://schemas.microsoft.com/office/drawing/2014/main" val="1291103358"/>
                    </a:ext>
                  </a:extLst>
                </a:gridCol>
                <a:gridCol w="386080">
                  <a:extLst>
                    <a:ext uri="{9D8B030D-6E8A-4147-A177-3AD203B41FA5}">
                      <a16:colId xmlns:a16="http://schemas.microsoft.com/office/drawing/2014/main" val="2659665947"/>
                    </a:ext>
                  </a:extLst>
                </a:gridCol>
                <a:gridCol w="418432">
                  <a:extLst>
                    <a:ext uri="{9D8B030D-6E8A-4147-A177-3AD203B41FA5}">
                      <a16:colId xmlns:a16="http://schemas.microsoft.com/office/drawing/2014/main" val="77205676"/>
                    </a:ext>
                  </a:extLst>
                </a:gridCol>
                <a:gridCol w="353728">
                  <a:extLst>
                    <a:ext uri="{9D8B030D-6E8A-4147-A177-3AD203B41FA5}">
                      <a16:colId xmlns:a16="http://schemas.microsoft.com/office/drawing/2014/main" val="5221739"/>
                    </a:ext>
                  </a:extLst>
                </a:gridCol>
                <a:gridCol w="360647">
                  <a:extLst>
                    <a:ext uri="{9D8B030D-6E8A-4147-A177-3AD203B41FA5}">
                      <a16:colId xmlns:a16="http://schemas.microsoft.com/office/drawing/2014/main" val="3757745029"/>
                    </a:ext>
                  </a:extLst>
                </a:gridCol>
                <a:gridCol w="411513">
                  <a:extLst>
                    <a:ext uri="{9D8B030D-6E8A-4147-A177-3AD203B41FA5}">
                      <a16:colId xmlns:a16="http://schemas.microsoft.com/office/drawing/2014/main" val="2250567162"/>
                    </a:ext>
                  </a:extLst>
                </a:gridCol>
                <a:gridCol w="417162">
                  <a:extLst>
                    <a:ext uri="{9D8B030D-6E8A-4147-A177-3AD203B41FA5}">
                      <a16:colId xmlns:a16="http://schemas.microsoft.com/office/drawing/2014/main" val="2848938551"/>
                    </a:ext>
                  </a:extLst>
                </a:gridCol>
                <a:gridCol w="354998">
                  <a:extLst>
                    <a:ext uri="{9D8B030D-6E8A-4147-A177-3AD203B41FA5}">
                      <a16:colId xmlns:a16="http://schemas.microsoft.com/office/drawing/2014/main" val="1775685730"/>
                    </a:ext>
                  </a:extLst>
                </a:gridCol>
                <a:gridCol w="386080">
                  <a:extLst>
                    <a:ext uri="{9D8B030D-6E8A-4147-A177-3AD203B41FA5}">
                      <a16:colId xmlns:a16="http://schemas.microsoft.com/office/drawing/2014/main" val="613197185"/>
                    </a:ext>
                  </a:extLst>
                </a:gridCol>
                <a:gridCol w="386080">
                  <a:extLst>
                    <a:ext uri="{9D8B030D-6E8A-4147-A177-3AD203B41FA5}">
                      <a16:colId xmlns:a16="http://schemas.microsoft.com/office/drawing/2014/main" val="4077132638"/>
                    </a:ext>
                  </a:extLst>
                </a:gridCol>
                <a:gridCol w="548640">
                  <a:extLst>
                    <a:ext uri="{9D8B030D-6E8A-4147-A177-3AD203B41FA5}">
                      <a16:colId xmlns:a16="http://schemas.microsoft.com/office/drawing/2014/main" val="178737671"/>
                    </a:ext>
                  </a:extLst>
                </a:gridCol>
                <a:gridCol w="654519">
                  <a:extLst>
                    <a:ext uri="{9D8B030D-6E8A-4147-A177-3AD203B41FA5}">
                      <a16:colId xmlns:a16="http://schemas.microsoft.com/office/drawing/2014/main" val="3241438732"/>
                    </a:ext>
                  </a:extLst>
                </a:gridCol>
              </a:tblGrid>
              <a:tr h="120402">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15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15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15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15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150" b="1" i="0" u="none" strike="noStrike" dirty="0" err="1">
                          <a:solidFill>
                            <a:srgbClr val="000000"/>
                          </a:solidFill>
                          <a:latin typeface="+mn-lt"/>
                          <a:cs typeface="Arial" panose="020B0604020202020204" pitchFamily="34" charset="0"/>
                        </a:rPr>
                        <a:t>Qc</a:t>
                      </a:r>
                      <a:endParaRPr lang="fr-CA" sz="115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15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15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150" b="1" i="0" u="none" strike="noStrike" dirty="0" err="1">
                          <a:solidFill>
                            <a:srgbClr val="000000"/>
                          </a:solidFill>
                          <a:latin typeface="+mn-lt"/>
                          <a:cs typeface="Arial" panose="020B0604020202020204" pitchFamily="34" charset="0"/>
                        </a:rPr>
                        <a:t>Sask</a:t>
                      </a:r>
                      <a:r>
                        <a:rPr lang="fr-CA" sz="115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150" b="1" i="0" u="none" strike="noStrike" dirty="0" err="1">
                          <a:solidFill>
                            <a:srgbClr val="000000"/>
                          </a:solidFill>
                          <a:latin typeface="+mn-lt"/>
                          <a:cs typeface="Arial" panose="020B0604020202020204" pitchFamily="34" charset="0"/>
                        </a:rPr>
                        <a:t>Alb</a:t>
                      </a:r>
                      <a:r>
                        <a:rPr lang="fr-CA" sz="115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15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150" b="1" i="0" u="none" strike="noStrike" dirty="0" err="1">
                          <a:solidFill>
                            <a:srgbClr val="000000"/>
                          </a:solidFill>
                          <a:latin typeface="+mn-lt"/>
                          <a:cs typeface="Arial" panose="020B0604020202020204" pitchFamily="34" charset="0"/>
                        </a:rPr>
                        <a:t>Terr</a:t>
                      </a:r>
                      <a:r>
                        <a:rPr lang="fr-CA" sz="115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15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150" b="1" i="0" u="none" strike="noStrike" dirty="0" err="1">
                          <a:solidFill>
                            <a:srgbClr val="000000"/>
                          </a:solidFill>
                          <a:latin typeface="+mn-lt"/>
                          <a:cs typeface="Arial" panose="020B0604020202020204" pitchFamily="34" charset="0"/>
                        </a:rPr>
                        <a:t>Moy</a:t>
                      </a:r>
                      <a:r>
                        <a:rPr lang="fr-CA" sz="1150" b="1" i="0" u="none" strike="noStrike" dirty="0">
                          <a:solidFill>
                            <a:srgbClr val="000000"/>
                          </a:solidFill>
                          <a:latin typeface="+mn-lt"/>
                          <a:cs typeface="Arial" panose="020B0604020202020204" pitchFamily="34" charset="0"/>
                        </a:rPr>
                        <a:t>. du </a:t>
                      </a:r>
                      <a:r>
                        <a:rPr lang="fr-CA" sz="1150" b="1" i="0" u="none" strike="noStrike" dirty="0" err="1">
                          <a:solidFill>
                            <a:srgbClr val="000000"/>
                          </a:solidFill>
                          <a:latin typeface="+mn-lt"/>
                          <a:cs typeface="Arial" panose="020B0604020202020204" pitchFamily="34" charset="0"/>
                        </a:rPr>
                        <a:t>FCMW</a:t>
                      </a:r>
                      <a:endParaRPr lang="fr-CA" sz="115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525095">
                <a:tc>
                  <a:txBody>
                    <a:bodyPr/>
                    <a:lstStyle/>
                    <a:p>
                      <a:pPr marL="0" algn="l" defTabSz="1219170" rtl="0" eaLnBrk="1" fontAlgn="t" latinLnBrk="0" hangingPunct="1">
                        <a:lnSpc>
                          <a:spcPts val="1300"/>
                        </a:lnSpc>
                      </a:pPr>
                      <a:r>
                        <a:rPr lang="fr-CA" sz="1150" dirty="0">
                          <a:solidFill>
                            <a:schemeClr val="tx1"/>
                          </a:solidFill>
                          <a:latin typeface="+mn-lt"/>
                          <a:ea typeface="+mn-ea"/>
                          <a:cs typeface="Arial" panose="020B0604020202020204" pitchFamily="34" charset="0"/>
                        </a:rPr>
                        <a:t>Personnel insuffisant pour prendre en charge la référence ou coordonner les soins avec les organismes de services sociaux</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281104881"/>
                  </a:ext>
                </a:extLst>
              </a:tr>
              <a:tr h="587740">
                <a:tc>
                  <a:txBody>
                    <a:bodyPr/>
                    <a:lstStyle/>
                    <a:p>
                      <a:pPr marL="0" algn="l" defTabSz="1219170" rtl="0" eaLnBrk="1" fontAlgn="t" latinLnBrk="0" hangingPunct="1">
                        <a:lnSpc>
                          <a:spcPts val="1300"/>
                        </a:lnSpc>
                      </a:pPr>
                      <a:r>
                        <a:rPr lang="fr-CA" sz="1150" dirty="0">
                          <a:solidFill>
                            <a:schemeClr val="tx1"/>
                          </a:solidFill>
                          <a:latin typeface="+mn-lt"/>
                          <a:ea typeface="+mn-ea"/>
                          <a:cs typeface="Arial" panose="020B0604020202020204" pitchFamily="34" charset="0"/>
                        </a:rPr>
                        <a:t>Manque de suivi de la part des organismes de services sociaux </a:t>
                      </a:r>
                      <a:r>
                        <a:rPr lang="fr-CA" sz="1150" dirty="0" smtClean="0">
                          <a:solidFill>
                            <a:schemeClr val="tx1"/>
                          </a:solidFill>
                          <a:latin typeface="+mn-lt"/>
                          <a:ea typeface="+mn-ea"/>
                          <a:cs typeface="Arial" panose="020B0604020202020204" pitchFamily="34" charset="0"/>
                        </a:rPr>
                        <a:t>au </a:t>
                      </a:r>
                      <a:r>
                        <a:rPr lang="fr-CA" sz="1150" dirty="0">
                          <a:solidFill>
                            <a:schemeClr val="tx1"/>
                          </a:solidFill>
                          <a:latin typeface="+mn-lt"/>
                          <a:ea typeface="+mn-ea"/>
                          <a:cs typeface="Arial" panose="020B0604020202020204" pitchFamily="34" charset="0"/>
                        </a:rPr>
                        <a:t>sujet des soins dont ont besoin </a:t>
                      </a:r>
                      <a:r>
                        <a:rPr lang="fr-CA" sz="1150" dirty="0" smtClean="0">
                          <a:solidFill>
                            <a:schemeClr val="tx1"/>
                          </a:solidFill>
                          <a:latin typeface="+mn-lt"/>
                          <a:ea typeface="+mn-ea"/>
                          <a:cs typeface="Arial" panose="020B0604020202020204" pitchFamily="34" charset="0"/>
                        </a:rPr>
                        <a:t>ou </a:t>
                      </a:r>
                      <a:r>
                        <a:rPr lang="fr-CA" sz="1150" dirty="0">
                          <a:solidFill>
                            <a:schemeClr val="tx1"/>
                          </a:solidFill>
                          <a:latin typeface="+mn-lt"/>
                          <a:ea typeface="+mn-ea"/>
                          <a:cs typeface="Arial" panose="020B0604020202020204" pitchFamily="34" charset="0"/>
                        </a:rPr>
                        <a:t>qu’ont reçus les patients</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364008630"/>
                  </a:ext>
                </a:extLst>
              </a:tr>
              <a:tr h="272988">
                <a:tc>
                  <a:txBody>
                    <a:bodyPr/>
                    <a:lstStyle/>
                    <a:p>
                      <a:pPr marL="0" algn="l" defTabSz="1219170" rtl="0" eaLnBrk="1" fontAlgn="t" latinLnBrk="0" hangingPunct="1">
                        <a:lnSpc>
                          <a:spcPts val="1300"/>
                        </a:lnSpc>
                      </a:pPr>
                      <a:r>
                        <a:rPr lang="fr-CA" sz="1150" dirty="0">
                          <a:solidFill>
                            <a:schemeClr val="tx1"/>
                          </a:solidFill>
                          <a:latin typeface="+mn-lt"/>
                          <a:ea typeface="+mn-ea"/>
                          <a:cs typeface="Arial" panose="020B0604020202020204" pitchFamily="34" charset="0"/>
                        </a:rPr>
                        <a:t>La coordination avec les services sociaux requiert trop de paperasserie</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33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44</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852561181"/>
                  </a:ext>
                </a:extLst>
              </a:tr>
              <a:tr h="331908">
                <a:tc>
                  <a:txBody>
                    <a:bodyPr/>
                    <a:lstStyle/>
                    <a:p>
                      <a:pPr marL="0" algn="l" defTabSz="1219170" rtl="0" eaLnBrk="1" fontAlgn="t" latinLnBrk="0" hangingPunct="1">
                        <a:lnSpc>
                          <a:spcPts val="1300"/>
                        </a:lnSpc>
                      </a:pPr>
                      <a:r>
                        <a:rPr lang="fr-CA" sz="1150" dirty="0">
                          <a:solidFill>
                            <a:schemeClr val="tx1"/>
                          </a:solidFill>
                          <a:latin typeface="+mn-lt"/>
                          <a:ea typeface="+mn-ea"/>
                          <a:cs typeface="Arial" panose="020B0604020202020204" pitchFamily="34" charset="0"/>
                        </a:rPr>
                        <a:t>Méconnaissance de l’existence des organismes de services sociaux au sein </a:t>
                      </a:r>
                      <a:r>
                        <a:rPr lang="fr-CA" sz="1150" dirty="0" smtClean="0">
                          <a:solidFill>
                            <a:schemeClr val="tx1"/>
                          </a:solidFill>
                          <a:latin typeface="+mn-lt"/>
                          <a:ea typeface="+mn-ea"/>
                          <a:cs typeface="Arial" panose="020B0604020202020204" pitchFamily="34" charset="0"/>
                        </a:rPr>
                        <a:t/>
                      </a:r>
                      <a:br>
                        <a:rPr lang="fr-CA" sz="1150" dirty="0" smtClean="0">
                          <a:solidFill>
                            <a:schemeClr val="tx1"/>
                          </a:solidFill>
                          <a:latin typeface="+mn-lt"/>
                          <a:ea typeface="+mn-ea"/>
                          <a:cs typeface="Arial" panose="020B0604020202020204" pitchFamily="34" charset="0"/>
                        </a:rPr>
                      </a:br>
                      <a:r>
                        <a:rPr lang="fr-CA" sz="1150" dirty="0" smtClean="0">
                          <a:solidFill>
                            <a:schemeClr val="tx1"/>
                          </a:solidFill>
                          <a:latin typeface="+mn-lt"/>
                          <a:ea typeface="+mn-ea"/>
                          <a:cs typeface="Arial" panose="020B0604020202020204" pitchFamily="34" charset="0"/>
                        </a:rPr>
                        <a:t>de </a:t>
                      </a:r>
                      <a:r>
                        <a:rPr lang="fr-CA" sz="1150" dirty="0">
                          <a:solidFill>
                            <a:schemeClr val="tx1"/>
                          </a:solidFill>
                          <a:latin typeface="+mn-lt"/>
                          <a:ea typeface="+mn-ea"/>
                          <a:cs typeface="Arial" panose="020B0604020202020204" pitchFamily="34" charset="0"/>
                        </a:rPr>
                        <a:t>la communauté</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210885">
                <a:tc>
                  <a:txBody>
                    <a:bodyPr/>
                    <a:lstStyle/>
                    <a:p>
                      <a:pPr marL="0" algn="l" defTabSz="1219170" rtl="0" eaLnBrk="1" fontAlgn="t" latinLnBrk="0" hangingPunct="1">
                        <a:lnSpc>
                          <a:spcPts val="1300"/>
                        </a:lnSpc>
                      </a:pPr>
                      <a:r>
                        <a:rPr lang="fr-CA" sz="1150" dirty="0">
                          <a:solidFill>
                            <a:schemeClr val="tx1"/>
                          </a:solidFill>
                          <a:latin typeface="+mn-lt"/>
                          <a:ea typeface="+mn-ea"/>
                          <a:cs typeface="Arial" panose="020B0604020202020204" pitchFamily="34" charset="0"/>
                        </a:rPr>
                        <a:t>Pas d’accès à un système ou mécanisme </a:t>
                      </a:r>
                      <a:r>
                        <a:rPr lang="fr-CA" sz="1150" dirty="0" smtClean="0">
                          <a:solidFill>
                            <a:schemeClr val="tx1"/>
                          </a:solidFill>
                          <a:latin typeface="+mn-lt"/>
                          <a:ea typeface="+mn-ea"/>
                          <a:cs typeface="Arial" panose="020B0604020202020204" pitchFamily="34" charset="0"/>
                        </a:rPr>
                        <a:t/>
                      </a:r>
                      <a:br>
                        <a:rPr lang="fr-CA" sz="1150" dirty="0" smtClean="0">
                          <a:solidFill>
                            <a:schemeClr val="tx1"/>
                          </a:solidFill>
                          <a:latin typeface="+mn-lt"/>
                          <a:ea typeface="+mn-ea"/>
                          <a:cs typeface="Arial" panose="020B0604020202020204" pitchFamily="34" charset="0"/>
                        </a:rPr>
                      </a:br>
                      <a:r>
                        <a:rPr lang="fr-CA" sz="1150" dirty="0" smtClean="0">
                          <a:solidFill>
                            <a:schemeClr val="tx1"/>
                          </a:solidFill>
                          <a:latin typeface="+mn-lt"/>
                          <a:ea typeface="+mn-ea"/>
                          <a:cs typeface="Arial" panose="020B0604020202020204" pitchFamily="34" charset="0"/>
                        </a:rPr>
                        <a:t>de </a:t>
                      </a:r>
                      <a:r>
                        <a:rPr lang="fr-CA" sz="1150" dirty="0">
                          <a:solidFill>
                            <a:schemeClr val="tx1"/>
                          </a:solidFill>
                          <a:latin typeface="+mn-lt"/>
                          <a:ea typeface="+mn-ea"/>
                          <a:cs typeface="Arial" panose="020B0604020202020204" pitchFamily="34" charset="0"/>
                        </a:rPr>
                        <a:t>référencement</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31" name="TextBox 30"/>
          <p:cNvSpPr txBox="1"/>
          <p:nvPr/>
        </p:nvSpPr>
        <p:spPr>
          <a:xfrm>
            <a:off x="374903" y="1183801"/>
            <a:ext cx="8698075" cy="641201"/>
          </a:xfrm>
          <a:prstGeom prst="rect">
            <a:avLst/>
          </a:prstGeom>
          <a:noFill/>
        </p:spPr>
        <p:txBody>
          <a:bodyPr wrap="square" lIns="0" tIns="91440" rIns="45720" bIns="137160" rtlCol="0">
            <a:spAutoFit/>
          </a:bodyPr>
          <a:lstStyle/>
          <a:p>
            <a:pPr>
              <a:lnSpc>
                <a:spcPts val="1600"/>
              </a:lnSpc>
            </a:pPr>
            <a:r>
              <a:rPr lang="fr-FR" sz="1300" dirty="0">
                <a:solidFill>
                  <a:srgbClr val="365254"/>
                </a:solidFill>
                <a:cs typeface="Arial" panose="020B0604020202020204" pitchFamily="34" charset="0"/>
              </a:rPr>
              <a:t>Pourcentage des médecins de soins primaires qui ont déclaré qu’eux-mêmes ou d’autres membres du personnel de leur cabinet rencontraient les défis</a:t>
            </a:r>
            <a:r>
              <a:rPr lang="fr-FR" sz="1300" b="1" dirty="0">
                <a:solidFill>
                  <a:srgbClr val="365254"/>
                </a:solidFill>
                <a:cs typeface="Arial" panose="020B0604020202020204" pitchFamily="34" charset="0"/>
              </a:rPr>
              <a:t> majeurs </a:t>
            </a:r>
            <a:r>
              <a:rPr lang="fr-FR" sz="1300" dirty="0">
                <a:solidFill>
                  <a:srgbClr val="365254"/>
                </a:solidFill>
                <a:cs typeface="Arial" panose="020B0604020202020204" pitchFamily="34" charset="0"/>
              </a:rPr>
              <a:t>suivants dans le cadre de la coordination des soins de leurs patients avec les services sociaux</a:t>
            </a:r>
            <a:r>
              <a:rPr lang="fr-FR" sz="1300" baseline="30000" dirty="0">
                <a:solidFill>
                  <a:srgbClr val="365254"/>
                </a:solidFill>
                <a:cs typeface="Arial" panose="020B0604020202020204" pitchFamily="34" charset="0"/>
              </a:rPr>
              <a:t>†</a:t>
            </a:r>
          </a:p>
        </p:txBody>
      </p:sp>
      <p:sp>
        <p:nvSpPr>
          <p:cNvPr id="21" name="Rectangle 20"/>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0" name="Group 19"/>
          <p:cNvGrpSpPr/>
          <p:nvPr/>
        </p:nvGrpSpPr>
        <p:grpSpPr>
          <a:xfrm>
            <a:off x="374904" y="5968782"/>
            <a:ext cx="4025646" cy="760977"/>
            <a:chOff x="374904" y="5968782"/>
            <a:chExt cx="4025646" cy="760977"/>
          </a:xfrm>
        </p:grpSpPr>
        <p:grpSp>
          <p:nvGrpSpPr>
            <p:cNvPr id="22" name="Group 21"/>
            <p:cNvGrpSpPr/>
            <p:nvPr/>
          </p:nvGrpSpPr>
          <p:grpSpPr>
            <a:xfrm>
              <a:off x="374904" y="6304001"/>
              <a:ext cx="4025646" cy="425758"/>
              <a:chOff x="3484840" y="6539092"/>
              <a:chExt cx="4025646" cy="425758"/>
            </a:xfrm>
          </p:grpSpPr>
          <p:sp>
            <p:nvSpPr>
              <p:cNvPr id="32" name="TextBox 31"/>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33" name="Oval 32"/>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3" name="Group 22"/>
            <p:cNvGrpSpPr/>
            <p:nvPr/>
          </p:nvGrpSpPr>
          <p:grpSpPr>
            <a:xfrm>
              <a:off x="374904" y="5968782"/>
              <a:ext cx="3719166" cy="369332"/>
              <a:chOff x="139635" y="6397305"/>
              <a:chExt cx="3719166" cy="369332"/>
            </a:xfrm>
          </p:grpSpPr>
          <p:sp>
            <p:nvSpPr>
              <p:cNvPr id="24"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5"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6"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7"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28"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9"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3215977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Coordination au moyen </a:t>
            </a:r>
            <a:br>
              <a:rPr lang="fr-CA" dirty="0"/>
            </a:br>
            <a:r>
              <a:rPr lang="fr-CA" dirty="0"/>
              <a:t>des technologies de l’information</a:t>
            </a:r>
            <a:endParaRPr lang="en-US" dirty="0"/>
          </a:p>
        </p:txBody>
      </p:sp>
      <p:sp>
        <p:nvSpPr>
          <p:cNvPr id="30" name="Rectangle 29"/>
          <p:cNvSpPr/>
          <p:nvPr/>
        </p:nvSpPr>
        <p:spPr>
          <a:xfrm>
            <a:off x="457199" y="2453421"/>
            <a:ext cx="8296276" cy="3795365"/>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91440" bIns="180000" rtlCol="0" anchor="t" anchorCtr="0"/>
          <a:lstStyle/>
          <a:p>
            <a:pPr marL="171450" lvl="1" indent="-171450">
              <a:lnSpc>
                <a:spcPts val="1600"/>
              </a:lnSpc>
              <a:spcBef>
                <a:spcPts val="400"/>
              </a:spcBef>
              <a:spcAft>
                <a:spcPts val="400"/>
              </a:spcAft>
              <a:buFont typeface="Arial" panose="020B0604020202020204" pitchFamily="34" charset="0"/>
              <a:buChar char="•"/>
            </a:pPr>
            <a:r>
              <a:rPr lang="fr-FR" sz="1200" dirty="0">
                <a:solidFill>
                  <a:schemeClr val="tx1"/>
                </a:solidFill>
                <a:cs typeface="Arial" panose="020B0604020202020204" pitchFamily="34" charset="0"/>
              </a:rPr>
              <a:t>Bien que les médecins de soins primaires canadiens aient été plus nombreux à utiliser les </a:t>
            </a:r>
            <a:r>
              <a:rPr lang="fr-FR" sz="1200" dirty="0" smtClean="0">
                <a:solidFill>
                  <a:schemeClr val="tx1"/>
                </a:solidFill>
                <a:cs typeface="Arial" panose="020B0604020202020204" pitchFamily="34" charset="0"/>
              </a:rPr>
              <a:t>DME </a:t>
            </a:r>
            <a:r>
              <a:rPr lang="fr-FR" sz="1200" dirty="0">
                <a:solidFill>
                  <a:schemeClr val="tx1"/>
                </a:solidFill>
                <a:cs typeface="Arial" panose="020B0604020202020204" pitchFamily="34" charset="0"/>
              </a:rPr>
              <a:t>en 2019 (86 %) </a:t>
            </a:r>
            <a:r>
              <a:rPr lang="fr-FR" sz="1200" dirty="0" smtClean="0">
                <a:solidFill>
                  <a:schemeClr val="tx1"/>
                </a:solidFill>
                <a:cs typeface="Arial" panose="020B0604020202020204" pitchFamily="34" charset="0"/>
              </a:rPr>
              <a:t/>
            </a:r>
            <a:br>
              <a:rPr lang="fr-FR" sz="1200" dirty="0" smtClean="0">
                <a:solidFill>
                  <a:schemeClr val="tx1"/>
                </a:solidFill>
                <a:cs typeface="Arial" panose="020B0604020202020204" pitchFamily="34" charset="0"/>
              </a:rPr>
            </a:br>
            <a:r>
              <a:rPr lang="fr-FR" sz="1200" dirty="0" smtClean="0">
                <a:solidFill>
                  <a:schemeClr val="tx1"/>
                </a:solidFill>
                <a:cs typeface="Arial" panose="020B0604020202020204" pitchFamily="34" charset="0"/>
              </a:rPr>
              <a:t>qu’en </a:t>
            </a:r>
            <a:r>
              <a:rPr lang="fr-FR" sz="1200" dirty="0">
                <a:solidFill>
                  <a:schemeClr val="tx1"/>
                </a:solidFill>
                <a:cs typeface="Arial" panose="020B0604020202020204" pitchFamily="34" charset="0"/>
              </a:rPr>
              <a:t>2015 (73 %), </a:t>
            </a:r>
            <a:r>
              <a:rPr lang="fr-FR" sz="1200" dirty="0" smtClean="0">
                <a:solidFill>
                  <a:schemeClr val="tx1"/>
                </a:solidFill>
                <a:cs typeface="Arial" panose="020B0604020202020204" pitchFamily="34" charset="0"/>
              </a:rPr>
              <a:t>ce résultat </a:t>
            </a:r>
            <a:r>
              <a:rPr lang="fr-FR" sz="1200" dirty="0">
                <a:solidFill>
                  <a:schemeClr val="tx1"/>
                </a:solidFill>
                <a:cs typeface="Arial" panose="020B0604020202020204" pitchFamily="34" charset="0"/>
              </a:rPr>
              <a:t>demeure inférieur à la moyenne du FCMW (93 %). </a:t>
            </a:r>
          </a:p>
          <a:p>
            <a:pPr marL="171450" lvl="1" indent="-171450">
              <a:lnSpc>
                <a:spcPts val="1600"/>
              </a:lnSpc>
              <a:spcBef>
                <a:spcPts val="400"/>
              </a:spcBef>
              <a:spcAft>
                <a:spcPts val="400"/>
              </a:spcAft>
              <a:buFont typeface="Arial" panose="020B0604020202020204" pitchFamily="34" charset="0"/>
              <a:buChar char="•"/>
            </a:pPr>
            <a:r>
              <a:rPr lang="fr-FR" sz="1200" dirty="0">
                <a:solidFill>
                  <a:schemeClr val="tx1"/>
                </a:solidFill>
                <a:cs typeface="Arial" panose="020B0604020202020204" pitchFamily="34" charset="0"/>
              </a:rPr>
              <a:t>Moins de cabinets de soins primaires canadiens que la moyenne du FCMW offrent à leurs patients la possibilité de consulter leurs renseignements et de faire des demandes en ligne, y compris voir leurs résultats de tests (Canada : 34 %; FCMW : 37 %), consulter le sommaire des visites des patients (Canada : 5 %; FCMW : 26 %) et demander des renouvellements d’ordonnance (Canada : 10 %; FCMW : 52 %).</a:t>
            </a:r>
          </a:p>
          <a:p>
            <a:pPr marL="171450" lvl="1" indent="-171450">
              <a:lnSpc>
                <a:spcPts val="1600"/>
              </a:lnSpc>
              <a:spcBef>
                <a:spcPts val="400"/>
              </a:spcBef>
              <a:spcAft>
                <a:spcPts val="400"/>
              </a:spcAft>
              <a:buFont typeface="Arial" panose="020B0604020202020204" pitchFamily="34" charset="0"/>
              <a:buChar char="•"/>
            </a:pPr>
            <a:r>
              <a:rPr lang="fr-FR" sz="1200" dirty="0">
                <a:solidFill>
                  <a:schemeClr val="tx1"/>
                </a:solidFill>
                <a:cs typeface="Arial" panose="020B0604020202020204" pitchFamily="34" charset="0"/>
              </a:rPr>
              <a:t>Les médecins de soins primaires au Canada sont également moins nombreux à pouvoir échanger par voie électronique </a:t>
            </a:r>
            <a:r>
              <a:rPr lang="fr-FR" sz="1200" dirty="0" smtClean="0">
                <a:solidFill>
                  <a:schemeClr val="tx1"/>
                </a:solidFill>
                <a:cs typeface="Arial" panose="020B0604020202020204" pitchFamily="34" charset="0"/>
              </a:rPr>
              <a:t/>
            </a:r>
            <a:br>
              <a:rPr lang="fr-FR" sz="1200" dirty="0" smtClean="0">
                <a:solidFill>
                  <a:schemeClr val="tx1"/>
                </a:solidFill>
                <a:cs typeface="Arial" panose="020B0604020202020204" pitchFamily="34" charset="0"/>
              </a:rPr>
            </a:br>
            <a:r>
              <a:rPr lang="fr-FR" sz="1200" dirty="0" smtClean="0">
                <a:solidFill>
                  <a:schemeClr val="tx1"/>
                </a:solidFill>
                <a:cs typeface="Arial" panose="020B0604020202020204" pitchFamily="34" charset="0"/>
              </a:rPr>
              <a:t>de </a:t>
            </a:r>
            <a:r>
              <a:rPr lang="fr-FR" sz="1200" dirty="0">
                <a:solidFill>
                  <a:schemeClr val="tx1"/>
                </a:solidFill>
                <a:cs typeface="Arial" panose="020B0604020202020204" pitchFamily="34" charset="0"/>
              </a:rPr>
              <a:t>l’information avec des médecins de l’extérieur de leur cabinet, notamment les résumés cliniques de leurs patients </a:t>
            </a:r>
            <a:r>
              <a:rPr lang="fr-FR" sz="1200" dirty="0" smtClean="0">
                <a:solidFill>
                  <a:schemeClr val="tx1"/>
                </a:solidFill>
                <a:cs typeface="Arial" panose="020B0604020202020204" pitchFamily="34" charset="0"/>
              </a:rPr>
              <a:t/>
            </a:r>
            <a:br>
              <a:rPr lang="fr-FR" sz="1200" dirty="0" smtClean="0">
                <a:solidFill>
                  <a:schemeClr val="tx1"/>
                </a:solidFill>
                <a:cs typeface="Arial" panose="020B0604020202020204" pitchFamily="34" charset="0"/>
              </a:rPr>
            </a:br>
            <a:r>
              <a:rPr lang="fr-FR" sz="1200" dirty="0" smtClean="0">
                <a:solidFill>
                  <a:schemeClr val="tx1"/>
                </a:solidFill>
                <a:cs typeface="Arial" panose="020B0604020202020204" pitchFamily="34" charset="0"/>
              </a:rPr>
              <a:t>(</a:t>
            </a:r>
            <a:r>
              <a:rPr lang="fr-FR" sz="1200" dirty="0">
                <a:solidFill>
                  <a:schemeClr val="tx1"/>
                </a:solidFill>
                <a:cs typeface="Arial" panose="020B0604020202020204" pitchFamily="34" charset="0"/>
              </a:rPr>
              <a:t>Canada : 25 %; FCMW : 63 %), les résultats de leurs tests diagnostiques et de laboratoire (Canada : 36 %; FCMW : 65 %) </a:t>
            </a:r>
            <a:r>
              <a:rPr lang="fr-FR" sz="1200" dirty="0" smtClean="0">
                <a:solidFill>
                  <a:schemeClr val="tx1"/>
                </a:solidFill>
                <a:cs typeface="Arial" panose="020B0604020202020204" pitchFamily="34" charset="0"/>
              </a:rPr>
              <a:t/>
            </a:r>
            <a:br>
              <a:rPr lang="fr-FR" sz="1200" dirty="0" smtClean="0">
                <a:solidFill>
                  <a:schemeClr val="tx1"/>
                </a:solidFill>
                <a:cs typeface="Arial" panose="020B0604020202020204" pitchFamily="34" charset="0"/>
              </a:rPr>
            </a:br>
            <a:r>
              <a:rPr lang="fr-FR" sz="1200" dirty="0" smtClean="0">
                <a:solidFill>
                  <a:schemeClr val="tx1"/>
                </a:solidFill>
                <a:cs typeface="Arial" panose="020B0604020202020204" pitchFamily="34" charset="0"/>
              </a:rPr>
              <a:t>et </a:t>
            </a:r>
            <a:r>
              <a:rPr lang="fr-FR" sz="1200" dirty="0">
                <a:solidFill>
                  <a:schemeClr val="tx1"/>
                </a:solidFill>
                <a:cs typeface="Arial" panose="020B0604020202020204" pitchFamily="34" charset="0"/>
              </a:rPr>
              <a:t>leurs listes de médicaments (Canada : 33 %; FCMW : 62 %).</a:t>
            </a:r>
          </a:p>
          <a:p>
            <a:pPr marL="171450" lvl="1" indent="-171450">
              <a:lnSpc>
                <a:spcPts val="1600"/>
              </a:lnSpc>
              <a:spcBef>
                <a:spcPts val="400"/>
              </a:spcBef>
              <a:spcAft>
                <a:spcPts val="400"/>
              </a:spcAft>
              <a:buFont typeface="Arial" panose="020B0604020202020204" pitchFamily="34" charset="0"/>
              <a:buChar char="•"/>
            </a:pPr>
            <a:r>
              <a:rPr lang="fr-FR" sz="1200" dirty="0">
                <a:solidFill>
                  <a:schemeClr val="tx1"/>
                </a:solidFill>
                <a:cs typeface="Arial" panose="020B0604020202020204" pitchFamily="34" charset="0"/>
              </a:rPr>
              <a:t>Comparativement à la moyenne du FCMW, les médecins de soins primaires canadiens sont moins nombreux à examiner </a:t>
            </a:r>
            <a:r>
              <a:rPr lang="fr-FR" sz="1200" dirty="0" smtClean="0">
                <a:solidFill>
                  <a:schemeClr val="tx1"/>
                </a:solidFill>
                <a:cs typeface="Arial" panose="020B0604020202020204" pitchFamily="34" charset="0"/>
              </a:rPr>
              <a:t/>
            </a:r>
            <a:br>
              <a:rPr lang="fr-FR" sz="1200" dirty="0" smtClean="0">
                <a:solidFill>
                  <a:schemeClr val="tx1"/>
                </a:solidFill>
                <a:cs typeface="Arial" panose="020B0604020202020204" pitchFamily="34" charset="0"/>
              </a:rPr>
            </a:br>
            <a:r>
              <a:rPr lang="fr-FR" sz="1200" dirty="0" smtClean="0">
                <a:solidFill>
                  <a:schemeClr val="tx1"/>
                </a:solidFill>
                <a:cs typeface="Arial" panose="020B0604020202020204" pitchFamily="34" charset="0"/>
              </a:rPr>
              <a:t>leur </a:t>
            </a:r>
            <a:r>
              <a:rPr lang="fr-FR" sz="1200" dirty="0">
                <a:solidFill>
                  <a:schemeClr val="tx1"/>
                </a:solidFill>
                <a:cs typeface="Arial" panose="020B0604020202020204" pitchFamily="34" charset="0"/>
              </a:rPr>
              <a:t>performance quant aux résultats cliniques (Canada : 34 %; FCMW : 60 %), les admissions de leurs patients à l’hôpital (Canada : 25 %; FCMW : 32 %), leurs habitudes de prescription (Canada : 26 %; FCMW : 58 %), des sondages sur la satisfaction des patients et leur expérience en matière de soins (Canada : 17 %; FCMW : 38 %) et des sondages sur les résultats déclarés par les patients (Canada : 8 %; FCMW : 22 %). </a:t>
            </a:r>
          </a:p>
        </p:txBody>
      </p:sp>
      <p:cxnSp>
        <p:nvCxnSpPr>
          <p:cNvPr id="31" name="Straight Connector 30"/>
          <p:cNvCxnSpPr/>
          <p:nvPr/>
        </p:nvCxnSpPr>
        <p:spPr>
          <a:xfrm flipV="1">
            <a:off x="457200" y="2453422"/>
            <a:ext cx="8296275" cy="6"/>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9" y="319688"/>
            <a:ext cx="2062279" cy="1814938"/>
          </a:xfrm>
          <a:prstGeom prst="rect">
            <a:avLst/>
          </a:prstGeom>
        </p:spPr>
      </p:pic>
      <p:sp>
        <p:nvSpPr>
          <p:cNvPr id="33" name="Rectangle 32"/>
          <p:cNvSpPr/>
          <p:nvPr/>
        </p:nvSpPr>
        <p:spPr>
          <a:xfrm>
            <a:off x="457200" y="2029855"/>
            <a:ext cx="2701893" cy="346698"/>
          </a:xfrm>
          <a:prstGeom prst="rect">
            <a:avLst/>
          </a:prstGeom>
        </p:spPr>
        <p:txBody>
          <a:bodyPr wrap="none">
            <a:spAutoFit/>
          </a:bodyPr>
          <a:lstStyle/>
          <a:p>
            <a:pPr defTabSz="914378">
              <a:lnSpc>
                <a:spcPts val="1800"/>
              </a:lnSpc>
              <a:spcAft>
                <a:spcPts val="900"/>
              </a:spcAft>
            </a:pPr>
            <a:r>
              <a:rPr lang="en-US" sz="2400" dirty="0" err="1">
                <a:solidFill>
                  <a:srgbClr val="00A199"/>
                </a:solidFill>
              </a:rPr>
              <a:t>Principaux</a:t>
            </a:r>
            <a:r>
              <a:rPr lang="en-US" sz="2400" dirty="0">
                <a:solidFill>
                  <a:srgbClr val="00A199"/>
                </a:solidFill>
              </a:rPr>
              <a:t> </a:t>
            </a:r>
            <a:r>
              <a:rPr lang="en-US" sz="2400" dirty="0" err="1">
                <a:solidFill>
                  <a:srgbClr val="00A199"/>
                </a:solidFill>
              </a:rPr>
              <a:t>résultats</a:t>
            </a:r>
            <a:r>
              <a:rPr lang="en-US" sz="2400" dirty="0">
                <a:solidFill>
                  <a:srgbClr val="00A199"/>
                </a:solidFill>
              </a:rPr>
              <a:t> </a:t>
            </a:r>
          </a:p>
        </p:txBody>
      </p:sp>
      <p:sp>
        <p:nvSpPr>
          <p:cNvPr id="9" name="Rectangle 8"/>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15972316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000"/>
              </a:lnSpc>
            </a:pPr>
            <a:r>
              <a:rPr lang="fr-CA" dirty="0"/>
              <a:t>Les médecins de soins primaires canadiens rattrapent leur retard quant à l’utilisation des DME</a:t>
            </a:r>
            <a:endParaRPr lang="en-US" dirty="0"/>
          </a:p>
        </p:txBody>
      </p:sp>
      <p:graphicFrame>
        <p:nvGraphicFramePr>
          <p:cNvPr id="3" name="Chart 2"/>
          <p:cNvGraphicFramePr/>
          <p:nvPr>
            <p:extLst>
              <p:ext uri="{D42A27DB-BD31-4B8C-83A1-F6EECF244321}">
                <p14:modId xmlns:p14="http://schemas.microsoft.com/office/powerpoint/2010/main" val="157973469"/>
              </p:ext>
            </p:extLst>
          </p:nvPr>
        </p:nvGraphicFramePr>
        <p:xfrm>
          <a:off x="186632" y="2160875"/>
          <a:ext cx="4575868" cy="3432756"/>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a:off x="374904" y="1316151"/>
            <a:ext cx="8021782" cy="641201"/>
          </a:xfrm>
          <a:prstGeom prst="rect">
            <a:avLst/>
          </a:prstGeom>
          <a:noFill/>
        </p:spPr>
        <p:txBody>
          <a:bodyPr wrap="square" lIns="0" tIns="91440" rIns="45720" bIns="137160" rtlCol="0">
            <a:spAutoFit/>
          </a:bodyPr>
          <a:lstStyle/>
          <a:p>
            <a:pPr>
              <a:lnSpc>
                <a:spcPts val="1600"/>
              </a:lnSpc>
            </a:pPr>
            <a:r>
              <a:rPr lang="fr-CA" sz="1350" dirty="0">
                <a:solidFill>
                  <a:srgbClr val="365254"/>
                </a:solidFill>
                <a:cs typeface="Arial" panose="020B0604020202020204" pitchFamily="34" charset="0"/>
              </a:rPr>
              <a:t>Pourcentage des médecins de soins primaires qui utilisent des </a:t>
            </a:r>
            <a:r>
              <a:rPr lang="fr-CA" sz="1350" dirty="0" smtClean="0">
                <a:solidFill>
                  <a:srgbClr val="365254"/>
                </a:solidFill>
                <a:cs typeface="Arial" panose="020B0604020202020204" pitchFamily="34" charset="0"/>
              </a:rPr>
              <a:t>DME </a:t>
            </a:r>
            <a:r>
              <a:rPr lang="fr-CA" sz="1350" dirty="0">
                <a:solidFill>
                  <a:srgbClr val="365254"/>
                </a:solidFill>
                <a:cs typeface="Arial" panose="020B0604020202020204" pitchFamily="34" charset="0"/>
              </a:rPr>
              <a:t>dans leur </a:t>
            </a:r>
            <a:r>
              <a:rPr lang="fr-CA" sz="1350" dirty="0" smtClean="0">
                <a:solidFill>
                  <a:srgbClr val="365254"/>
                </a:solidFill>
                <a:cs typeface="Arial" panose="020B0604020202020204" pitchFamily="34" charset="0"/>
              </a:rPr>
              <a:t>cabinet</a:t>
            </a:r>
            <a:r>
              <a:rPr lang="fr-CA" sz="1350" dirty="0">
                <a:solidFill>
                  <a:srgbClr val="365254"/>
                </a:solidFill>
                <a:cs typeface="Arial" panose="020B0604020202020204" pitchFamily="34" charset="0"/>
              </a:rPr>
              <a:t> </a:t>
            </a:r>
            <a:r>
              <a:rPr lang="fr-CA" sz="1350" dirty="0" smtClean="0">
                <a:solidFill>
                  <a:srgbClr val="365254"/>
                </a:solidFill>
                <a:cs typeface="Arial" panose="020B0604020202020204" pitchFamily="34" charset="0"/>
              </a:rPr>
              <a:t/>
            </a:r>
            <a:br>
              <a:rPr lang="fr-CA" sz="1350" dirty="0" smtClean="0">
                <a:solidFill>
                  <a:srgbClr val="365254"/>
                </a:solidFill>
                <a:cs typeface="Arial" panose="020B0604020202020204" pitchFamily="34" charset="0"/>
              </a:rPr>
            </a:br>
            <a:r>
              <a:rPr lang="fr-CA" sz="1350" dirty="0" smtClean="0">
                <a:solidFill>
                  <a:srgbClr val="365254"/>
                </a:solidFill>
                <a:cs typeface="Arial" panose="020B0604020202020204" pitchFamily="34" charset="0"/>
              </a:rPr>
              <a:t>(à </a:t>
            </a:r>
            <a:r>
              <a:rPr lang="fr-CA" sz="1350" dirty="0">
                <a:solidFill>
                  <a:srgbClr val="365254"/>
                </a:solidFill>
                <a:cs typeface="Arial" panose="020B0604020202020204" pitchFamily="34" charset="0"/>
              </a:rPr>
              <a:t>l’exclusion des systèmes de facturation)</a:t>
            </a:r>
          </a:p>
        </p:txBody>
      </p:sp>
      <p:grpSp>
        <p:nvGrpSpPr>
          <p:cNvPr id="9" name="Group 8"/>
          <p:cNvGrpSpPr/>
          <p:nvPr/>
        </p:nvGrpSpPr>
        <p:grpSpPr>
          <a:xfrm>
            <a:off x="5428016" y="4338442"/>
            <a:ext cx="2886611" cy="1099083"/>
            <a:chOff x="4362101" y="4267698"/>
            <a:chExt cx="2886611" cy="1099083"/>
          </a:xfrm>
        </p:grpSpPr>
        <p:sp>
          <p:nvSpPr>
            <p:cNvPr id="47" name="Rectangle 46"/>
            <p:cNvSpPr/>
            <p:nvPr/>
          </p:nvSpPr>
          <p:spPr>
            <a:xfrm>
              <a:off x="4985036" y="4267698"/>
              <a:ext cx="2263676" cy="1099083"/>
            </a:xfrm>
            <a:prstGeom prst="rect">
              <a:avLst/>
            </a:prstGeom>
          </p:spPr>
          <p:txBody>
            <a:bodyPr wrap="square">
              <a:spAutoFit/>
            </a:bodyPr>
            <a:lstStyle/>
            <a:p>
              <a:pPr>
                <a:lnSpc>
                  <a:spcPts val="1600"/>
                </a:lnSpc>
              </a:pPr>
              <a:r>
                <a:rPr lang="fr-FR" sz="1050" dirty="0">
                  <a:solidFill>
                    <a:srgbClr val="282828"/>
                  </a:solidFill>
                  <a:latin typeface="Arial" panose="020B0604020202020204" pitchFamily="34" charset="0"/>
                  <a:cs typeface="Arial" panose="020B0604020202020204" pitchFamily="34" charset="0"/>
                </a:rPr>
                <a:t>En 2015, 73 % des médecins </a:t>
              </a:r>
              <a:r>
                <a:rPr lang="fr-FR" sz="1050" dirty="0" smtClean="0">
                  <a:solidFill>
                    <a:srgbClr val="282828"/>
                  </a:solidFill>
                  <a:latin typeface="Arial" panose="020B0604020202020204" pitchFamily="34" charset="0"/>
                  <a:cs typeface="Arial" panose="020B0604020202020204" pitchFamily="34" charset="0"/>
                </a:rPr>
                <a:t/>
              </a:r>
              <a:br>
                <a:rPr lang="fr-FR" sz="1050" dirty="0" smtClean="0">
                  <a:solidFill>
                    <a:srgbClr val="282828"/>
                  </a:solidFill>
                  <a:latin typeface="Arial" panose="020B0604020202020204" pitchFamily="34" charset="0"/>
                  <a:cs typeface="Arial" panose="020B0604020202020204" pitchFamily="34" charset="0"/>
                </a:rPr>
              </a:br>
              <a:r>
                <a:rPr lang="fr-FR" sz="1050" dirty="0" smtClean="0">
                  <a:solidFill>
                    <a:srgbClr val="282828"/>
                  </a:solidFill>
                  <a:latin typeface="Arial" panose="020B0604020202020204" pitchFamily="34" charset="0"/>
                  <a:cs typeface="Arial" panose="020B0604020202020204" pitchFamily="34" charset="0"/>
                </a:rPr>
                <a:t>de </a:t>
              </a:r>
              <a:r>
                <a:rPr lang="fr-FR" sz="1050" dirty="0">
                  <a:solidFill>
                    <a:srgbClr val="282828"/>
                  </a:solidFill>
                  <a:latin typeface="Arial" panose="020B0604020202020204" pitchFamily="34" charset="0"/>
                  <a:cs typeface="Arial" panose="020B0604020202020204" pitchFamily="34" charset="0"/>
                </a:rPr>
                <a:t>soins primaires canadiens utilisaient des DME dans leur cabinet (sous la moyenne de </a:t>
              </a:r>
              <a:r>
                <a:rPr lang="fr-FR" sz="1050" dirty="0" smtClean="0">
                  <a:solidFill>
                    <a:srgbClr val="282828"/>
                  </a:solidFill>
                  <a:latin typeface="Arial" panose="020B0604020202020204" pitchFamily="34" charset="0"/>
                  <a:cs typeface="Arial" panose="020B0604020202020204" pitchFamily="34" charset="0"/>
                </a:rPr>
                <a:t/>
              </a:r>
              <a:br>
                <a:rPr lang="fr-FR" sz="1050" dirty="0" smtClean="0">
                  <a:solidFill>
                    <a:srgbClr val="282828"/>
                  </a:solidFill>
                  <a:latin typeface="Arial" panose="020B0604020202020204" pitchFamily="34" charset="0"/>
                  <a:cs typeface="Arial" panose="020B0604020202020204" pitchFamily="34" charset="0"/>
                </a:rPr>
              </a:br>
              <a:r>
                <a:rPr lang="fr-FR" sz="1050" dirty="0" smtClean="0">
                  <a:solidFill>
                    <a:srgbClr val="282828"/>
                  </a:solidFill>
                  <a:latin typeface="Arial" panose="020B0604020202020204" pitchFamily="34" charset="0"/>
                  <a:cs typeface="Arial" panose="020B0604020202020204" pitchFamily="34" charset="0"/>
                </a:rPr>
                <a:t>88</a:t>
              </a:r>
              <a:r>
                <a:rPr lang="fr-FR" sz="1050" dirty="0">
                  <a:solidFill>
                    <a:srgbClr val="282828"/>
                  </a:solidFill>
                  <a:latin typeface="Arial" panose="020B0604020202020204" pitchFamily="34" charset="0"/>
                  <a:cs typeface="Arial" panose="020B0604020202020204" pitchFamily="34" charset="0"/>
                </a:rPr>
                <a:t> % du FCMW)</a:t>
              </a:r>
              <a:r>
                <a:rPr lang="fr-FR" sz="1050" baseline="30000" dirty="0">
                  <a:solidFill>
                    <a:srgbClr val="282828"/>
                  </a:solidFill>
                  <a:latin typeface="Arial" panose="020B0604020202020204" pitchFamily="34" charset="0"/>
                  <a:cs typeface="Arial" panose="020B0604020202020204" pitchFamily="34" charset="0"/>
                </a:rPr>
                <a:t>2</a:t>
              </a:r>
              <a:r>
                <a:rPr lang="fr-FR" sz="1050" dirty="0">
                  <a:solidFill>
                    <a:srgbClr val="282828"/>
                  </a:solidFill>
                  <a:latin typeface="Arial" panose="020B0604020202020204" pitchFamily="34" charset="0"/>
                  <a:cs typeface="Arial" panose="020B0604020202020204" pitchFamily="34" charset="0"/>
                </a:rPr>
                <a:t>.</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2101" y="4361408"/>
              <a:ext cx="594360" cy="594360"/>
            </a:xfrm>
            <a:prstGeom prst="rect">
              <a:avLst/>
            </a:prstGeom>
          </p:spPr>
        </p:pic>
      </p:grpSp>
      <p:grpSp>
        <p:nvGrpSpPr>
          <p:cNvPr id="8" name="Group 7"/>
          <p:cNvGrpSpPr/>
          <p:nvPr/>
        </p:nvGrpSpPr>
        <p:grpSpPr>
          <a:xfrm>
            <a:off x="5428016" y="3370067"/>
            <a:ext cx="3058758" cy="913070"/>
            <a:chOff x="4362101" y="3594598"/>
            <a:chExt cx="3058758" cy="913070"/>
          </a:xfrm>
        </p:grpSpPr>
        <p:sp>
          <p:nvSpPr>
            <p:cNvPr id="58" name="TextBox 57"/>
            <p:cNvSpPr txBox="1"/>
            <p:nvPr/>
          </p:nvSpPr>
          <p:spPr>
            <a:xfrm>
              <a:off x="4985036" y="3594598"/>
              <a:ext cx="2435823" cy="913070"/>
            </a:xfrm>
            <a:prstGeom prst="rect">
              <a:avLst/>
            </a:prstGeom>
            <a:noFill/>
          </p:spPr>
          <p:txBody>
            <a:bodyPr wrap="square" rtlCol="0">
              <a:spAutoFit/>
            </a:bodyPr>
            <a:lstStyle/>
            <a:p>
              <a:pPr>
                <a:lnSpc>
                  <a:spcPts val="1600"/>
                </a:lnSpc>
              </a:pPr>
              <a:r>
                <a:rPr lang="fr-FR" sz="1050" dirty="0">
                  <a:latin typeface="Arial" panose="020B0604020202020204" pitchFamily="34" charset="0"/>
                  <a:cs typeface="Arial" panose="020B0604020202020204" pitchFamily="34" charset="0"/>
                </a:rPr>
                <a:t>85 % des médecins de famille utilisent des dossiers électroniques pour saisir et consulter les notes cliniques sur les patients</a:t>
              </a:r>
              <a:r>
                <a:rPr lang="fr-FR" sz="1050" baseline="30000" dirty="0">
                  <a:latin typeface="Arial" panose="020B0604020202020204" pitchFamily="34" charset="0"/>
                  <a:cs typeface="Arial" panose="020B0604020202020204" pitchFamily="34" charset="0"/>
                </a:rPr>
                <a:t>1</a:t>
              </a:r>
              <a:r>
                <a:rPr lang="fr-FR" sz="1050" dirty="0">
                  <a:latin typeface="Arial" panose="020B0604020202020204" pitchFamily="34" charset="0"/>
                  <a:cs typeface="Arial" panose="020B0604020202020204" pitchFamily="34" charset="0"/>
                </a:rPr>
                <a:t>. </a:t>
              </a:r>
            </a:p>
          </p:txBody>
        </p:sp>
        <p:pic>
          <p:nvPicPr>
            <p:cNvPr id="29" name="Content Placeholder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2101" y="3704234"/>
              <a:ext cx="594360" cy="594360"/>
            </a:xfrm>
            <a:prstGeom prst="rect">
              <a:avLst/>
            </a:prstGeom>
          </p:spPr>
        </p:pic>
      </p:grpSp>
      <p:sp>
        <p:nvSpPr>
          <p:cNvPr id="41" name="Rectangle 40"/>
          <p:cNvSpPr/>
          <p:nvPr/>
        </p:nvSpPr>
        <p:spPr>
          <a:xfrm>
            <a:off x="5428016" y="2296807"/>
            <a:ext cx="2886611" cy="824808"/>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91440" bIns="91440" rtlCol="0" anchor="t" anchorCtr="0"/>
          <a:lstStyle/>
          <a:p>
            <a:pPr>
              <a:lnSpc>
                <a:spcPts val="1600"/>
              </a:lnSpc>
            </a:pPr>
            <a:r>
              <a:rPr lang="fr-FR" sz="1100" dirty="0">
                <a:solidFill>
                  <a:srgbClr val="282828"/>
                </a:solidFill>
                <a:latin typeface="Arial" panose="020B0604020202020204" pitchFamily="34" charset="0"/>
                <a:cs typeface="Arial" panose="020B0604020202020204" pitchFamily="34" charset="0"/>
              </a:rPr>
              <a:t>Les plus jeunes générations de médecins et le travail en cabinet de groupe sont associés à l’utilisation accrue des DME. </a:t>
            </a:r>
          </a:p>
        </p:txBody>
      </p:sp>
      <p:cxnSp>
        <p:nvCxnSpPr>
          <p:cNvPr id="5" name="Straight Connector 4"/>
          <p:cNvCxnSpPr/>
          <p:nvPr/>
        </p:nvCxnSpPr>
        <p:spPr>
          <a:xfrm flipH="1">
            <a:off x="5428015" y="2296807"/>
            <a:ext cx="3" cy="824807"/>
          </a:xfrm>
          <a:prstGeom prst="line">
            <a:avLst/>
          </a:prstGeom>
          <a:ln w="38100">
            <a:solidFill>
              <a:srgbClr val="D8D2BC"/>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32" name="Group 31"/>
          <p:cNvGrpSpPr/>
          <p:nvPr/>
        </p:nvGrpSpPr>
        <p:grpSpPr>
          <a:xfrm>
            <a:off x="374904" y="6345312"/>
            <a:ext cx="3719166" cy="369332"/>
            <a:chOff x="139635" y="6397305"/>
            <a:chExt cx="3719166" cy="369332"/>
          </a:xfrm>
        </p:grpSpPr>
        <p:sp>
          <p:nvSpPr>
            <p:cNvPr id="33"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5"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48291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8229600" cy="553998"/>
          </a:xfrm>
        </p:spPr>
        <p:txBody>
          <a:bodyPr>
            <a:noAutofit/>
          </a:bodyPr>
          <a:lstStyle/>
          <a:p>
            <a:r>
              <a:rPr lang="fr-CA" dirty="0" smtClean="0"/>
              <a:t>Sommaire (suite)</a:t>
            </a:r>
            <a:endParaRPr lang="fr-CA" dirty="0"/>
          </a:p>
        </p:txBody>
      </p:sp>
      <p:sp>
        <p:nvSpPr>
          <p:cNvPr id="6" name="Text Placeholder 2"/>
          <p:cNvSpPr>
            <a:spLocks noGrp="1"/>
          </p:cNvSpPr>
          <p:nvPr>
            <p:ph idx="4294967295"/>
          </p:nvPr>
        </p:nvSpPr>
        <p:spPr>
          <a:xfrm>
            <a:off x="374903" y="1271016"/>
            <a:ext cx="8316709" cy="4525963"/>
          </a:xfrm>
        </p:spPr>
        <p:txBody>
          <a:bodyPr>
            <a:noAutofit/>
          </a:bodyPr>
          <a:lstStyle/>
          <a:p>
            <a:pPr marL="0" indent="0">
              <a:lnSpc>
                <a:spcPts val="2600"/>
              </a:lnSpc>
              <a:spcAft>
                <a:spcPts val="900"/>
              </a:spcAft>
              <a:buNone/>
            </a:pPr>
            <a:r>
              <a:rPr lang="fr-FR" sz="2400" b="0" dirty="0">
                <a:solidFill>
                  <a:srgbClr val="00A199"/>
                </a:solidFill>
              </a:rPr>
              <a:t>Principaux résultats de l’enquête de cette </a:t>
            </a:r>
            <a:r>
              <a:rPr lang="fr-FR" sz="2400" b="0" dirty="0" smtClean="0">
                <a:solidFill>
                  <a:srgbClr val="00A199"/>
                </a:solidFill>
              </a:rPr>
              <a:t>année (suite) </a:t>
            </a:r>
            <a:endParaRPr lang="fr-FR" sz="2400" b="0" dirty="0">
              <a:solidFill>
                <a:srgbClr val="00A199"/>
              </a:solidFill>
            </a:endParaRPr>
          </a:p>
          <a:p>
            <a:pPr marL="0" indent="0">
              <a:spcAft>
                <a:spcPts val="900"/>
              </a:spcAft>
              <a:buNone/>
            </a:pPr>
            <a:r>
              <a:rPr lang="fr-FR" sz="1800" dirty="0" smtClean="0">
                <a:latin typeface="+mn-lt"/>
              </a:rPr>
              <a:t>Soins </a:t>
            </a:r>
            <a:r>
              <a:rPr lang="fr-FR" sz="1800" dirty="0">
                <a:latin typeface="+mn-lt"/>
              </a:rPr>
              <a:t>axés sur le patient</a:t>
            </a:r>
          </a:p>
          <a:p>
            <a:pPr marL="171450" indent="-171450">
              <a:lnSpc>
                <a:spcPts val="1600"/>
              </a:lnSpc>
              <a:spcBef>
                <a:spcPts val="0"/>
              </a:spcBef>
              <a:spcAft>
                <a:spcPts val="1200"/>
              </a:spcAft>
            </a:pPr>
            <a:r>
              <a:rPr lang="fr-FR" sz="1100" b="0" dirty="0">
                <a:solidFill>
                  <a:schemeClr val="tx1"/>
                </a:solidFill>
                <a:latin typeface="Arial" panose="020B0604020202020204" pitchFamily="34" charset="0"/>
              </a:rPr>
              <a:t>La majorité des médecins de soins primaires canadiens se sentent bien préparés à s’occuper de patients atteints de maladies chroniques (82 %). Toutefois, ils sont moins nombreux à se sentir bien préparés à prendre en charge des patients ayant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besoin </a:t>
            </a:r>
            <a:r>
              <a:rPr lang="fr-FR" sz="1100" b="0" dirty="0">
                <a:solidFill>
                  <a:schemeClr val="tx1"/>
                </a:solidFill>
                <a:latin typeface="Arial" panose="020B0604020202020204" pitchFamily="34" charset="0"/>
              </a:rPr>
              <a:t>de services spécialisés, particulièrement </a:t>
            </a:r>
            <a:r>
              <a:rPr lang="fr-FR" sz="1100" b="0" dirty="0" smtClean="0">
                <a:solidFill>
                  <a:schemeClr val="tx1"/>
                </a:solidFill>
                <a:latin typeface="Arial" panose="020B0604020202020204" pitchFamily="34" charset="0"/>
              </a:rPr>
              <a:t>pour </a:t>
            </a:r>
            <a:r>
              <a:rPr lang="fr-FR" sz="1100" b="0" dirty="0">
                <a:solidFill>
                  <a:schemeClr val="tx1"/>
                </a:solidFill>
                <a:latin typeface="Arial" panose="020B0604020202020204" pitchFamily="34" charset="0"/>
              </a:rPr>
              <a:t>la démence (40 </a:t>
            </a:r>
            <a:r>
              <a:rPr lang="fr-FR" sz="1100" b="0" dirty="0" smtClean="0">
                <a:solidFill>
                  <a:schemeClr val="tx1"/>
                </a:solidFill>
                <a:latin typeface="Arial" panose="020B0604020202020204" pitchFamily="34" charset="0"/>
              </a:rPr>
              <a:t>%), </a:t>
            </a:r>
            <a:r>
              <a:rPr lang="fr-FR" sz="1100" b="0" dirty="0">
                <a:solidFill>
                  <a:schemeClr val="tx1"/>
                </a:solidFill>
                <a:latin typeface="Arial" panose="020B0604020202020204" pitchFamily="34" charset="0"/>
              </a:rPr>
              <a:t>les soins palliatifs (36 </a:t>
            </a:r>
            <a:r>
              <a:rPr lang="fr-FR" sz="1100" b="0" dirty="0" smtClean="0">
                <a:solidFill>
                  <a:schemeClr val="tx1"/>
                </a:solidFill>
                <a:latin typeface="Arial" panose="020B0604020202020204" pitchFamily="34" charset="0"/>
              </a:rPr>
              <a:t>%) et </a:t>
            </a:r>
            <a:r>
              <a:rPr lang="fr-FR" sz="1100" b="0" dirty="0">
                <a:solidFill>
                  <a:schemeClr val="tx1"/>
                </a:solidFill>
                <a:latin typeface="Arial" panose="020B0604020202020204" pitchFamily="34" charset="0"/>
              </a:rPr>
              <a:t>la toxicomanie (19 %).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Au </a:t>
            </a:r>
            <a:r>
              <a:rPr lang="fr-FR" sz="1100" b="0" dirty="0">
                <a:solidFill>
                  <a:schemeClr val="tx1"/>
                </a:solidFill>
                <a:latin typeface="Arial" panose="020B0604020202020204" pitchFamily="34" charset="0"/>
              </a:rPr>
              <a:t>Canada, 13 % des médecins de soins primaires ont déclaré se sentir bien préparés à s’occuper de patients demandant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l’aide </a:t>
            </a:r>
            <a:r>
              <a:rPr lang="fr-FR" sz="1100" b="0" dirty="0">
                <a:solidFill>
                  <a:schemeClr val="tx1"/>
                </a:solidFill>
                <a:latin typeface="Arial" panose="020B0604020202020204" pitchFamily="34" charset="0"/>
              </a:rPr>
              <a:t>médicale à mourir</a:t>
            </a:r>
            <a:r>
              <a:rPr lang="fr-FR" sz="1100" b="0" dirty="0" smtClean="0">
                <a:solidFill>
                  <a:schemeClr val="tx1"/>
                </a:solidFill>
                <a:latin typeface="Arial" panose="020B0604020202020204" pitchFamily="34" charset="0"/>
              </a:rPr>
              <a:t>.</a:t>
            </a:r>
            <a:r>
              <a:rPr lang="en-US" sz="1100" b="0" dirty="0" smtClean="0">
                <a:solidFill>
                  <a:schemeClr val="tx1"/>
                </a:solidFill>
                <a:latin typeface="Arial" panose="020B0604020202020204" pitchFamily="34" charset="0"/>
              </a:rPr>
              <a:t> </a:t>
            </a:r>
          </a:p>
          <a:p>
            <a:pPr marL="0" lvl="1" indent="0">
              <a:spcAft>
                <a:spcPts val="900"/>
              </a:spcAft>
              <a:buNone/>
            </a:pPr>
            <a:r>
              <a:rPr lang="fr-FR" sz="1800" b="1" dirty="0">
                <a:solidFill>
                  <a:srgbClr val="365254"/>
                </a:solidFill>
              </a:rPr>
              <a:t>Coordination dans le système de santé et avec les services sociaux</a:t>
            </a:r>
          </a:p>
          <a:p>
            <a:pPr marL="171450" lvl="1" indent="-171450">
              <a:lnSpc>
                <a:spcPts val="1600"/>
              </a:lnSpc>
              <a:spcBef>
                <a:spcPts val="0"/>
              </a:spcBef>
              <a:spcAft>
                <a:spcPts val="450"/>
              </a:spcAft>
              <a:buFont typeface="Arial" panose="020B0604020202020204" pitchFamily="34" charset="0"/>
              <a:buChar char="•"/>
            </a:pPr>
            <a:r>
              <a:rPr lang="fr-FR" sz="1100" dirty="0">
                <a:latin typeface="Arial" panose="020B0604020202020204" pitchFamily="34" charset="0"/>
              </a:rPr>
              <a:t>Au Canada, les médecins de soins primaires sont moins nombreux </a:t>
            </a:r>
            <a:r>
              <a:rPr lang="fr-FR" sz="1100" dirty="0" smtClean="0">
                <a:latin typeface="Arial" panose="020B0604020202020204" pitchFamily="34" charset="0"/>
              </a:rPr>
              <a:t>à communiquer les </a:t>
            </a:r>
            <a:r>
              <a:rPr lang="fr-FR" sz="1100" dirty="0">
                <a:latin typeface="Arial" panose="020B0604020202020204" pitchFamily="34" charset="0"/>
              </a:rPr>
              <a:t>besoins de leurs </a:t>
            </a:r>
            <a:r>
              <a:rPr lang="fr-FR" sz="1100" dirty="0" smtClean="0">
                <a:latin typeface="Arial" panose="020B0604020202020204" pitchFamily="34" charset="0"/>
              </a:rPr>
              <a:t>patients aux</a:t>
            </a:r>
            <a:r>
              <a:rPr lang="fr-FR" sz="1100" strike="sngStrike" dirty="0" smtClean="0">
                <a:solidFill>
                  <a:srgbClr val="FF0000"/>
                </a:solidFill>
                <a:latin typeface="Arial" panose="020B0604020202020204" pitchFamily="34" charset="0"/>
              </a:rPr>
              <a:t> </a:t>
            </a:r>
            <a:r>
              <a:rPr lang="fr-FR" sz="1100" dirty="0">
                <a:latin typeface="Arial" panose="020B0604020202020204" pitchFamily="34" charset="0"/>
              </a:rPr>
              <a:t>dispensateurs de services à domicile (24 %) que la moyenne du FCMW (31 %). Néanmoins, la proportion de médecins canadiens qui reçoivent des rapports sur leurs patients est presque la même que la moyenne des pays du FCMW </a:t>
            </a:r>
            <a:r>
              <a:rPr lang="fr-FR" sz="1100" dirty="0" smtClean="0">
                <a:latin typeface="Arial" panose="020B0604020202020204" pitchFamily="34" charset="0"/>
              </a:rPr>
              <a:t/>
            </a:r>
            <a:br>
              <a:rPr lang="fr-FR" sz="1100" dirty="0" smtClean="0">
                <a:latin typeface="Arial" panose="020B0604020202020204" pitchFamily="34" charset="0"/>
              </a:rPr>
            </a:br>
            <a:r>
              <a:rPr lang="fr-FR" sz="1100" dirty="0" smtClean="0">
                <a:latin typeface="Arial" panose="020B0604020202020204" pitchFamily="34" charset="0"/>
              </a:rPr>
              <a:t>(</a:t>
            </a:r>
            <a:r>
              <a:rPr lang="fr-FR" sz="1100" dirty="0">
                <a:latin typeface="Arial" panose="020B0604020202020204" pitchFamily="34" charset="0"/>
              </a:rPr>
              <a:t>36 % et 37 % respectivement). </a:t>
            </a:r>
          </a:p>
          <a:p>
            <a:pPr marL="171450" lvl="1" indent="-171450">
              <a:lnSpc>
                <a:spcPts val="1600"/>
              </a:lnSpc>
              <a:spcBef>
                <a:spcPts val="0"/>
              </a:spcBef>
              <a:spcAft>
                <a:spcPts val="450"/>
              </a:spcAft>
              <a:buFont typeface="Arial" panose="020B0604020202020204" pitchFamily="34" charset="0"/>
              <a:buChar char="•"/>
            </a:pPr>
            <a:r>
              <a:rPr lang="fr-FR" sz="1100" dirty="0">
                <a:latin typeface="Arial" panose="020B0604020202020204" pitchFamily="34" charset="0"/>
              </a:rPr>
              <a:t>Bien que bon nombre de médecins de soins primaires canadiens évaluent les besoins sociaux de leurs patients (60 %), </a:t>
            </a:r>
            <a:r>
              <a:rPr lang="fr-FR" sz="1100" dirty="0" smtClean="0">
                <a:latin typeface="Arial" panose="020B0604020202020204" pitchFamily="34" charset="0"/>
              </a:rPr>
              <a:t/>
            </a:r>
            <a:br>
              <a:rPr lang="fr-FR" sz="1100" dirty="0" smtClean="0">
                <a:latin typeface="Arial" panose="020B0604020202020204" pitchFamily="34" charset="0"/>
              </a:rPr>
            </a:br>
            <a:r>
              <a:rPr lang="fr-FR" sz="1100" dirty="0" smtClean="0">
                <a:latin typeface="Arial" panose="020B0604020202020204" pitchFamily="34" charset="0"/>
              </a:rPr>
              <a:t>ils </a:t>
            </a:r>
            <a:r>
              <a:rPr lang="fr-FR" sz="1100" dirty="0">
                <a:latin typeface="Arial" panose="020B0604020202020204" pitchFamily="34" charset="0"/>
              </a:rPr>
              <a:t>sont moins nombreux à coordonner fréquemment les soins avec les services sociaux (43 %). </a:t>
            </a:r>
            <a:r>
              <a:rPr lang="fr-FR" sz="1100" dirty="0" smtClean="0">
                <a:latin typeface="Arial" panose="020B0604020202020204" pitchFamily="34" charset="0"/>
              </a:rPr>
              <a:t>L’un des </a:t>
            </a:r>
            <a:r>
              <a:rPr lang="fr-FR" sz="1100" dirty="0">
                <a:latin typeface="Arial" panose="020B0604020202020204" pitchFamily="34" charset="0"/>
              </a:rPr>
              <a:t>plus </a:t>
            </a:r>
            <a:r>
              <a:rPr lang="fr-FR" sz="1100" dirty="0" smtClean="0">
                <a:latin typeface="Arial" panose="020B0604020202020204" pitchFamily="34" charset="0"/>
              </a:rPr>
              <a:t>grands obstacles </a:t>
            </a:r>
            <a:r>
              <a:rPr lang="fr-FR" sz="1100" dirty="0">
                <a:latin typeface="Arial" panose="020B0604020202020204" pitchFamily="34" charset="0"/>
              </a:rPr>
              <a:t>est </a:t>
            </a:r>
            <a:r>
              <a:rPr lang="fr-FR" sz="1100" dirty="0" smtClean="0">
                <a:latin typeface="Arial" panose="020B0604020202020204" pitchFamily="34" charset="0"/>
              </a:rPr>
              <a:t>le </a:t>
            </a:r>
            <a:r>
              <a:rPr lang="fr-FR" sz="1100" dirty="0">
                <a:latin typeface="Arial" panose="020B0604020202020204" pitchFamily="34" charset="0"/>
              </a:rPr>
              <a:t>manque de personnel pour prendre en charge la référence ou coordonner les soins (43 %), mais </a:t>
            </a:r>
            <a:r>
              <a:rPr lang="fr-FR" sz="1100" dirty="0" smtClean="0">
                <a:latin typeface="Arial" panose="020B0604020202020204" pitchFamily="34" charset="0"/>
              </a:rPr>
              <a:t>le principal obstacle </a:t>
            </a:r>
            <a:r>
              <a:rPr lang="fr-FR" sz="1100" dirty="0">
                <a:latin typeface="Arial" panose="020B0604020202020204" pitchFamily="34" charset="0"/>
              </a:rPr>
              <a:t>varie selon les provinces </a:t>
            </a:r>
            <a:r>
              <a:rPr lang="fr-FR" sz="1100" dirty="0" smtClean="0">
                <a:latin typeface="Arial" panose="020B0604020202020204" pitchFamily="34" charset="0"/>
              </a:rPr>
              <a:t>et </a:t>
            </a:r>
            <a:r>
              <a:rPr lang="fr-FR" sz="1100" dirty="0">
                <a:latin typeface="Arial" panose="020B0604020202020204" pitchFamily="34" charset="0"/>
              </a:rPr>
              <a:t>les territoires. </a:t>
            </a:r>
          </a:p>
          <a:p>
            <a:pPr marL="171450" lvl="1" indent="-171450">
              <a:lnSpc>
                <a:spcPts val="1600"/>
              </a:lnSpc>
              <a:spcBef>
                <a:spcPts val="0"/>
              </a:spcBef>
              <a:spcAft>
                <a:spcPts val="450"/>
              </a:spcAft>
              <a:buFont typeface="Arial" panose="020B0604020202020204" pitchFamily="34" charset="0"/>
              <a:buChar char="•"/>
            </a:pPr>
            <a:r>
              <a:rPr lang="fr-FR" sz="1100" dirty="0">
                <a:latin typeface="Arial" panose="020B0604020202020204" pitchFamily="34" charset="0"/>
              </a:rPr>
              <a:t>65 % des médecins de soins primaires canadiens pensent que mieux intégrer les soins primaires avec les services hospitaliers, les services de santé mentale et les services sociaux en milieu communautaire constitue la priorité pour améliorer la qualité des soins et l’accès des patients. </a:t>
            </a:r>
          </a:p>
        </p:txBody>
      </p:sp>
      <p:sp>
        <p:nvSpPr>
          <p:cNvPr id="5" name="Rectangle 4"/>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26608626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Aperçus provinciaux et territoriaux : utilisation des DME</a:t>
            </a:r>
            <a:endParaRPr lang="en-US" dirty="0"/>
          </a:p>
        </p:txBody>
      </p:sp>
      <p:sp>
        <p:nvSpPr>
          <p:cNvPr id="34" name="Rectangle 33"/>
          <p:cNvSpPr/>
          <p:nvPr/>
        </p:nvSpPr>
        <p:spPr>
          <a:xfrm>
            <a:off x="457200" y="5071544"/>
            <a:ext cx="7048500" cy="584775"/>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grpSp>
        <p:nvGrpSpPr>
          <p:cNvPr id="5" name="Group 4"/>
          <p:cNvGrpSpPr/>
          <p:nvPr/>
        </p:nvGrpSpPr>
        <p:grpSpPr>
          <a:xfrm>
            <a:off x="1309882" y="1555636"/>
            <a:ext cx="6506633" cy="3729136"/>
            <a:chOff x="1309882" y="1663216"/>
            <a:chExt cx="6506633" cy="3729136"/>
          </a:xfrm>
        </p:grpSpPr>
        <p:grpSp>
          <p:nvGrpSpPr>
            <p:cNvPr id="4" name="Group 3"/>
            <p:cNvGrpSpPr/>
            <p:nvPr/>
          </p:nvGrpSpPr>
          <p:grpSpPr>
            <a:xfrm>
              <a:off x="1309882" y="1663216"/>
              <a:ext cx="6506633" cy="3729136"/>
              <a:chOff x="1309882" y="1663216"/>
              <a:chExt cx="6506633" cy="3729136"/>
            </a:xfrm>
          </p:grpSpPr>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956" y="1663216"/>
                <a:ext cx="5897559" cy="3729136"/>
              </a:xfrm>
              <a:prstGeom prst="rect">
                <a:avLst/>
              </a:prstGeom>
            </p:spPr>
          </p:pic>
          <p:grpSp>
            <p:nvGrpSpPr>
              <p:cNvPr id="3" name="Group 2"/>
              <p:cNvGrpSpPr/>
              <p:nvPr/>
            </p:nvGrpSpPr>
            <p:grpSpPr>
              <a:xfrm>
                <a:off x="1309882" y="1952346"/>
                <a:ext cx="902879" cy="1650547"/>
                <a:chOff x="829778" y="1952346"/>
                <a:chExt cx="902879" cy="1650547"/>
              </a:xfrm>
            </p:grpSpPr>
            <p:sp>
              <p:nvSpPr>
                <p:cNvPr id="53" name="TextBox 52"/>
                <p:cNvSpPr txBox="1"/>
                <p:nvPr/>
              </p:nvSpPr>
              <p:spPr>
                <a:xfrm>
                  <a:off x="911565" y="1952346"/>
                  <a:ext cx="739305" cy="276999"/>
                </a:xfrm>
                <a:prstGeom prst="rect">
                  <a:avLst/>
                </a:prstGeom>
                <a:noFill/>
              </p:spPr>
              <p:txBody>
                <a:bodyPr wrap="none" rtlCol="0">
                  <a:spAutoFit/>
                </a:bodyPr>
                <a:lstStyle/>
                <a:p>
                  <a:pPr algn="ctr"/>
                  <a:r>
                    <a:rPr lang="en-CA" sz="1200" b="1" dirty="0" smtClean="0">
                      <a:solidFill>
                        <a:srgbClr val="282828"/>
                      </a:solidFill>
                      <a:latin typeface="Arial" panose="020B0604020202020204" pitchFamily="34" charset="0"/>
                      <a:cs typeface="Arial" panose="020B0604020202020204" pitchFamily="34" charset="0"/>
                    </a:rPr>
                    <a:t>Canada</a:t>
                  </a:r>
                  <a:endParaRPr lang="en-CA" sz="1200" b="1" dirty="0">
                    <a:solidFill>
                      <a:srgbClr val="282828"/>
                    </a:solidFill>
                    <a:latin typeface="Arial" panose="020B0604020202020204" pitchFamily="34" charset="0"/>
                    <a:cs typeface="Arial" panose="020B0604020202020204" pitchFamily="34" charset="0"/>
                  </a:endParaRPr>
                </a:p>
              </p:txBody>
            </p:sp>
            <p:sp>
              <p:nvSpPr>
                <p:cNvPr id="54" name="TextBox 53"/>
                <p:cNvSpPr txBox="1"/>
                <p:nvPr/>
              </p:nvSpPr>
              <p:spPr>
                <a:xfrm>
                  <a:off x="867194" y="2823123"/>
                  <a:ext cx="828047" cy="451406"/>
                </a:xfrm>
                <a:prstGeom prst="rect">
                  <a:avLst/>
                </a:prstGeom>
                <a:noFill/>
              </p:spPr>
              <p:txBody>
                <a:bodyPr wrap="none" rtlCol="0">
                  <a:spAutoFit/>
                </a:bodyPr>
                <a:lstStyle/>
                <a:p>
                  <a:pPr algn="ctr">
                    <a:lnSpc>
                      <a:spcPts val="1400"/>
                    </a:lnSpc>
                  </a:pPr>
                  <a:r>
                    <a:rPr lang="fr-CA" sz="1200" b="1" dirty="0">
                      <a:solidFill>
                        <a:srgbClr val="282828"/>
                      </a:solidFill>
                    </a:rPr>
                    <a:t>Moyenne </a:t>
                  </a:r>
                </a:p>
                <a:p>
                  <a:pPr algn="ctr">
                    <a:lnSpc>
                      <a:spcPts val="1400"/>
                    </a:lnSpc>
                  </a:pPr>
                  <a:r>
                    <a:rPr lang="fr-CA" sz="1200" b="1" dirty="0">
                      <a:solidFill>
                        <a:srgbClr val="282828"/>
                      </a:solidFill>
                    </a:rPr>
                    <a:t>du FCMW</a:t>
                  </a:r>
                </a:p>
              </p:txBody>
            </p:sp>
            <p:cxnSp>
              <p:nvCxnSpPr>
                <p:cNvPr id="56" name="Straight Connector 55"/>
                <p:cNvCxnSpPr/>
                <p:nvPr/>
              </p:nvCxnSpPr>
              <p:spPr>
                <a:xfrm>
                  <a:off x="829778" y="2742897"/>
                  <a:ext cx="902879" cy="0"/>
                </a:xfrm>
                <a:prstGeom prst="line">
                  <a:avLst/>
                </a:prstGeom>
                <a:ln w="12700">
                  <a:solidFill>
                    <a:srgbClr val="282828"/>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029757" y="2260098"/>
                  <a:ext cx="502920" cy="304152"/>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b="1" dirty="0" smtClean="0">
                      <a:solidFill>
                        <a:srgbClr val="282828"/>
                      </a:solidFill>
                    </a:rPr>
                    <a:t>86 </a:t>
                  </a:r>
                  <a:r>
                    <a:rPr lang="en-CA" b="1" baseline="30000" dirty="0" smtClean="0">
                      <a:solidFill>
                        <a:srgbClr val="282828"/>
                      </a:solidFill>
                    </a:rPr>
                    <a:t>%</a:t>
                  </a:r>
                  <a:endParaRPr lang="en-CA" b="1" dirty="0">
                    <a:solidFill>
                      <a:srgbClr val="282828"/>
                    </a:solidFill>
                  </a:endParaRPr>
                </a:p>
              </p:txBody>
            </p:sp>
            <p:sp>
              <p:nvSpPr>
                <p:cNvPr id="46" name="Rectangle 45"/>
                <p:cNvSpPr/>
                <p:nvPr/>
              </p:nvSpPr>
              <p:spPr>
                <a:xfrm>
                  <a:off x="1029757" y="3298741"/>
                  <a:ext cx="502920" cy="30415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b="1" dirty="0" smtClean="0">
                      <a:solidFill>
                        <a:schemeClr val="bg1"/>
                      </a:solidFill>
                    </a:rPr>
                    <a:t>93 </a:t>
                  </a:r>
                  <a:r>
                    <a:rPr lang="en-CA" b="1" baseline="30000" dirty="0" smtClean="0">
                      <a:solidFill>
                        <a:schemeClr val="bg1"/>
                      </a:solidFill>
                    </a:rPr>
                    <a:t>%</a:t>
                  </a:r>
                  <a:endParaRPr lang="en-CA" b="1" dirty="0">
                    <a:solidFill>
                      <a:schemeClr val="bg1"/>
                    </a:solidFill>
                  </a:endParaRPr>
                </a:p>
              </p:txBody>
            </p:sp>
          </p:grpSp>
        </p:grpSp>
        <p:sp>
          <p:nvSpPr>
            <p:cNvPr id="77" name="Rectangle 76"/>
            <p:cNvSpPr/>
            <p:nvPr/>
          </p:nvSpPr>
          <p:spPr>
            <a:xfrm>
              <a:off x="2927338" y="3964447"/>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90 </a:t>
              </a:r>
              <a:r>
                <a:rPr lang="en-CA" sz="1300" b="1" baseline="30000" dirty="0" smtClean="0">
                  <a:solidFill>
                    <a:srgbClr val="282828"/>
                  </a:solidFill>
                </a:rPr>
                <a:t>%</a:t>
              </a:r>
              <a:endParaRPr lang="en-CA" sz="1300" b="1" dirty="0">
                <a:solidFill>
                  <a:srgbClr val="282828"/>
                </a:solidFill>
              </a:endParaRPr>
            </a:p>
          </p:txBody>
        </p:sp>
        <p:sp>
          <p:nvSpPr>
            <p:cNvPr id="78" name="Rectangle 77"/>
            <p:cNvSpPr/>
            <p:nvPr/>
          </p:nvSpPr>
          <p:spPr>
            <a:xfrm>
              <a:off x="3412005" y="4109960"/>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92 </a:t>
              </a:r>
              <a:r>
                <a:rPr lang="en-CA" sz="1300" b="1" baseline="30000" dirty="0" smtClean="0">
                  <a:solidFill>
                    <a:srgbClr val="282828"/>
                  </a:solidFill>
                </a:rPr>
                <a:t>%</a:t>
              </a:r>
              <a:endParaRPr lang="en-CA" sz="1300" b="1" dirty="0">
                <a:solidFill>
                  <a:srgbClr val="282828"/>
                </a:solidFill>
              </a:endParaRPr>
            </a:p>
          </p:txBody>
        </p:sp>
        <p:sp>
          <p:nvSpPr>
            <p:cNvPr id="79" name="Rectangle 78"/>
            <p:cNvSpPr/>
            <p:nvPr/>
          </p:nvSpPr>
          <p:spPr>
            <a:xfrm>
              <a:off x="3853199" y="4153973"/>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91 </a:t>
              </a:r>
              <a:r>
                <a:rPr lang="en-CA" sz="1300" b="1" baseline="30000" dirty="0" smtClean="0">
                  <a:solidFill>
                    <a:srgbClr val="282828"/>
                  </a:solidFill>
                </a:rPr>
                <a:t>%</a:t>
              </a:r>
              <a:endParaRPr lang="en-CA" sz="1300" b="1" dirty="0">
                <a:solidFill>
                  <a:srgbClr val="282828"/>
                </a:solidFill>
              </a:endParaRPr>
            </a:p>
          </p:txBody>
        </p:sp>
        <p:sp>
          <p:nvSpPr>
            <p:cNvPr id="80" name="Rectangle 79"/>
            <p:cNvSpPr/>
            <p:nvPr/>
          </p:nvSpPr>
          <p:spPr>
            <a:xfrm>
              <a:off x="4298699" y="4169156"/>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88 </a:t>
              </a:r>
              <a:r>
                <a:rPr lang="en-CA" sz="1300" b="1" baseline="30000" dirty="0" smtClean="0">
                  <a:solidFill>
                    <a:srgbClr val="282828"/>
                  </a:solidFill>
                </a:rPr>
                <a:t>%</a:t>
              </a:r>
              <a:endParaRPr lang="en-CA" sz="1300" b="1" dirty="0">
                <a:solidFill>
                  <a:srgbClr val="282828"/>
                </a:solidFill>
              </a:endParaRPr>
            </a:p>
          </p:txBody>
        </p:sp>
        <p:sp>
          <p:nvSpPr>
            <p:cNvPr id="81" name="Rectangle 80"/>
            <p:cNvSpPr/>
            <p:nvPr/>
          </p:nvSpPr>
          <p:spPr>
            <a:xfrm>
              <a:off x="4887924" y="4366072"/>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89 </a:t>
              </a:r>
              <a:r>
                <a:rPr lang="en-CA" sz="1300" b="1" baseline="30000" dirty="0" smtClean="0">
                  <a:solidFill>
                    <a:srgbClr val="282828"/>
                  </a:solidFill>
                </a:rPr>
                <a:t>%</a:t>
              </a:r>
              <a:endParaRPr lang="en-CA" sz="1300" b="1" dirty="0">
                <a:solidFill>
                  <a:srgbClr val="282828"/>
                </a:solidFill>
              </a:endParaRPr>
            </a:p>
          </p:txBody>
        </p:sp>
        <p:sp>
          <p:nvSpPr>
            <p:cNvPr id="82" name="Rectangle 81"/>
            <p:cNvSpPr/>
            <p:nvPr/>
          </p:nvSpPr>
          <p:spPr>
            <a:xfrm>
              <a:off x="5614009" y="4210641"/>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84 </a:t>
              </a:r>
              <a:r>
                <a:rPr lang="en-CA" sz="1300" b="1" baseline="30000" dirty="0" smtClean="0">
                  <a:solidFill>
                    <a:srgbClr val="282828"/>
                  </a:solidFill>
                </a:rPr>
                <a:t>%</a:t>
              </a:r>
              <a:endParaRPr lang="en-CA" sz="1300" b="1" dirty="0">
                <a:solidFill>
                  <a:srgbClr val="282828"/>
                </a:solidFill>
              </a:endParaRPr>
            </a:p>
          </p:txBody>
        </p:sp>
        <p:sp>
          <p:nvSpPr>
            <p:cNvPr id="83" name="Rectangle 82"/>
            <p:cNvSpPr/>
            <p:nvPr/>
          </p:nvSpPr>
          <p:spPr>
            <a:xfrm>
              <a:off x="6128285" y="3273641"/>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61 </a:t>
              </a:r>
              <a:r>
                <a:rPr lang="en-CA" sz="1300" b="1" baseline="30000" dirty="0" smtClean="0">
                  <a:solidFill>
                    <a:srgbClr val="282828"/>
                  </a:solidFill>
                </a:rPr>
                <a:t>%</a:t>
              </a:r>
              <a:endParaRPr lang="en-CA" sz="1300" b="1" dirty="0">
                <a:solidFill>
                  <a:srgbClr val="282828"/>
                </a:solidFill>
              </a:endParaRPr>
            </a:p>
          </p:txBody>
        </p:sp>
        <p:sp>
          <p:nvSpPr>
            <p:cNvPr id="84" name="Rectangle 83"/>
            <p:cNvSpPr/>
            <p:nvPr/>
          </p:nvSpPr>
          <p:spPr>
            <a:xfrm>
              <a:off x="6975507" y="3641625"/>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26 </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85" name="Rectangle 84"/>
            <p:cNvSpPr/>
            <p:nvPr/>
          </p:nvSpPr>
          <p:spPr>
            <a:xfrm>
              <a:off x="6885680" y="4558229"/>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86 </a:t>
              </a:r>
              <a:r>
                <a:rPr lang="en-CA" sz="1300" b="1" baseline="30000" dirty="0" smtClean="0">
                  <a:solidFill>
                    <a:srgbClr val="282828"/>
                  </a:solidFill>
                </a:rPr>
                <a:t>%</a:t>
              </a:r>
              <a:endParaRPr lang="en-CA" sz="1300" b="1" dirty="0">
                <a:solidFill>
                  <a:srgbClr val="282828"/>
                </a:solidFill>
              </a:endParaRPr>
            </a:p>
          </p:txBody>
        </p:sp>
        <p:sp>
          <p:nvSpPr>
            <p:cNvPr id="86" name="Rectangle 85"/>
            <p:cNvSpPr/>
            <p:nvPr/>
          </p:nvSpPr>
          <p:spPr>
            <a:xfrm>
              <a:off x="6269835" y="4897414"/>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61 </a:t>
              </a:r>
              <a:r>
                <a:rPr lang="en-CA" sz="1300" b="1" baseline="30000" dirty="0" smtClean="0">
                  <a:solidFill>
                    <a:srgbClr val="282828"/>
                  </a:solidFill>
                </a:rPr>
                <a:t>%</a:t>
              </a:r>
              <a:endParaRPr lang="en-CA" sz="1300" b="1" dirty="0">
                <a:solidFill>
                  <a:srgbClr val="282828"/>
                </a:solidFill>
              </a:endParaRPr>
            </a:p>
          </p:txBody>
        </p:sp>
        <p:sp>
          <p:nvSpPr>
            <p:cNvPr id="87" name="Rectangle 86"/>
            <p:cNvSpPr/>
            <p:nvPr/>
          </p:nvSpPr>
          <p:spPr>
            <a:xfrm>
              <a:off x="3123882" y="2372717"/>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96 </a:t>
              </a:r>
              <a:r>
                <a:rPr lang="en-CA" sz="1300" b="1" baseline="30000" dirty="0" smtClean="0">
                  <a:solidFill>
                    <a:srgbClr val="282828"/>
                  </a:solidFill>
                </a:rPr>
                <a:t>%</a:t>
              </a:r>
              <a:endParaRPr lang="en-CA" sz="1300" b="1" dirty="0">
                <a:solidFill>
                  <a:srgbClr val="282828"/>
                </a:solidFill>
              </a:endParaRPr>
            </a:p>
          </p:txBody>
        </p:sp>
      </p:grpSp>
      <p:sp>
        <p:nvSpPr>
          <p:cNvPr id="89" name="Rectangle 88"/>
          <p:cNvSpPr/>
          <p:nvPr/>
        </p:nvSpPr>
        <p:spPr>
          <a:xfrm>
            <a:off x="374904" y="990871"/>
            <a:ext cx="6070286" cy="646331"/>
          </a:xfrm>
          <a:prstGeom prst="rect">
            <a:avLst/>
          </a:prstGeom>
        </p:spPr>
        <p:txBody>
          <a:bodyPr wrap="square" lIns="0" tIns="91440" bIns="137160">
            <a:spAutoFit/>
          </a:bodyPr>
          <a:lstStyle/>
          <a:p>
            <a:r>
              <a:rPr lang="fr-FR" sz="1350" dirty="0">
                <a:solidFill>
                  <a:srgbClr val="365254"/>
                </a:solidFill>
                <a:cs typeface="Arial" panose="020B0604020202020204" pitchFamily="34" charset="0"/>
              </a:rPr>
              <a:t>Pourcentage des médecins de soins primaires qui utilisent </a:t>
            </a:r>
            <a:r>
              <a:rPr lang="fr-FR" sz="1350" dirty="0" smtClean="0">
                <a:solidFill>
                  <a:srgbClr val="365254"/>
                </a:solidFill>
                <a:cs typeface="Arial" panose="020B0604020202020204" pitchFamily="34" charset="0"/>
              </a:rPr>
              <a:t>des DME </a:t>
            </a:r>
            <a:r>
              <a:rPr lang="fr-FR" sz="1350" dirty="0">
                <a:solidFill>
                  <a:srgbClr val="365254"/>
                </a:solidFill>
                <a:cs typeface="Arial" panose="020B0604020202020204" pitchFamily="34" charset="0"/>
              </a:rPr>
              <a:t>dans leur cabinet (à l’exclusion des systèmes de facturation)</a:t>
            </a:r>
          </a:p>
        </p:txBody>
      </p:sp>
      <p:sp>
        <p:nvSpPr>
          <p:cNvPr id="36" name="Rectangle 35"/>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37" name="Group 36"/>
          <p:cNvGrpSpPr/>
          <p:nvPr/>
        </p:nvGrpSpPr>
        <p:grpSpPr>
          <a:xfrm>
            <a:off x="374904" y="5968782"/>
            <a:ext cx="4025646" cy="760977"/>
            <a:chOff x="374904" y="5968782"/>
            <a:chExt cx="4025646" cy="760977"/>
          </a:xfrm>
        </p:grpSpPr>
        <p:grpSp>
          <p:nvGrpSpPr>
            <p:cNvPr id="38" name="Group 37"/>
            <p:cNvGrpSpPr/>
            <p:nvPr/>
          </p:nvGrpSpPr>
          <p:grpSpPr>
            <a:xfrm>
              <a:off x="374904" y="6304001"/>
              <a:ext cx="4025646" cy="425758"/>
              <a:chOff x="3484840" y="6539092"/>
              <a:chExt cx="4025646" cy="425758"/>
            </a:xfrm>
          </p:grpSpPr>
          <p:sp>
            <p:nvSpPr>
              <p:cNvPr id="49" name="TextBox 48"/>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63" name="Oval 62"/>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9" name="Group 38"/>
            <p:cNvGrpSpPr/>
            <p:nvPr/>
          </p:nvGrpSpPr>
          <p:grpSpPr>
            <a:xfrm>
              <a:off x="374904" y="5968782"/>
              <a:ext cx="3719166" cy="369332"/>
              <a:chOff x="139635" y="6397305"/>
              <a:chExt cx="3719166" cy="369332"/>
            </a:xfrm>
          </p:grpSpPr>
          <p:sp>
            <p:nvSpPr>
              <p:cNvPr id="41"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2"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43"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4"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9088951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Accès électronique aux systèmes d’information régionaux, provinciaux ou territoriaux</a:t>
            </a:r>
            <a:endParaRPr lang="en-US" dirty="0"/>
          </a:p>
        </p:txBody>
      </p:sp>
      <p:sp>
        <p:nvSpPr>
          <p:cNvPr id="65" name="Rectangle 64"/>
          <p:cNvSpPr/>
          <p:nvPr/>
        </p:nvSpPr>
        <p:spPr>
          <a:xfrm>
            <a:off x="374904" y="5524651"/>
            <a:ext cx="7143750" cy="338554"/>
          </a:xfrm>
          <a:prstGeom prst="rect">
            <a:avLst/>
          </a:prstGeom>
        </p:spPr>
        <p:txBody>
          <a:bodyPr wrap="square" lIns="0" tIns="91440" bIns="0">
            <a:spAutoFit/>
          </a:bodyPr>
          <a:lstStyle/>
          <a:p>
            <a:r>
              <a:rPr lang="fr-CA" sz="800" b="1" dirty="0">
                <a:latin typeface="Arial" panose="020B0604020202020204" pitchFamily="34" charset="0"/>
              </a:rPr>
              <a:t>Remarque</a:t>
            </a:r>
          </a:p>
          <a:p>
            <a:r>
              <a:rPr lang="fr-CA" sz="800" dirty="0">
                <a:latin typeface="Arial" panose="020B0604020202020204" pitchFamily="34" charset="0"/>
              </a:rPr>
              <a:t>La moyenne canadienne représente l’expérience moyenne des Canadiens (plutôt que la moyenne des résultats provinciaux et territoriaux).</a:t>
            </a:r>
          </a:p>
        </p:txBody>
      </p:sp>
      <p:grpSp>
        <p:nvGrpSpPr>
          <p:cNvPr id="13" name="Group 12"/>
          <p:cNvGrpSpPr/>
          <p:nvPr/>
        </p:nvGrpSpPr>
        <p:grpSpPr>
          <a:xfrm>
            <a:off x="1529715" y="1959683"/>
            <a:ext cx="5897560" cy="3730883"/>
            <a:chOff x="1920240" y="1664208"/>
            <a:chExt cx="5897560" cy="3730883"/>
          </a:xfrm>
        </p:grpSpPr>
        <p:grpSp>
          <p:nvGrpSpPr>
            <p:cNvPr id="39" name="Group 38"/>
            <p:cNvGrpSpPr/>
            <p:nvPr/>
          </p:nvGrpSpPr>
          <p:grpSpPr>
            <a:xfrm>
              <a:off x="1920240" y="1664208"/>
              <a:ext cx="5897560" cy="3730883"/>
              <a:chOff x="2907137" y="1477377"/>
              <a:chExt cx="5897560" cy="3730883"/>
            </a:xfrm>
          </p:grpSpPr>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7137" y="1477377"/>
                <a:ext cx="5897560" cy="3730883"/>
              </a:xfrm>
              <a:prstGeom prst="rect">
                <a:avLst/>
              </a:prstGeom>
            </p:spPr>
          </p:pic>
          <p:sp>
            <p:nvSpPr>
              <p:cNvPr id="45" name="Rectangle 44"/>
              <p:cNvSpPr/>
              <p:nvPr/>
            </p:nvSpPr>
            <p:spPr>
              <a:xfrm>
                <a:off x="3915519" y="3779482"/>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57 </a:t>
                </a:r>
                <a:r>
                  <a:rPr lang="en-CA" sz="1300" b="1" baseline="30000" dirty="0" smtClean="0">
                    <a:solidFill>
                      <a:srgbClr val="282828"/>
                    </a:solidFill>
                  </a:rPr>
                  <a:t>%</a:t>
                </a:r>
                <a:endParaRPr lang="en-CA" sz="1300" b="1" dirty="0">
                  <a:solidFill>
                    <a:srgbClr val="282828"/>
                  </a:solidFill>
                </a:endParaRPr>
              </a:p>
            </p:txBody>
          </p:sp>
          <p:sp>
            <p:nvSpPr>
              <p:cNvPr id="55" name="Rectangle 54"/>
              <p:cNvSpPr/>
              <p:nvPr/>
            </p:nvSpPr>
            <p:spPr>
              <a:xfrm>
                <a:off x="4400186" y="3924995"/>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95 </a:t>
                </a:r>
                <a:r>
                  <a:rPr lang="en-CA" sz="1300" b="1" baseline="30000" dirty="0" smtClean="0">
                    <a:solidFill>
                      <a:srgbClr val="282828"/>
                    </a:solidFill>
                  </a:rPr>
                  <a:t>%</a:t>
                </a:r>
                <a:endParaRPr lang="en-CA" sz="1300" b="1" dirty="0">
                  <a:solidFill>
                    <a:srgbClr val="282828"/>
                  </a:solidFill>
                </a:endParaRPr>
              </a:p>
            </p:txBody>
          </p:sp>
          <p:sp>
            <p:nvSpPr>
              <p:cNvPr id="56" name="Rectangle 55"/>
              <p:cNvSpPr/>
              <p:nvPr/>
            </p:nvSpPr>
            <p:spPr>
              <a:xfrm>
                <a:off x="4841380" y="3969008"/>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92 </a:t>
                </a:r>
                <a:r>
                  <a:rPr lang="en-CA" sz="1300" b="1" baseline="30000" dirty="0" smtClean="0">
                    <a:solidFill>
                      <a:srgbClr val="282828"/>
                    </a:solidFill>
                  </a:rPr>
                  <a:t>%</a:t>
                </a:r>
                <a:endParaRPr lang="en-CA" sz="1300" b="1" dirty="0">
                  <a:solidFill>
                    <a:srgbClr val="282828"/>
                  </a:solidFill>
                </a:endParaRPr>
              </a:p>
            </p:txBody>
          </p:sp>
          <p:sp>
            <p:nvSpPr>
              <p:cNvPr id="57" name="Rectangle 56"/>
              <p:cNvSpPr/>
              <p:nvPr/>
            </p:nvSpPr>
            <p:spPr>
              <a:xfrm>
                <a:off x="5286880" y="3984191"/>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80 </a:t>
                </a:r>
                <a:r>
                  <a:rPr lang="en-CA" sz="1300" b="1" baseline="30000" dirty="0" smtClean="0">
                    <a:solidFill>
                      <a:srgbClr val="282828"/>
                    </a:solidFill>
                  </a:rPr>
                  <a:t>%</a:t>
                </a:r>
                <a:endParaRPr lang="en-CA" sz="1300" b="1" dirty="0">
                  <a:solidFill>
                    <a:srgbClr val="282828"/>
                  </a:solidFill>
                </a:endParaRPr>
              </a:p>
            </p:txBody>
          </p:sp>
          <p:sp>
            <p:nvSpPr>
              <p:cNvPr id="58" name="Rectangle 57"/>
              <p:cNvSpPr/>
              <p:nvPr/>
            </p:nvSpPr>
            <p:spPr>
              <a:xfrm>
                <a:off x="5857055" y="4181107"/>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64 </a:t>
                </a:r>
                <a:r>
                  <a:rPr lang="en-CA" sz="1300" b="1" baseline="30000" dirty="0" smtClean="0">
                    <a:solidFill>
                      <a:srgbClr val="282828"/>
                    </a:solidFill>
                  </a:rPr>
                  <a:t>%</a:t>
                </a:r>
                <a:endParaRPr lang="en-CA" sz="1300" b="1" dirty="0">
                  <a:solidFill>
                    <a:srgbClr val="282828"/>
                  </a:solidFill>
                </a:endParaRPr>
              </a:p>
            </p:txBody>
          </p:sp>
          <p:sp>
            <p:nvSpPr>
              <p:cNvPr id="59" name="Rectangle 58"/>
              <p:cNvSpPr/>
              <p:nvPr/>
            </p:nvSpPr>
            <p:spPr>
              <a:xfrm>
                <a:off x="6583140" y="4025676"/>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76 </a:t>
                </a:r>
                <a:r>
                  <a:rPr lang="en-CA" sz="1300" b="1" baseline="30000" dirty="0" smtClean="0">
                    <a:solidFill>
                      <a:srgbClr val="282828"/>
                    </a:solidFill>
                  </a:rPr>
                  <a:t>%</a:t>
                </a:r>
                <a:endParaRPr lang="en-CA" sz="1300" b="1" dirty="0">
                  <a:solidFill>
                    <a:srgbClr val="282828"/>
                  </a:solidFill>
                </a:endParaRPr>
              </a:p>
            </p:txBody>
          </p:sp>
          <p:sp>
            <p:nvSpPr>
              <p:cNvPr id="60" name="Rectangle 59"/>
              <p:cNvSpPr/>
              <p:nvPr/>
            </p:nvSpPr>
            <p:spPr>
              <a:xfrm>
                <a:off x="7116466" y="3088676"/>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93 </a:t>
                </a:r>
                <a:r>
                  <a:rPr lang="en-CA" sz="1300" b="1" baseline="30000" dirty="0" smtClean="0">
                    <a:solidFill>
                      <a:srgbClr val="282828"/>
                    </a:solidFill>
                  </a:rPr>
                  <a:t>%</a:t>
                </a:r>
                <a:endParaRPr lang="en-CA" sz="1300" b="1" dirty="0">
                  <a:solidFill>
                    <a:srgbClr val="282828"/>
                  </a:solidFill>
                </a:endParaRPr>
              </a:p>
            </p:txBody>
          </p:sp>
          <p:sp>
            <p:nvSpPr>
              <p:cNvPr id="61" name="Rectangle 60"/>
              <p:cNvSpPr/>
              <p:nvPr/>
            </p:nvSpPr>
            <p:spPr>
              <a:xfrm>
                <a:off x="7954163" y="3456660"/>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91 </a:t>
                </a:r>
                <a:r>
                  <a:rPr lang="en-CA" sz="1300" b="1" baseline="30000" dirty="0" smtClean="0">
                    <a:solidFill>
                      <a:srgbClr val="282828"/>
                    </a:solidFill>
                  </a:rPr>
                  <a:t>%</a:t>
                </a:r>
                <a:endParaRPr lang="en-CA" sz="1300" b="1" dirty="0">
                  <a:solidFill>
                    <a:srgbClr val="282828"/>
                  </a:solidFill>
                </a:endParaRPr>
              </a:p>
            </p:txBody>
          </p:sp>
          <p:sp>
            <p:nvSpPr>
              <p:cNvPr id="62" name="Rectangle 61"/>
              <p:cNvSpPr/>
              <p:nvPr/>
            </p:nvSpPr>
            <p:spPr>
              <a:xfrm>
                <a:off x="7873861" y="4373264"/>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57 </a:t>
                </a:r>
                <a:r>
                  <a:rPr lang="en-CA" sz="1300" b="1" baseline="30000" dirty="0" smtClean="0">
                    <a:solidFill>
                      <a:srgbClr val="282828"/>
                    </a:solidFill>
                  </a:rPr>
                  <a:t>%</a:t>
                </a:r>
                <a:endParaRPr lang="en-CA" sz="1300" b="1" dirty="0">
                  <a:solidFill>
                    <a:srgbClr val="282828"/>
                  </a:solidFill>
                </a:endParaRPr>
              </a:p>
            </p:txBody>
          </p:sp>
          <p:sp>
            <p:nvSpPr>
              <p:cNvPr id="63" name="Rectangle 62"/>
              <p:cNvSpPr/>
              <p:nvPr/>
            </p:nvSpPr>
            <p:spPr>
              <a:xfrm>
                <a:off x="7258016" y="4712449"/>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94 </a:t>
                </a:r>
                <a:r>
                  <a:rPr lang="en-CA" sz="1300" b="1" baseline="30000" dirty="0" smtClean="0">
                    <a:solidFill>
                      <a:srgbClr val="282828"/>
                    </a:solidFill>
                  </a:rPr>
                  <a:t>%</a:t>
                </a:r>
                <a:endParaRPr lang="en-CA" sz="1300" b="1" dirty="0">
                  <a:solidFill>
                    <a:srgbClr val="282828"/>
                  </a:solidFill>
                </a:endParaRPr>
              </a:p>
            </p:txBody>
          </p:sp>
          <p:sp>
            <p:nvSpPr>
              <p:cNvPr id="64" name="Rectangle 63"/>
              <p:cNvSpPr/>
              <p:nvPr/>
            </p:nvSpPr>
            <p:spPr>
              <a:xfrm>
                <a:off x="4112063" y="2149652"/>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80 </a:t>
                </a:r>
                <a:r>
                  <a:rPr lang="en-CA" sz="1300" b="1" baseline="30000" dirty="0" smtClean="0">
                    <a:solidFill>
                      <a:srgbClr val="282828"/>
                    </a:solidFill>
                  </a:rPr>
                  <a:t>%</a:t>
                </a:r>
                <a:endParaRPr lang="en-CA" sz="1300" b="1" dirty="0">
                  <a:solidFill>
                    <a:srgbClr val="282828"/>
                  </a:solidFill>
                </a:endParaRPr>
              </a:p>
            </p:txBody>
          </p:sp>
        </p:grpSp>
        <p:sp>
          <p:nvSpPr>
            <p:cNvPr id="79" name="Rectangle 78"/>
            <p:cNvSpPr/>
            <p:nvPr/>
          </p:nvSpPr>
          <p:spPr>
            <a:xfrm>
              <a:off x="6633458" y="2080940"/>
              <a:ext cx="502920" cy="30415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b="1" dirty="0" smtClean="0">
                  <a:solidFill>
                    <a:srgbClr val="282828"/>
                  </a:solidFill>
                </a:rPr>
                <a:t>73 </a:t>
              </a:r>
              <a:r>
                <a:rPr lang="en-CA" b="1" baseline="30000" dirty="0" smtClean="0">
                  <a:solidFill>
                    <a:srgbClr val="282828"/>
                  </a:solidFill>
                </a:rPr>
                <a:t>%</a:t>
              </a:r>
              <a:endParaRPr lang="en-CA" b="1" dirty="0">
                <a:solidFill>
                  <a:srgbClr val="282828"/>
                </a:solidFill>
              </a:endParaRPr>
            </a:p>
          </p:txBody>
        </p:sp>
      </p:grpSp>
      <p:sp>
        <p:nvSpPr>
          <p:cNvPr id="80" name="Rectangle 79"/>
          <p:cNvSpPr/>
          <p:nvPr/>
        </p:nvSpPr>
        <p:spPr>
          <a:xfrm>
            <a:off x="374904" y="1202436"/>
            <a:ext cx="7052371" cy="846386"/>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Pourcentage des médecins de soins primaires qui ont accès à un système d’information régional </a:t>
            </a:r>
            <a:r>
              <a:rPr lang="fr-FR" sz="1350" dirty="0" smtClean="0">
                <a:solidFill>
                  <a:srgbClr val="365254"/>
                </a:solidFill>
                <a:cs typeface="Arial" panose="020B0604020202020204" pitchFamily="34" charset="0"/>
              </a:rPr>
              <a:t>(</a:t>
            </a:r>
            <a:r>
              <a:rPr lang="fr-FR" sz="1350" dirty="0">
                <a:solidFill>
                  <a:srgbClr val="365254"/>
                </a:solidFill>
                <a:cs typeface="Arial" panose="020B0604020202020204" pitchFamily="34" charset="0"/>
              </a:rPr>
              <a:t>p. ex. d’hôpital ou de réseau hospitalier), provincial ou territorial où ils peuvent trouver de l’information </a:t>
            </a:r>
            <a:r>
              <a:rPr lang="fr-FR" sz="1350" dirty="0" smtClean="0">
                <a:solidFill>
                  <a:srgbClr val="365254"/>
                </a:solidFill>
                <a:cs typeface="Arial" panose="020B0604020202020204" pitchFamily="34" charset="0"/>
              </a:rPr>
              <a:t>qui </a:t>
            </a:r>
            <a:r>
              <a:rPr lang="fr-FR" sz="1350" dirty="0">
                <a:solidFill>
                  <a:srgbClr val="365254"/>
                </a:solidFill>
                <a:cs typeface="Arial" panose="020B0604020202020204" pitchFamily="34" charset="0"/>
              </a:rPr>
              <a:t>provient de l’extérieur de leur </a:t>
            </a:r>
            <a:r>
              <a:rPr lang="fr-FR" sz="1350" dirty="0" smtClean="0">
                <a:solidFill>
                  <a:srgbClr val="365254"/>
                </a:solidFill>
                <a:cs typeface="Arial" panose="020B0604020202020204" pitchFamily="34" charset="0"/>
              </a:rPr>
              <a:t>cabinet</a:t>
            </a:r>
            <a:endParaRPr lang="fr-FR" sz="1350" dirty="0">
              <a:solidFill>
                <a:srgbClr val="365254"/>
              </a:solidFill>
              <a:cs typeface="Arial" panose="020B0604020202020204" pitchFamily="34" charset="0"/>
            </a:endParaRP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03" y="342050"/>
            <a:ext cx="313565" cy="340831"/>
          </a:xfrm>
          <a:prstGeom prst="rect">
            <a:avLst/>
          </a:prstGeom>
        </p:spPr>
      </p:pic>
      <p:sp>
        <p:nvSpPr>
          <p:cNvPr id="35" name="Rectangle 34"/>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5" name="Group 24"/>
          <p:cNvGrpSpPr/>
          <p:nvPr/>
        </p:nvGrpSpPr>
        <p:grpSpPr>
          <a:xfrm>
            <a:off x="374904" y="6304001"/>
            <a:ext cx="4025646" cy="425758"/>
            <a:chOff x="3484840" y="6539092"/>
            <a:chExt cx="4025646" cy="425758"/>
          </a:xfrm>
        </p:grpSpPr>
        <p:sp>
          <p:nvSpPr>
            <p:cNvPr id="26" name="TextBox 25"/>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27" name="Oval 26"/>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229773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Picture Placeholder 39"/>
          <p:cNvGraphicFramePr>
            <a:graphicFrameLocks noGrp="1"/>
          </p:cNvGraphicFramePr>
          <p:nvPr>
            <p:ph type="pic" sz="quarter" idx="13"/>
            <p:extLst>
              <p:ext uri="{D42A27DB-BD31-4B8C-83A1-F6EECF244321}">
                <p14:modId xmlns:p14="http://schemas.microsoft.com/office/powerpoint/2010/main" val="456607956"/>
              </p:ext>
            </p:extLst>
          </p:nvPr>
        </p:nvGraphicFramePr>
        <p:xfrm>
          <a:off x="638002" y="2089195"/>
          <a:ext cx="8086898" cy="42230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nSpc>
                <a:spcPts val="3000"/>
              </a:lnSpc>
            </a:pPr>
            <a:r>
              <a:rPr lang="fr-FR" dirty="0"/>
              <a:t>Moins de la moitié des médecins de soins primaires canadiens utilisent couramment les DME pour éclairer leurs décisions sur la qualité des soins</a:t>
            </a:r>
            <a:endParaRPr lang="en-US" dirty="0"/>
          </a:p>
        </p:txBody>
      </p:sp>
      <p:grpSp>
        <p:nvGrpSpPr>
          <p:cNvPr id="4" name="Group 3"/>
          <p:cNvGrpSpPr/>
          <p:nvPr/>
        </p:nvGrpSpPr>
        <p:grpSpPr>
          <a:xfrm>
            <a:off x="1198959" y="2132411"/>
            <a:ext cx="7364017" cy="1107996"/>
            <a:chOff x="1198959" y="2132411"/>
            <a:chExt cx="7364017" cy="1107996"/>
          </a:xfrm>
        </p:grpSpPr>
        <p:sp>
          <p:nvSpPr>
            <p:cNvPr id="5" name="Rectangle 4"/>
            <p:cNvSpPr/>
            <p:nvPr/>
          </p:nvSpPr>
          <p:spPr>
            <a:xfrm>
              <a:off x="1198959" y="2132411"/>
              <a:ext cx="1809751" cy="1107996"/>
            </a:xfrm>
            <a:prstGeom prst="rect">
              <a:avLst/>
            </a:prstGeom>
          </p:spPr>
          <p:txBody>
            <a:bodyPr wrap="square">
              <a:spAutoFit/>
            </a:bodyPr>
            <a:lstStyle/>
            <a:p>
              <a:pPr algn="ctr"/>
              <a:r>
                <a:rPr lang="fr-FR" sz="1100" b="1" dirty="0">
                  <a:latin typeface="Arial Narrow" panose="020B0606020202030204" pitchFamily="34" charset="0"/>
                  <a:cs typeface="Arial" panose="020B0604020202020204" pitchFamily="34" charset="0"/>
                </a:rPr>
                <a:t>Envoi de rappels aux patients à qui des soins préventifs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ou </a:t>
              </a:r>
              <a:r>
                <a:rPr lang="fr-FR" sz="1100" b="1" dirty="0">
                  <a:latin typeface="Arial Narrow" panose="020B0606020202030204" pitchFamily="34" charset="0"/>
                  <a:cs typeface="Arial" panose="020B0604020202020204" pitchFamily="34" charset="0"/>
                </a:rPr>
                <a:t>de suivi doivent être dispensés (p. ex. vaccin contre la grippe ou HbA1c pour les diabétiques) </a:t>
              </a:r>
            </a:p>
          </p:txBody>
        </p:sp>
        <p:sp>
          <p:nvSpPr>
            <p:cNvPr id="30" name="Rectangle 29"/>
            <p:cNvSpPr/>
            <p:nvPr/>
          </p:nvSpPr>
          <p:spPr>
            <a:xfrm>
              <a:off x="3054707" y="2132411"/>
              <a:ext cx="1803043" cy="769441"/>
            </a:xfrm>
            <a:prstGeom prst="rect">
              <a:avLst/>
            </a:prstGeom>
          </p:spPr>
          <p:txBody>
            <a:bodyPr wrap="square">
              <a:spAutoFit/>
            </a:bodyPr>
            <a:lstStyle/>
            <a:p>
              <a:pPr algn="ctr"/>
              <a:r>
                <a:rPr lang="fr-FR" sz="1100" b="1" dirty="0">
                  <a:latin typeface="Arial Narrow" panose="020B0606020202030204" pitchFamily="34" charset="0"/>
                  <a:cs typeface="Arial" panose="020B0604020202020204" pitchFamily="34" charset="0"/>
                </a:rPr>
                <a:t>Réception de rappels pour les interventions ou examens de dépistage fondés sur les guides de pratique </a:t>
              </a:r>
            </a:p>
          </p:txBody>
        </p:sp>
        <p:sp>
          <p:nvSpPr>
            <p:cNvPr id="31" name="Rectangle 30"/>
            <p:cNvSpPr/>
            <p:nvPr/>
          </p:nvSpPr>
          <p:spPr>
            <a:xfrm>
              <a:off x="4895850" y="2132411"/>
              <a:ext cx="1819275" cy="769441"/>
            </a:xfrm>
            <a:prstGeom prst="rect">
              <a:avLst/>
            </a:prstGeom>
          </p:spPr>
          <p:txBody>
            <a:bodyPr wrap="square">
              <a:spAutoFit/>
            </a:bodyPr>
            <a:lstStyle/>
            <a:p>
              <a:pPr algn="ctr"/>
              <a:r>
                <a:rPr lang="fr-FR" sz="1100" b="1" dirty="0">
                  <a:latin typeface="Arial Narrow" panose="020B0606020202030204" pitchFamily="34" charset="0"/>
                  <a:cs typeface="Arial" panose="020B0604020202020204" pitchFamily="34" charset="0"/>
                </a:rPr>
                <a:t>Suivi de tous les examens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de </a:t>
              </a:r>
              <a:r>
                <a:rPr lang="fr-FR" sz="1100" b="1" dirty="0">
                  <a:latin typeface="Arial Narrow" panose="020B0606020202030204" pitchFamily="34" charset="0"/>
                  <a:cs typeface="Arial" panose="020B0604020202020204" pitchFamily="34" charset="0"/>
                </a:rPr>
                <a:t>laboratoire commandés jusqu’à l’obtention des résultats par les cliniciens </a:t>
              </a:r>
            </a:p>
          </p:txBody>
        </p:sp>
        <p:sp>
          <p:nvSpPr>
            <p:cNvPr id="32" name="Rectangle 31"/>
            <p:cNvSpPr/>
            <p:nvPr/>
          </p:nvSpPr>
          <p:spPr>
            <a:xfrm>
              <a:off x="6753226" y="2132411"/>
              <a:ext cx="1809750" cy="769441"/>
            </a:xfrm>
            <a:prstGeom prst="rect">
              <a:avLst/>
            </a:prstGeom>
          </p:spPr>
          <p:txBody>
            <a:bodyPr wrap="square">
              <a:spAutoFit/>
            </a:bodyPr>
            <a:lstStyle/>
            <a:p>
              <a:pPr algn="ctr"/>
              <a:r>
                <a:rPr lang="fr-FR" sz="1100" b="1" dirty="0">
                  <a:latin typeface="Arial Narrow" panose="020B0606020202030204" pitchFamily="34" charset="0"/>
                  <a:cs typeface="Arial" panose="020B0604020202020204" pitchFamily="34" charset="0"/>
                </a:rPr>
                <a:t>Réception d’alertes ou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de </a:t>
              </a:r>
              <a:r>
                <a:rPr lang="fr-FR" sz="1100" b="1" dirty="0">
                  <a:latin typeface="Arial Narrow" panose="020B0606020202030204" pitchFamily="34" charset="0"/>
                  <a:cs typeface="Arial" panose="020B0604020202020204" pitchFamily="34" charset="0"/>
                </a:rPr>
                <a:t>messages leur indiquant de divulguer les résultats d’examens aux patients </a:t>
              </a:r>
            </a:p>
          </p:txBody>
        </p:sp>
      </p:grpSp>
      <p:sp>
        <p:nvSpPr>
          <p:cNvPr id="27" name="Rectangle 26"/>
          <p:cNvSpPr/>
          <p:nvPr/>
        </p:nvSpPr>
        <p:spPr>
          <a:xfrm>
            <a:off x="374904" y="1473568"/>
            <a:ext cx="8426196" cy="641201"/>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Pourcentage des cabinets de soins primaires qui effectuent </a:t>
            </a:r>
            <a:r>
              <a:rPr lang="fr-FR" sz="1350" b="1" dirty="0">
                <a:solidFill>
                  <a:srgbClr val="365254"/>
                </a:solidFill>
                <a:cs typeface="Arial" panose="020B0604020202020204" pitchFamily="34" charset="0"/>
              </a:rPr>
              <a:t>systématiquement</a:t>
            </a:r>
            <a:r>
              <a:rPr lang="fr-FR" sz="1350" dirty="0">
                <a:solidFill>
                  <a:srgbClr val="365254"/>
                </a:solidFill>
                <a:cs typeface="Arial" panose="020B0604020202020204" pitchFamily="34" charset="0"/>
              </a:rPr>
              <a:t> les tâches suivantes à l’aide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d’un système </a:t>
            </a:r>
            <a:r>
              <a:rPr lang="fr-FR" sz="1350" dirty="0">
                <a:solidFill>
                  <a:srgbClr val="365254"/>
                </a:solidFill>
                <a:cs typeface="Arial" panose="020B0604020202020204" pitchFamily="34" charset="0"/>
              </a:rPr>
              <a:t>informatisé (p. ex. le DME) :</a:t>
            </a:r>
          </a:p>
        </p:txBody>
      </p:sp>
      <p:grpSp>
        <p:nvGrpSpPr>
          <p:cNvPr id="10" name="Group 9"/>
          <p:cNvGrpSpPr/>
          <p:nvPr/>
        </p:nvGrpSpPr>
        <p:grpSpPr>
          <a:xfrm>
            <a:off x="4750921" y="5932234"/>
            <a:ext cx="1169386" cy="276999"/>
            <a:chOff x="4655671" y="5475029"/>
            <a:chExt cx="1169386" cy="276999"/>
          </a:xfrm>
        </p:grpSpPr>
        <p:sp>
          <p:nvSpPr>
            <p:cNvPr id="9" name="Rectangle 8"/>
            <p:cNvSpPr/>
            <p:nvPr/>
          </p:nvSpPr>
          <p:spPr>
            <a:xfrm>
              <a:off x="4655671" y="5475029"/>
              <a:ext cx="932329"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 name="Group 7"/>
            <p:cNvGrpSpPr/>
            <p:nvPr/>
          </p:nvGrpSpPr>
          <p:grpSpPr>
            <a:xfrm>
              <a:off x="4721412" y="5475029"/>
              <a:ext cx="1103645" cy="276999"/>
              <a:chOff x="5082477" y="5732017"/>
              <a:chExt cx="1103645" cy="276999"/>
            </a:xfrm>
          </p:grpSpPr>
          <p:sp>
            <p:nvSpPr>
              <p:cNvPr id="50" name="Rectangle 49"/>
              <p:cNvSpPr/>
              <p:nvPr/>
            </p:nvSpPr>
            <p:spPr bwMode="gray">
              <a:xfrm>
                <a:off x="5554851" y="5732017"/>
                <a:ext cx="631271" cy="276999"/>
              </a:xfrm>
              <a:prstGeom prst="rect">
                <a:avLst/>
              </a:prstGeom>
            </p:spPr>
            <p:txBody>
              <a:bodyPr wrap="square">
                <a:spAutoFit/>
              </a:bodyPr>
              <a:lstStyle/>
              <a:p>
                <a:r>
                  <a:rPr lang="en-US" sz="1200" dirty="0" smtClean="0">
                    <a:solidFill>
                      <a:srgbClr val="000000"/>
                    </a:solidFill>
                    <a:latin typeface="Arial Narrow" panose="020B0606020202030204" pitchFamily="34" charset="0"/>
                    <a:cs typeface="Arial" panose="020B0604020202020204" pitchFamily="34" charset="0"/>
                  </a:rPr>
                  <a:t>2019</a:t>
                </a:r>
                <a:endParaRPr lang="en-CA" sz="1200" dirty="0">
                  <a:latin typeface="Arial Narrow" panose="020B0606020202030204" pitchFamily="34" charset="0"/>
                  <a:cs typeface="Arial" panose="020B0604020202020204" pitchFamily="34" charset="0"/>
                </a:endParaRPr>
              </a:p>
            </p:txBody>
          </p:sp>
          <p:sp>
            <p:nvSpPr>
              <p:cNvPr id="51" name="Rectangle 50"/>
              <p:cNvSpPr/>
              <p:nvPr/>
            </p:nvSpPr>
            <p:spPr bwMode="gray">
              <a:xfrm>
                <a:off x="5082477" y="5806508"/>
                <a:ext cx="118872" cy="118872"/>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bwMode="gray">
              <a:xfrm>
                <a:off x="5266608" y="5806508"/>
                <a:ext cx="118872" cy="118872"/>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bwMode="gray">
              <a:xfrm>
                <a:off x="5450739" y="5806508"/>
                <a:ext cx="118872" cy="11887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8" name="Rectangle 37"/>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5" name="Group 24"/>
          <p:cNvGrpSpPr/>
          <p:nvPr/>
        </p:nvGrpSpPr>
        <p:grpSpPr>
          <a:xfrm>
            <a:off x="374904" y="6345312"/>
            <a:ext cx="3719166" cy="369332"/>
            <a:chOff x="139635" y="6397305"/>
            <a:chExt cx="3719166" cy="369332"/>
          </a:xfrm>
        </p:grpSpPr>
        <p:sp>
          <p:nvSpPr>
            <p:cNvPr id="26"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8"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9"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3"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4"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9"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244902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Aperçus provinciaux et territoriaux : fonctionnalités relatives à la qualité des soins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077955669"/>
              </p:ext>
            </p:extLst>
          </p:nvPr>
        </p:nvGraphicFramePr>
        <p:xfrm>
          <a:off x="374904" y="1862233"/>
          <a:ext cx="8426194" cy="2962656"/>
        </p:xfrm>
        <a:graphic>
          <a:graphicData uri="http://schemas.openxmlformats.org/drawingml/2006/table">
            <a:tbl>
              <a:tblPr/>
              <a:tblGrid>
                <a:gridCol w="2587371">
                  <a:extLst>
                    <a:ext uri="{9D8B030D-6E8A-4147-A177-3AD203B41FA5}">
                      <a16:colId xmlns:a16="http://schemas.microsoft.com/office/drawing/2014/main" val="2274431385"/>
                    </a:ext>
                  </a:extLst>
                </a:gridCol>
                <a:gridCol w="590550">
                  <a:extLst>
                    <a:ext uri="{9D8B030D-6E8A-4147-A177-3AD203B41FA5}">
                      <a16:colId xmlns:a16="http://schemas.microsoft.com/office/drawing/2014/main" val="3414494534"/>
                    </a:ext>
                  </a:extLst>
                </a:gridCol>
                <a:gridCol w="504825">
                  <a:extLst>
                    <a:ext uri="{9D8B030D-6E8A-4147-A177-3AD203B41FA5}">
                      <a16:colId xmlns:a16="http://schemas.microsoft.com/office/drawing/2014/main" val="1291103358"/>
                    </a:ext>
                  </a:extLst>
                </a:gridCol>
                <a:gridCol w="397933">
                  <a:extLst>
                    <a:ext uri="{9D8B030D-6E8A-4147-A177-3AD203B41FA5}">
                      <a16:colId xmlns:a16="http://schemas.microsoft.com/office/drawing/2014/main" val="2659665947"/>
                    </a:ext>
                  </a:extLst>
                </a:gridCol>
                <a:gridCol w="397933">
                  <a:extLst>
                    <a:ext uri="{9D8B030D-6E8A-4147-A177-3AD203B41FA5}">
                      <a16:colId xmlns:a16="http://schemas.microsoft.com/office/drawing/2014/main" val="77205676"/>
                    </a:ext>
                  </a:extLst>
                </a:gridCol>
                <a:gridCol w="397933">
                  <a:extLst>
                    <a:ext uri="{9D8B030D-6E8A-4147-A177-3AD203B41FA5}">
                      <a16:colId xmlns:a16="http://schemas.microsoft.com/office/drawing/2014/main" val="5221739"/>
                    </a:ext>
                  </a:extLst>
                </a:gridCol>
                <a:gridCol w="397933">
                  <a:extLst>
                    <a:ext uri="{9D8B030D-6E8A-4147-A177-3AD203B41FA5}">
                      <a16:colId xmlns:a16="http://schemas.microsoft.com/office/drawing/2014/main" val="3757745029"/>
                    </a:ext>
                  </a:extLst>
                </a:gridCol>
                <a:gridCol w="397933">
                  <a:extLst>
                    <a:ext uri="{9D8B030D-6E8A-4147-A177-3AD203B41FA5}">
                      <a16:colId xmlns:a16="http://schemas.microsoft.com/office/drawing/2014/main" val="2250567162"/>
                    </a:ext>
                  </a:extLst>
                </a:gridCol>
                <a:gridCol w="397933">
                  <a:extLst>
                    <a:ext uri="{9D8B030D-6E8A-4147-A177-3AD203B41FA5}">
                      <a16:colId xmlns:a16="http://schemas.microsoft.com/office/drawing/2014/main" val="2848938551"/>
                    </a:ext>
                  </a:extLst>
                </a:gridCol>
                <a:gridCol w="397933">
                  <a:extLst>
                    <a:ext uri="{9D8B030D-6E8A-4147-A177-3AD203B41FA5}">
                      <a16:colId xmlns:a16="http://schemas.microsoft.com/office/drawing/2014/main" val="1775685730"/>
                    </a:ext>
                  </a:extLst>
                </a:gridCol>
                <a:gridCol w="397933">
                  <a:extLst>
                    <a:ext uri="{9D8B030D-6E8A-4147-A177-3AD203B41FA5}">
                      <a16:colId xmlns:a16="http://schemas.microsoft.com/office/drawing/2014/main" val="613197185"/>
                    </a:ext>
                  </a:extLst>
                </a:gridCol>
                <a:gridCol w="397933">
                  <a:extLst>
                    <a:ext uri="{9D8B030D-6E8A-4147-A177-3AD203B41FA5}">
                      <a16:colId xmlns:a16="http://schemas.microsoft.com/office/drawing/2014/main" val="4077132638"/>
                    </a:ext>
                  </a:extLst>
                </a:gridCol>
                <a:gridCol w="558121">
                  <a:extLst>
                    <a:ext uri="{9D8B030D-6E8A-4147-A177-3AD203B41FA5}">
                      <a16:colId xmlns:a16="http://schemas.microsoft.com/office/drawing/2014/main" val="178737671"/>
                    </a:ext>
                  </a:extLst>
                </a:gridCol>
                <a:gridCol w="603930">
                  <a:extLst>
                    <a:ext uri="{9D8B030D-6E8A-4147-A177-3AD203B41FA5}">
                      <a16:colId xmlns:a16="http://schemas.microsoft.com/office/drawing/2014/main" val="3241438732"/>
                    </a:ext>
                  </a:extLst>
                </a:gridCol>
              </a:tblGrid>
              <a:tr h="179605">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18288" marR="18288" marT="18288" marB="18288"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309283">
                <a:tc>
                  <a:txBody>
                    <a:bodyPr/>
                    <a:lstStyle/>
                    <a:p>
                      <a:pPr algn="l" fontAlgn="t"/>
                      <a:r>
                        <a:rPr lang="fr-CA" sz="1200" dirty="0">
                          <a:solidFill>
                            <a:schemeClr val="tx1"/>
                          </a:solidFill>
                          <a:latin typeface="+mn-lt"/>
                          <a:ea typeface="+mn-ea"/>
                          <a:cs typeface="Arial" panose="020B0604020202020204" pitchFamily="34" charset="0"/>
                        </a:rPr>
                        <a:t>Envoi de rappels aux patients lorsque des soins préventifs ou de suivi doivent être dispensés</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51</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309283">
                <a:tc>
                  <a:txBody>
                    <a:bodyPr/>
                    <a:lstStyle/>
                    <a:p>
                      <a:pPr marL="0" algn="l" defTabSz="1219170" rtl="0" eaLnBrk="1" fontAlgn="t" latinLnBrk="0" hangingPunct="1"/>
                      <a:r>
                        <a:rPr lang="fr-CA" sz="1200" dirty="0">
                          <a:solidFill>
                            <a:schemeClr val="tx1"/>
                          </a:solidFill>
                          <a:latin typeface="+mn-lt"/>
                          <a:ea typeface="+mn-ea"/>
                          <a:cs typeface="Arial" panose="020B0604020202020204" pitchFamily="34" charset="0"/>
                        </a:rPr>
                        <a:t>Réception de rappels pour les interventions ou examens de dépistage fondés sur les guides de pratique</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40</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589840934"/>
                  </a:ext>
                </a:extLst>
              </a:tr>
              <a:tr h="309283">
                <a:tc>
                  <a:txBody>
                    <a:bodyPr/>
                    <a:lstStyle/>
                    <a:p>
                      <a:pPr algn="l" fontAlgn="t"/>
                      <a:r>
                        <a:rPr lang="fr-CA" sz="1200" dirty="0">
                          <a:solidFill>
                            <a:schemeClr val="tx1"/>
                          </a:solidFill>
                          <a:latin typeface="+mn-lt"/>
                          <a:ea typeface="+mn-ea"/>
                          <a:cs typeface="Arial" panose="020B0604020202020204" pitchFamily="34" charset="0"/>
                        </a:rPr>
                        <a:t>Suivi de tous les examens de laboratoire commandés jusqu’à l’obtention des résultats par les cliniciens</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67</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309283">
                <a:tc>
                  <a:txBody>
                    <a:bodyPr/>
                    <a:lstStyle/>
                    <a:p>
                      <a:pPr algn="l" fontAlgn="t"/>
                      <a:r>
                        <a:rPr lang="fr-CA" sz="1200" dirty="0">
                          <a:solidFill>
                            <a:schemeClr val="tx1"/>
                          </a:solidFill>
                          <a:latin typeface="+mn-lt"/>
                          <a:ea typeface="+mn-ea"/>
                          <a:cs typeface="Arial" panose="020B0604020202020204" pitchFamily="34" charset="0"/>
                        </a:rPr>
                        <a:t>Réception d’alertes ou de messages </a:t>
                      </a:r>
                      <a:r>
                        <a:rPr lang="fr-CA" sz="1200" dirty="0" smtClean="0">
                          <a:solidFill>
                            <a:schemeClr val="tx1"/>
                          </a:solidFill>
                          <a:latin typeface="+mn-lt"/>
                          <a:ea typeface="+mn-ea"/>
                          <a:cs typeface="Arial" panose="020B0604020202020204" pitchFamily="34" charset="0"/>
                        </a:rPr>
                        <a:t/>
                      </a:r>
                      <a:br>
                        <a:rPr lang="fr-CA" sz="1200" dirty="0" smtClean="0">
                          <a:solidFill>
                            <a:schemeClr val="tx1"/>
                          </a:solidFill>
                          <a:latin typeface="+mn-lt"/>
                          <a:ea typeface="+mn-ea"/>
                          <a:cs typeface="Arial" panose="020B0604020202020204" pitchFamily="34" charset="0"/>
                        </a:rPr>
                      </a:br>
                      <a:r>
                        <a:rPr lang="fr-CA" sz="1200" kern="1200" dirty="0" smtClean="0">
                          <a:solidFill>
                            <a:schemeClr val="tx1"/>
                          </a:solidFill>
                          <a:latin typeface="+mn-lt"/>
                          <a:ea typeface="+mn-ea"/>
                          <a:cs typeface="Arial" panose="020B0604020202020204" pitchFamily="34" charset="0"/>
                        </a:rPr>
                        <a:t>leur </a:t>
                      </a:r>
                      <a:r>
                        <a:rPr lang="fr-CA" sz="1200" dirty="0">
                          <a:solidFill>
                            <a:schemeClr val="tx1"/>
                          </a:solidFill>
                          <a:latin typeface="+mn-lt"/>
                          <a:ea typeface="+mn-ea"/>
                          <a:cs typeface="Arial" panose="020B0604020202020204" pitchFamily="34" charset="0"/>
                        </a:rPr>
                        <a:t>indiquant de divulguer les </a:t>
                      </a:r>
                      <a:r>
                        <a:rPr lang="fr-CA" sz="1200" dirty="0" smtClean="0">
                          <a:solidFill>
                            <a:schemeClr val="tx1"/>
                          </a:solidFill>
                          <a:latin typeface="+mn-lt"/>
                          <a:ea typeface="+mn-ea"/>
                          <a:cs typeface="Arial" panose="020B0604020202020204" pitchFamily="34" charset="0"/>
                        </a:rPr>
                        <a:t/>
                      </a:r>
                      <a:br>
                        <a:rPr lang="fr-CA" sz="1200" dirty="0" smtClean="0">
                          <a:solidFill>
                            <a:schemeClr val="tx1"/>
                          </a:solidFill>
                          <a:latin typeface="+mn-lt"/>
                          <a:ea typeface="+mn-ea"/>
                          <a:cs typeface="Arial" panose="020B0604020202020204" pitchFamily="34" charset="0"/>
                        </a:rPr>
                      </a:br>
                      <a:r>
                        <a:rPr lang="fr-CA" sz="1200" dirty="0" smtClean="0">
                          <a:solidFill>
                            <a:schemeClr val="tx1"/>
                          </a:solidFill>
                          <a:latin typeface="+mn-lt"/>
                          <a:ea typeface="+mn-ea"/>
                          <a:cs typeface="Arial" panose="020B0604020202020204" pitchFamily="34" charset="0"/>
                        </a:rPr>
                        <a:t>résultats </a:t>
                      </a:r>
                      <a:r>
                        <a:rPr lang="fr-CA" sz="1200" dirty="0">
                          <a:solidFill>
                            <a:schemeClr val="tx1"/>
                          </a:solidFill>
                          <a:latin typeface="+mn-lt"/>
                          <a:ea typeface="+mn-ea"/>
                          <a:cs typeface="Arial" panose="020B0604020202020204" pitchFamily="34" charset="0"/>
                        </a:rPr>
                        <a:t>d’examens aux patients</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40</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995440861"/>
                  </a:ext>
                </a:extLst>
              </a:tr>
            </a:tbl>
          </a:graphicData>
        </a:graphic>
      </p:graphicFrame>
      <p:sp>
        <p:nvSpPr>
          <p:cNvPr id="8" name="Rectangle 7"/>
          <p:cNvSpPr/>
          <p:nvPr/>
        </p:nvSpPr>
        <p:spPr>
          <a:xfrm>
            <a:off x="374904" y="4786254"/>
            <a:ext cx="7206996" cy="707886"/>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40" name="Rectangle 39"/>
          <p:cNvSpPr/>
          <p:nvPr/>
        </p:nvSpPr>
        <p:spPr>
          <a:xfrm>
            <a:off x="374904" y="1231011"/>
            <a:ext cx="8426196" cy="641201"/>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Pourcentage des cabinets de soins primaires qui effectuent </a:t>
            </a:r>
            <a:r>
              <a:rPr lang="fr-FR" sz="1350" b="1" dirty="0">
                <a:solidFill>
                  <a:srgbClr val="365254"/>
                </a:solidFill>
                <a:cs typeface="Arial" panose="020B0604020202020204" pitchFamily="34" charset="0"/>
              </a:rPr>
              <a:t>systématiquement</a:t>
            </a:r>
            <a:r>
              <a:rPr lang="fr-FR" sz="1350" dirty="0">
                <a:solidFill>
                  <a:srgbClr val="365254"/>
                </a:solidFill>
                <a:cs typeface="Arial" panose="020B0604020202020204" pitchFamily="34" charset="0"/>
              </a:rPr>
              <a:t> les tâches suivantes à l’aide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d’un </a:t>
            </a:r>
            <a:r>
              <a:rPr lang="fr-FR" sz="1350" dirty="0">
                <a:solidFill>
                  <a:srgbClr val="365254"/>
                </a:solidFill>
                <a:cs typeface="Arial" panose="020B0604020202020204" pitchFamily="34" charset="0"/>
              </a:rPr>
              <a:t>système informatisé (p. ex. </a:t>
            </a:r>
            <a:r>
              <a:rPr lang="fr-FR" sz="1350" dirty="0" smtClean="0">
                <a:solidFill>
                  <a:srgbClr val="365254"/>
                </a:solidFill>
                <a:cs typeface="Arial" panose="020B0604020202020204" pitchFamily="34" charset="0"/>
              </a:rPr>
              <a:t>le </a:t>
            </a:r>
            <a:r>
              <a:rPr lang="fr-FR" sz="1350" dirty="0">
                <a:solidFill>
                  <a:srgbClr val="365254"/>
                </a:solidFill>
                <a:cs typeface="Arial" panose="020B0604020202020204" pitchFamily="34" charset="0"/>
              </a:rPr>
              <a:t>DME) :</a:t>
            </a:r>
          </a:p>
        </p:txBody>
      </p:sp>
      <p:sp>
        <p:nvSpPr>
          <p:cNvPr id="30" name="Rectangle 2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9" name="Group 28"/>
          <p:cNvGrpSpPr/>
          <p:nvPr/>
        </p:nvGrpSpPr>
        <p:grpSpPr>
          <a:xfrm>
            <a:off x="374904" y="5968782"/>
            <a:ext cx="4025646" cy="760977"/>
            <a:chOff x="374904" y="5968782"/>
            <a:chExt cx="4025646" cy="760977"/>
          </a:xfrm>
        </p:grpSpPr>
        <p:grpSp>
          <p:nvGrpSpPr>
            <p:cNvPr id="31" name="Group 30"/>
            <p:cNvGrpSpPr/>
            <p:nvPr/>
          </p:nvGrpSpPr>
          <p:grpSpPr>
            <a:xfrm>
              <a:off x="374904" y="6304001"/>
              <a:ext cx="4025646" cy="425758"/>
              <a:chOff x="3484840" y="6539092"/>
              <a:chExt cx="4025646" cy="425758"/>
            </a:xfrm>
          </p:grpSpPr>
          <p:sp>
            <p:nvSpPr>
              <p:cNvPr id="39" name="TextBox 38"/>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41" name="Oval 40"/>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374904" y="5968782"/>
              <a:ext cx="3719166" cy="369332"/>
              <a:chOff x="139635" y="6397305"/>
              <a:chExt cx="3719166" cy="369332"/>
            </a:xfrm>
          </p:grpSpPr>
          <p:sp>
            <p:nvSpPr>
              <p:cNvPr id="33"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5"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195374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Picture Placeholder 39"/>
          <p:cNvGraphicFramePr>
            <a:graphicFrameLocks noGrp="1"/>
          </p:cNvGraphicFramePr>
          <p:nvPr>
            <p:ph type="pic" sz="quarter" idx="13"/>
            <p:extLst>
              <p:ext uri="{D42A27DB-BD31-4B8C-83A1-F6EECF244321}">
                <p14:modId xmlns:p14="http://schemas.microsoft.com/office/powerpoint/2010/main" val="67065904"/>
              </p:ext>
            </p:extLst>
          </p:nvPr>
        </p:nvGraphicFramePr>
        <p:xfrm>
          <a:off x="638002" y="1745090"/>
          <a:ext cx="7927975" cy="27794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70940" y="274320"/>
            <a:ext cx="8506360" cy="553998"/>
          </a:xfrm>
        </p:spPr>
        <p:txBody>
          <a:bodyPr/>
          <a:lstStyle/>
          <a:p>
            <a:pPr>
              <a:lnSpc>
                <a:spcPts val="3000"/>
              </a:lnSpc>
            </a:pPr>
            <a:r>
              <a:rPr lang="fr-FR" dirty="0"/>
              <a:t>Moins de médecins de soins primaires canadiens que </a:t>
            </a:r>
            <a:r>
              <a:rPr lang="fr-FR" dirty="0" smtClean="0"/>
              <a:t/>
            </a:r>
            <a:br>
              <a:rPr lang="fr-FR" dirty="0" smtClean="0"/>
            </a:br>
            <a:r>
              <a:rPr lang="fr-FR" dirty="0" smtClean="0"/>
              <a:t>la </a:t>
            </a:r>
            <a:r>
              <a:rPr lang="fr-FR" dirty="0"/>
              <a:t>moyenne du FCMW peuvent communiquer par voie électronique avec leurs patients</a:t>
            </a:r>
            <a:endParaRPr lang="en-US" dirty="0"/>
          </a:p>
        </p:txBody>
      </p:sp>
      <p:grpSp>
        <p:nvGrpSpPr>
          <p:cNvPr id="3" name="Group 2"/>
          <p:cNvGrpSpPr/>
          <p:nvPr/>
        </p:nvGrpSpPr>
        <p:grpSpPr>
          <a:xfrm>
            <a:off x="1162050" y="1905576"/>
            <a:ext cx="7258049" cy="461665"/>
            <a:chOff x="1162050" y="1905576"/>
            <a:chExt cx="7258049" cy="461665"/>
          </a:xfrm>
        </p:grpSpPr>
        <p:sp>
          <p:nvSpPr>
            <p:cNvPr id="5" name="Rectangle 4"/>
            <p:cNvSpPr/>
            <p:nvPr/>
          </p:nvSpPr>
          <p:spPr>
            <a:xfrm>
              <a:off x="1162050" y="1905576"/>
              <a:ext cx="2432444" cy="461665"/>
            </a:xfrm>
            <a:prstGeom prst="rect">
              <a:avLst/>
            </a:prstGeom>
          </p:spPr>
          <p:txBody>
            <a:bodyPr wrap="square">
              <a:spAutoFit/>
            </a:bodyPr>
            <a:lstStyle/>
            <a:p>
              <a:pPr algn="ctr" fontAlgn="t"/>
              <a:r>
                <a:rPr lang="fr-FR" sz="1200" b="1" dirty="0">
                  <a:latin typeface="Arial Narrow" panose="020B0606020202030204" pitchFamily="34" charset="0"/>
                  <a:cs typeface="Arial" panose="020B0604020202020204" pitchFamily="34" charset="0"/>
                </a:rPr>
                <a:t>Consulter les résultats </a:t>
              </a:r>
              <a:r>
                <a:rPr lang="fr-FR" sz="1200" b="1" dirty="0" smtClean="0">
                  <a:latin typeface="Arial Narrow" panose="020B0606020202030204" pitchFamily="34" charset="0"/>
                  <a:cs typeface="Arial" panose="020B0604020202020204" pitchFamily="34" charset="0"/>
                </a:rPr>
                <a:t/>
              </a:r>
              <a:br>
                <a:rPr lang="fr-FR" sz="1200" b="1" dirty="0" smtClean="0">
                  <a:latin typeface="Arial Narrow" panose="020B0606020202030204" pitchFamily="34" charset="0"/>
                  <a:cs typeface="Arial" panose="020B0604020202020204" pitchFamily="34" charset="0"/>
                </a:rPr>
              </a:br>
              <a:r>
                <a:rPr lang="fr-FR" sz="1200" b="1" dirty="0" smtClean="0">
                  <a:latin typeface="Arial Narrow" panose="020B0606020202030204" pitchFamily="34" charset="0"/>
                  <a:cs typeface="Arial" panose="020B0604020202020204" pitchFamily="34" charset="0"/>
                </a:rPr>
                <a:t>de </a:t>
              </a:r>
              <a:r>
                <a:rPr lang="fr-FR" sz="1200" b="1" dirty="0">
                  <a:latin typeface="Arial Narrow" panose="020B0606020202030204" pitchFamily="34" charset="0"/>
                  <a:cs typeface="Arial" panose="020B0604020202020204" pitchFamily="34" charset="0"/>
                </a:rPr>
                <a:t>tests en ligne</a:t>
              </a:r>
              <a:r>
                <a:rPr lang="fr-FR" sz="1200" b="1" baseline="2000" dirty="0">
                  <a:latin typeface="Arial Narrow" panose="020B0606020202030204" pitchFamily="34" charset="0"/>
                  <a:cs typeface="Arial" panose="020B0604020202020204" pitchFamily="34" charset="0"/>
                </a:rPr>
                <a:t>†</a:t>
              </a:r>
            </a:p>
          </p:txBody>
        </p:sp>
        <p:sp>
          <p:nvSpPr>
            <p:cNvPr id="6" name="Rectangle 5"/>
            <p:cNvSpPr/>
            <p:nvPr/>
          </p:nvSpPr>
          <p:spPr>
            <a:xfrm>
              <a:off x="3594494" y="1905576"/>
              <a:ext cx="2406256" cy="461665"/>
            </a:xfrm>
            <a:prstGeom prst="rect">
              <a:avLst/>
            </a:prstGeom>
          </p:spPr>
          <p:txBody>
            <a:bodyPr wrap="square">
              <a:spAutoFit/>
            </a:bodyPr>
            <a:lstStyle/>
            <a:p>
              <a:pPr algn="ctr" fontAlgn="t"/>
              <a:r>
                <a:rPr lang="fr-FR" sz="1200" b="1" dirty="0">
                  <a:latin typeface="Arial Narrow" panose="020B0606020202030204" pitchFamily="34" charset="0"/>
                  <a:cs typeface="Arial" panose="020B0604020202020204" pitchFamily="34" charset="0"/>
                </a:rPr>
                <a:t>Consulter le sommaire des </a:t>
              </a:r>
              <a:r>
                <a:rPr lang="fr-FR" sz="1200" b="1" dirty="0" smtClean="0">
                  <a:latin typeface="Arial Narrow" panose="020B0606020202030204" pitchFamily="34" charset="0"/>
                  <a:cs typeface="Arial" panose="020B0604020202020204" pitchFamily="34" charset="0"/>
                </a:rPr>
                <a:t/>
              </a:r>
              <a:br>
                <a:rPr lang="fr-FR" sz="1200" b="1" dirty="0" smtClean="0">
                  <a:latin typeface="Arial Narrow" panose="020B0606020202030204" pitchFamily="34" charset="0"/>
                  <a:cs typeface="Arial" panose="020B0604020202020204" pitchFamily="34" charset="0"/>
                </a:rPr>
              </a:br>
              <a:r>
                <a:rPr lang="fr-FR" sz="1200" b="1" dirty="0" smtClean="0">
                  <a:latin typeface="Arial Narrow" panose="020B0606020202030204" pitchFamily="34" charset="0"/>
                  <a:cs typeface="Arial" panose="020B0604020202020204" pitchFamily="34" charset="0"/>
                </a:rPr>
                <a:t>visites </a:t>
              </a:r>
              <a:r>
                <a:rPr lang="fr-FR" sz="1200" b="1" dirty="0">
                  <a:latin typeface="Arial Narrow" panose="020B0606020202030204" pitchFamily="34" charset="0"/>
                  <a:cs typeface="Arial" panose="020B0604020202020204" pitchFamily="34" charset="0"/>
                </a:rPr>
                <a:t>des patients en ligne</a:t>
              </a:r>
            </a:p>
          </p:txBody>
        </p:sp>
        <p:sp>
          <p:nvSpPr>
            <p:cNvPr id="7" name="Rectangle 6"/>
            <p:cNvSpPr/>
            <p:nvPr/>
          </p:nvSpPr>
          <p:spPr>
            <a:xfrm>
              <a:off x="6000750" y="1905576"/>
              <a:ext cx="2419349" cy="461665"/>
            </a:xfrm>
            <a:prstGeom prst="rect">
              <a:avLst/>
            </a:prstGeom>
          </p:spPr>
          <p:txBody>
            <a:bodyPr wrap="square">
              <a:spAutoFit/>
            </a:bodyPr>
            <a:lstStyle/>
            <a:p>
              <a:pPr algn="ctr" fontAlgn="t"/>
              <a:r>
                <a:rPr lang="fr-FR" sz="1200" b="1" dirty="0">
                  <a:latin typeface="Arial Narrow" panose="020B0606020202030204" pitchFamily="34" charset="0"/>
                  <a:cs typeface="Arial" panose="020B0604020202020204" pitchFamily="34" charset="0"/>
                </a:rPr>
                <a:t>Demander des renouvellements d’ordonnance en ligne</a:t>
              </a:r>
              <a:r>
                <a:rPr lang="fr-FR" sz="1200" b="1" baseline="2000" dirty="0">
                  <a:latin typeface="Arial Narrow" panose="020B0606020202030204" pitchFamily="34" charset="0"/>
                  <a:cs typeface="Arial" panose="020B0604020202020204" pitchFamily="34" charset="0"/>
                </a:rPr>
                <a:t>††</a:t>
              </a:r>
            </a:p>
          </p:txBody>
        </p:sp>
      </p:grpSp>
      <p:sp>
        <p:nvSpPr>
          <p:cNvPr id="55" name="Rectangle 54"/>
          <p:cNvSpPr/>
          <p:nvPr/>
        </p:nvSpPr>
        <p:spPr>
          <a:xfrm>
            <a:off x="374904" y="1421511"/>
            <a:ext cx="8426196" cy="446276"/>
          </a:xfrm>
          <a:prstGeom prst="rect">
            <a:avLst/>
          </a:prstGeom>
        </p:spPr>
        <p:txBody>
          <a:bodyPr wrap="square" lIns="0" tIns="91440" bIns="137160">
            <a:spAutoFit/>
          </a:bodyPr>
          <a:lstStyle/>
          <a:p>
            <a:r>
              <a:rPr lang="fr-FR" sz="1350" dirty="0">
                <a:solidFill>
                  <a:srgbClr val="365254"/>
                </a:solidFill>
                <a:cs typeface="Arial" panose="020B0604020202020204" pitchFamily="34" charset="0"/>
              </a:rPr>
              <a:t>Pourcentage des médecins de soins primaires dont le cabinet offre </a:t>
            </a:r>
            <a:r>
              <a:rPr lang="fr-FR" sz="1350" b="1" dirty="0">
                <a:solidFill>
                  <a:srgbClr val="365254"/>
                </a:solidFill>
                <a:cs typeface="Arial" panose="020B0604020202020204" pitchFamily="34" charset="0"/>
              </a:rPr>
              <a:t>aux patients </a:t>
            </a:r>
            <a:r>
              <a:rPr lang="fr-FR" sz="1350" dirty="0">
                <a:solidFill>
                  <a:srgbClr val="365254"/>
                </a:solidFill>
                <a:cs typeface="Arial" panose="020B0604020202020204" pitchFamily="34" charset="0"/>
              </a:rPr>
              <a:t>les options suivantes : </a:t>
            </a:r>
          </a:p>
        </p:txBody>
      </p:sp>
      <p:sp>
        <p:nvSpPr>
          <p:cNvPr id="57" name="Rectangle 56"/>
          <p:cNvSpPr/>
          <p:nvPr/>
        </p:nvSpPr>
        <p:spPr>
          <a:xfrm>
            <a:off x="374904" y="4419759"/>
            <a:ext cx="8229600" cy="707886"/>
          </a:xfrm>
          <a:prstGeom prst="rect">
            <a:avLst/>
          </a:prstGeom>
        </p:spPr>
        <p:txBody>
          <a:bodyPr wrap="square" lIns="0" tIns="91440" bIns="0">
            <a:spAutoFit/>
          </a:bodyPr>
          <a:lstStyle/>
          <a:p>
            <a:r>
              <a:rPr lang="fr-CA" sz="800" b="1" dirty="0">
                <a:latin typeface="Arial" panose="020B0604020202020204" pitchFamily="34" charset="0"/>
                <a:cs typeface="Arial" panose="020B0604020202020204" pitchFamily="34" charset="0"/>
              </a:rPr>
              <a:t>Remarques</a:t>
            </a:r>
          </a:p>
          <a:p>
            <a:r>
              <a:rPr lang="fr-CA" sz="800" dirty="0">
                <a:latin typeface="Arial" panose="020B0604020202020204" pitchFamily="34" charset="0"/>
                <a:cs typeface="Arial" panose="020B0604020202020204" pitchFamily="34" charset="0"/>
              </a:rPr>
              <a:t>† La formulation de la question de 2015 (« Consulter des résultats de tests sur un site Web sécurisé ») a été légèrement modifiée. </a:t>
            </a:r>
          </a:p>
          <a:p>
            <a:r>
              <a:rPr lang="fr-CA" sz="800" dirty="0">
                <a:latin typeface="Arial" panose="020B0604020202020204" pitchFamily="34" charset="0"/>
                <a:cs typeface="Arial" panose="020B0604020202020204" pitchFamily="34" charset="0"/>
              </a:rPr>
              <a:t>‡ </a:t>
            </a:r>
            <a:r>
              <a:rPr lang="fr-CA" sz="800" dirty="0" err="1">
                <a:latin typeface="Arial" panose="020B0604020202020204" pitchFamily="34" charset="0"/>
                <a:cs typeface="Arial" panose="020B0604020202020204" pitchFamily="34" charset="0"/>
              </a:rPr>
              <a:t>n.d</a:t>
            </a:r>
            <a:r>
              <a:rPr lang="fr-CA" sz="800" dirty="0">
                <a:latin typeface="Arial" panose="020B0604020202020204" pitchFamily="34" charset="0"/>
                <a:cs typeface="Arial" panose="020B0604020202020204" pitchFamily="34" charset="0"/>
              </a:rPr>
              <a:t>. : La moyenne du FCMW n’est pas disponible, car la question n’a été posée qu’au Canada en 2015. </a:t>
            </a:r>
          </a:p>
          <a:p>
            <a:r>
              <a:rPr lang="fr-CA" sz="800" dirty="0">
                <a:latin typeface="Arial" panose="020B0604020202020204" pitchFamily="34" charset="0"/>
                <a:cs typeface="Arial" panose="020B0604020202020204" pitchFamily="34" charset="0"/>
              </a:rPr>
              <a:t>§ </a:t>
            </a:r>
            <a:r>
              <a:rPr lang="fr-CA" sz="800" dirty="0" err="1">
                <a:latin typeface="Arial" panose="020B0604020202020204" pitchFamily="34" charset="0"/>
                <a:cs typeface="Arial" panose="020B0604020202020204" pitchFamily="34" charset="0"/>
              </a:rPr>
              <a:t>n.d</a:t>
            </a:r>
            <a:r>
              <a:rPr lang="fr-CA" sz="800" dirty="0">
                <a:latin typeface="Arial" panose="020B0604020202020204" pitchFamily="34" charset="0"/>
                <a:cs typeface="Arial" panose="020B0604020202020204" pitchFamily="34" charset="0"/>
              </a:rPr>
              <a:t>. : Les données ne sont pas disponibles, car cette question a été ajoutée en 2019.</a:t>
            </a:r>
          </a:p>
          <a:p>
            <a:r>
              <a:rPr lang="en-CA" sz="800" dirty="0">
                <a:latin typeface="Arial" panose="020B0604020202020204" pitchFamily="34" charset="0"/>
                <a:cs typeface="Arial" panose="020B0604020202020204" pitchFamily="34" charset="0"/>
              </a:rPr>
              <a:t>††</a:t>
            </a:r>
            <a:r>
              <a:rPr lang="fr-CA" sz="800" dirty="0">
                <a:latin typeface="Arial" panose="020B0604020202020204" pitchFamily="34" charset="0"/>
                <a:cs typeface="Arial" panose="020B0604020202020204" pitchFamily="34" charset="0"/>
              </a:rPr>
              <a:t> La formulation de la question de 2015 (« Demander des renouvellements d’ordonnance en ligne ») a été légèrement modifiée.</a:t>
            </a:r>
          </a:p>
        </p:txBody>
      </p:sp>
      <p:grpSp>
        <p:nvGrpSpPr>
          <p:cNvPr id="58" name="Group 57"/>
          <p:cNvGrpSpPr/>
          <p:nvPr/>
        </p:nvGrpSpPr>
        <p:grpSpPr>
          <a:xfrm>
            <a:off x="749705" y="5302377"/>
            <a:ext cx="3516370" cy="861774"/>
            <a:chOff x="943842" y="5012671"/>
            <a:chExt cx="3516370" cy="861774"/>
          </a:xfrm>
        </p:grpSpPr>
        <p:pic>
          <p:nvPicPr>
            <p:cNvPr id="59"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2" y="5120988"/>
              <a:ext cx="594360" cy="594360"/>
            </a:xfrm>
            <a:prstGeom prst="rect">
              <a:avLst/>
            </a:prstGeom>
          </p:spPr>
        </p:pic>
        <p:sp>
          <p:nvSpPr>
            <p:cNvPr id="60" name="Rectangle 59"/>
            <p:cNvSpPr/>
            <p:nvPr/>
          </p:nvSpPr>
          <p:spPr>
            <a:xfrm>
              <a:off x="1543140" y="5012671"/>
              <a:ext cx="2917072" cy="861774"/>
            </a:xfrm>
            <a:prstGeom prst="rect">
              <a:avLst/>
            </a:prstGeom>
          </p:spPr>
          <p:txBody>
            <a:bodyPr wrap="square">
              <a:spAutoFit/>
            </a:bodyPr>
            <a:lstStyle/>
            <a:p>
              <a:pPr>
                <a:lnSpc>
                  <a:spcPts val="1500"/>
                </a:lnSpc>
              </a:pPr>
              <a:r>
                <a:rPr lang="fr-FR" sz="1050" dirty="0">
                  <a:latin typeface="Arial" panose="020B0604020202020204" pitchFamily="34" charset="0"/>
                  <a:cs typeface="Arial" panose="020B0604020202020204" pitchFamily="34" charset="0"/>
                </a:rPr>
                <a:t>En 2016, 6 % des Canadiens ont consulté des renseignements sur leur santé en ligne ou les ont téléchargés (p. ex. des résultats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de </a:t>
              </a:r>
              <a:r>
                <a:rPr lang="fr-FR" sz="1050" dirty="0">
                  <a:latin typeface="Arial" panose="020B0604020202020204" pitchFamily="34" charset="0"/>
                  <a:cs typeface="Arial" panose="020B0604020202020204" pitchFamily="34" charset="0"/>
                </a:rPr>
                <a:t>tests ou d’analyses de laboratoire)</a:t>
              </a:r>
              <a:r>
                <a:rPr lang="fr-FR" sz="1050" baseline="30000" dirty="0">
                  <a:latin typeface="Arial" panose="020B0604020202020204" pitchFamily="34" charset="0"/>
                  <a:cs typeface="Arial" panose="020B0604020202020204" pitchFamily="34" charset="0"/>
                </a:rPr>
                <a:t>1</a:t>
              </a:r>
              <a:r>
                <a:rPr lang="fr-FR" sz="1050" dirty="0">
                  <a:latin typeface="Arial" panose="020B0604020202020204" pitchFamily="34" charset="0"/>
                  <a:cs typeface="Arial" panose="020B0604020202020204" pitchFamily="34" charset="0"/>
                </a:rPr>
                <a:t>.</a:t>
              </a:r>
            </a:p>
          </p:txBody>
        </p:sp>
      </p:grpSp>
      <p:grpSp>
        <p:nvGrpSpPr>
          <p:cNvPr id="61" name="Group 60"/>
          <p:cNvGrpSpPr/>
          <p:nvPr/>
        </p:nvGrpSpPr>
        <p:grpSpPr>
          <a:xfrm>
            <a:off x="4957433" y="5302377"/>
            <a:ext cx="3791696" cy="861774"/>
            <a:chOff x="5685680" y="5106692"/>
            <a:chExt cx="3791696" cy="861774"/>
          </a:xfrm>
        </p:grpSpPr>
        <p:pic>
          <p:nvPicPr>
            <p:cNvPr id="62" name="Content Placeholder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5680" y="5224776"/>
              <a:ext cx="594360" cy="594360"/>
            </a:xfrm>
            <a:prstGeom prst="rect">
              <a:avLst/>
            </a:prstGeom>
          </p:spPr>
        </p:pic>
        <p:sp>
          <p:nvSpPr>
            <p:cNvPr id="63" name="Rectangle 62"/>
            <p:cNvSpPr/>
            <p:nvPr/>
          </p:nvSpPr>
          <p:spPr>
            <a:xfrm>
              <a:off x="6292231" y="5106692"/>
              <a:ext cx="3185145" cy="861774"/>
            </a:xfrm>
            <a:prstGeom prst="rect">
              <a:avLst/>
            </a:prstGeom>
          </p:spPr>
          <p:txBody>
            <a:bodyPr wrap="square">
              <a:spAutoFit/>
            </a:bodyPr>
            <a:lstStyle/>
            <a:p>
              <a:pPr>
                <a:lnSpc>
                  <a:spcPts val="1500"/>
                </a:lnSpc>
              </a:pPr>
              <a:r>
                <a:rPr lang="fr-FR" sz="1050" dirty="0">
                  <a:latin typeface="Arial" panose="020B0604020202020204" pitchFamily="34" charset="0"/>
                  <a:cs typeface="Arial" panose="020B0604020202020204" pitchFamily="34" charset="0"/>
                </a:rPr>
                <a:t>En 2017, 2 % des médecins de famille canadiens ont déclaré que les patients de </a:t>
              </a:r>
              <a:r>
                <a:rPr lang="fr-FR" sz="1050" dirty="0" smtClean="0">
                  <a:latin typeface="Arial" panose="020B0604020202020204" pitchFamily="34" charset="0"/>
                  <a:cs typeface="Arial" panose="020B0604020202020204" pitchFamily="34" charset="0"/>
                </a:rPr>
                <a:t>leur </a:t>
              </a:r>
              <a:r>
                <a:rPr lang="fr-FR" sz="1050" dirty="0">
                  <a:latin typeface="Arial" panose="020B0604020202020204" pitchFamily="34" charset="0"/>
                  <a:cs typeface="Arial" panose="020B0604020202020204" pitchFamily="34" charset="0"/>
                </a:rPr>
                <a:t>cabinet pouvaient ajouter du texte ou </a:t>
              </a:r>
              <a:r>
                <a:rPr lang="fr-FR" sz="1050" dirty="0" smtClean="0">
                  <a:latin typeface="Arial" panose="020B0604020202020204" pitchFamily="34" charset="0"/>
                  <a:cs typeface="Arial" panose="020B0604020202020204" pitchFamily="34" charset="0"/>
                </a:rPr>
                <a:t>des </a:t>
              </a:r>
              <a:r>
                <a:rPr lang="fr-FR" sz="1050" dirty="0">
                  <a:latin typeface="Arial" panose="020B0604020202020204" pitchFamily="34" charset="0"/>
                  <a:cs typeface="Arial" panose="020B0604020202020204" pitchFamily="34" charset="0"/>
                </a:rPr>
                <a:t>documents </a:t>
              </a:r>
              <a:r>
                <a:rPr lang="fr-FR" sz="1050" dirty="0" smtClean="0">
                  <a:latin typeface="Arial" panose="020B0604020202020204" pitchFamily="34" charset="0"/>
                  <a:cs typeface="Arial" panose="020B0604020202020204" pitchFamily="34" charset="0"/>
                </a:rPr>
                <a:t/>
              </a:r>
              <a:br>
                <a:rPr lang="fr-FR" sz="1050" dirty="0" smtClean="0">
                  <a:latin typeface="Arial" panose="020B0604020202020204" pitchFamily="34" charset="0"/>
                  <a:cs typeface="Arial" panose="020B0604020202020204" pitchFamily="34" charset="0"/>
                </a:rPr>
              </a:br>
              <a:r>
                <a:rPr lang="fr-FR" sz="1050" dirty="0" smtClean="0">
                  <a:latin typeface="Arial" panose="020B0604020202020204" pitchFamily="34" charset="0"/>
                  <a:cs typeface="Arial" panose="020B0604020202020204" pitchFamily="34" charset="0"/>
                </a:rPr>
                <a:t>à </a:t>
              </a:r>
              <a:r>
                <a:rPr lang="fr-FR" sz="1050" dirty="0">
                  <a:latin typeface="Arial" panose="020B0604020202020204" pitchFamily="34" charset="0"/>
                  <a:cs typeface="Arial" panose="020B0604020202020204" pitchFamily="34" charset="0"/>
                </a:rPr>
                <a:t>leur dossier électronique</a:t>
              </a:r>
              <a:r>
                <a:rPr lang="fr-FR" sz="1050" baseline="30000" dirty="0">
                  <a:latin typeface="Arial" panose="020B0604020202020204" pitchFamily="34" charset="0"/>
                  <a:cs typeface="Arial" panose="020B0604020202020204" pitchFamily="34" charset="0"/>
                </a:rPr>
                <a:t>2</a:t>
              </a:r>
              <a:r>
                <a:rPr lang="fr-FR" sz="1050" dirty="0">
                  <a:latin typeface="Arial" panose="020B0604020202020204" pitchFamily="34" charset="0"/>
                  <a:cs typeface="Arial" panose="020B0604020202020204" pitchFamily="34" charset="0"/>
                </a:rPr>
                <a:t>.</a:t>
              </a:r>
            </a:p>
          </p:txBody>
        </p:sp>
      </p:grpSp>
      <p:grpSp>
        <p:nvGrpSpPr>
          <p:cNvPr id="65" name="Group 64"/>
          <p:cNvGrpSpPr/>
          <p:nvPr/>
        </p:nvGrpSpPr>
        <p:grpSpPr>
          <a:xfrm>
            <a:off x="4665645" y="4222784"/>
            <a:ext cx="1169386" cy="276999"/>
            <a:chOff x="4655671" y="5475029"/>
            <a:chExt cx="1169386" cy="276999"/>
          </a:xfrm>
        </p:grpSpPr>
        <p:sp>
          <p:nvSpPr>
            <p:cNvPr id="66" name="Rectangle 65"/>
            <p:cNvSpPr/>
            <p:nvPr/>
          </p:nvSpPr>
          <p:spPr>
            <a:xfrm>
              <a:off x="4655671" y="5475029"/>
              <a:ext cx="932329"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7" name="Group 66"/>
            <p:cNvGrpSpPr/>
            <p:nvPr/>
          </p:nvGrpSpPr>
          <p:grpSpPr>
            <a:xfrm>
              <a:off x="4721412" y="5475029"/>
              <a:ext cx="1103645" cy="276999"/>
              <a:chOff x="5082477" y="5732017"/>
              <a:chExt cx="1103645" cy="276999"/>
            </a:xfrm>
          </p:grpSpPr>
          <p:sp>
            <p:nvSpPr>
              <p:cNvPr id="68" name="Rectangle 67"/>
              <p:cNvSpPr/>
              <p:nvPr/>
            </p:nvSpPr>
            <p:spPr bwMode="gray">
              <a:xfrm>
                <a:off x="5554851" y="5732017"/>
                <a:ext cx="631271" cy="276999"/>
              </a:xfrm>
              <a:prstGeom prst="rect">
                <a:avLst/>
              </a:prstGeom>
            </p:spPr>
            <p:txBody>
              <a:bodyPr wrap="square">
                <a:spAutoFit/>
              </a:bodyPr>
              <a:lstStyle/>
              <a:p>
                <a:r>
                  <a:rPr lang="en-US" sz="1200" dirty="0" smtClean="0">
                    <a:solidFill>
                      <a:srgbClr val="000000"/>
                    </a:solidFill>
                    <a:latin typeface="Arial Narrow" panose="020B0606020202030204" pitchFamily="34" charset="0"/>
                    <a:cs typeface="Arial" panose="020B0604020202020204" pitchFamily="34" charset="0"/>
                  </a:rPr>
                  <a:t>2019</a:t>
                </a:r>
                <a:endParaRPr lang="en-CA" sz="1200" dirty="0">
                  <a:latin typeface="Arial Narrow" panose="020B0606020202030204" pitchFamily="34" charset="0"/>
                  <a:cs typeface="Arial" panose="020B0604020202020204" pitchFamily="34" charset="0"/>
                </a:endParaRPr>
              </a:p>
            </p:txBody>
          </p:sp>
          <p:sp>
            <p:nvSpPr>
              <p:cNvPr id="69" name="Rectangle 68"/>
              <p:cNvSpPr/>
              <p:nvPr/>
            </p:nvSpPr>
            <p:spPr bwMode="gray">
              <a:xfrm>
                <a:off x="5082477" y="5806508"/>
                <a:ext cx="118872" cy="118872"/>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ectangle 69"/>
              <p:cNvSpPr/>
              <p:nvPr/>
            </p:nvSpPr>
            <p:spPr bwMode="gray">
              <a:xfrm>
                <a:off x="5266608" y="5806508"/>
                <a:ext cx="118872" cy="118872"/>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p:cNvSpPr/>
              <p:nvPr/>
            </p:nvSpPr>
            <p:spPr bwMode="gray">
              <a:xfrm>
                <a:off x="5450739" y="5806508"/>
                <a:ext cx="118872" cy="11887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5" name="Rectangle 34"/>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31" name="Group 30"/>
          <p:cNvGrpSpPr/>
          <p:nvPr/>
        </p:nvGrpSpPr>
        <p:grpSpPr>
          <a:xfrm>
            <a:off x="374904" y="6345312"/>
            <a:ext cx="3719166" cy="369332"/>
            <a:chOff x="139635" y="6397305"/>
            <a:chExt cx="3719166" cy="369332"/>
          </a:xfrm>
        </p:grpSpPr>
        <p:sp>
          <p:nvSpPr>
            <p:cNvPr id="32"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3"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4"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475080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9" y="274320"/>
            <a:ext cx="8702039" cy="553998"/>
          </a:xfrm>
        </p:spPr>
        <p:txBody>
          <a:bodyPr/>
          <a:lstStyle/>
          <a:p>
            <a:r>
              <a:rPr lang="fr-CA" dirty="0"/>
              <a:t>Aperçus provinciaux et territoriaux : options de communication électronique pour les patients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793197390"/>
              </p:ext>
            </p:extLst>
          </p:nvPr>
        </p:nvGraphicFramePr>
        <p:xfrm>
          <a:off x="374904" y="1690979"/>
          <a:ext cx="8229600" cy="2194560"/>
        </p:xfrm>
        <a:graphic>
          <a:graphicData uri="http://schemas.openxmlformats.org/drawingml/2006/table">
            <a:tbl>
              <a:tblPr/>
              <a:tblGrid>
                <a:gridCol w="1579827">
                  <a:extLst>
                    <a:ext uri="{9D8B030D-6E8A-4147-A177-3AD203B41FA5}">
                      <a16:colId xmlns:a16="http://schemas.microsoft.com/office/drawing/2014/main" val="2274431385"/>
                    </a:ext>
                  </a:extLst>
                </a:gridCol>
                <a:gridCol w="540819">
                  <a:extLst>
                    <a:ext uri="{9D8B030D-6E8A-4147-A177-3AD203B41FA5}">
                      <a16:colId xmlns:a16="http://schemas.microsoft.com/office/drawing/2014/main" val="3414494534"/>
                    </a:ext>
                  </a:extLst>
                </a:gridCol>
                <a:gridCol w="552450">
                  <a:extLst>
                    <a:ext uri="{9D8B030D-6E8A-4147-A177-3AD203B41FA5}">
                      <a16:colId xmlns:a16="http://schemas.microsoft.com/office/drawing/2014/main" val="1291103358"/>
                    </a:ext>
                  </a:extLst>
                </a:gridCol>
                <a:gridCol w="479425">
                  <a:extLst>
                    <a:ext uri="{9D8B030D-6E8A-4147-A177-3AD203B41FA5}">
                      <a16:colId xmlns:a16="http://schemas.microsoft.com/office/drawing/2014/main" val="2659665947"/>
                    </a:ext>
                  </a:extLst>
                </a:gridCol>
                <a:gridCol w="479425">
                  <a:extLst>
                    <a:ext uri="{9D8B030D-6E8A-4147-A177-3AD203B41FA5}">
                      <a16:colId xmlns:a16="http://schemas.microsoft.com/office/drawing/2014/main" val="77205676"/>
                    </a:ext>
                  </a:extLst>
                </a:gridCol>
                <a:gridCol w="479425">
                  <a:extLst>
                    <a:ext uri="{9D8B030D-6E8A-4147-A177-3AD203B41FA5}">
                      <a16:colId xmlns:a16="http://schemas.microsoft.com/office/drawing/2014/main" val="5221739"/>
                    </a:ext>
                  </a:extLst>
                </a:gridCol>
                <a:gridCol w="479425">
                  <a:extLst>
                    <a:ext uri="{9D8B030D-6E8A-4147-A177-3AD203B41FA5}">
                      <a16:colId xmlns:a16="http://schemas.microsoft.com/office/drawing/2014/main" val="3757745029"/>
                    </a:ext>
                  </a:extLst>
                </a:gridCol>
                <a:gridCol w="479425">
                  <a:extLst>
                    <a:ext uri="{9D8B030D-6E8A-4147-A177-3AD203B41FA5}">
                      <a16:colId xmlns:a16="http://schemas.microsoft.com/office/drawing/2014/main" val="2250567162"/>
                    </a:ext>
                  </a:extLst>
                </a:gridCol>
                <a:gridCol w="479425">
                  <a:extLst>
                    <a:ext uri="{9D8B030D-6E8A-4147-A177-3AD203B41FA5}">
                      <a16:colId xmlns:a16="http://schemas.microsoft.com/office/drawing/2014/main" val="2848938551"/>
                    </a:ext>
                  </a:extLst>
                </a:gridCol>
                <a:gridCol w="479425">
                  <a:extLst>
                    <a:ext uri="{9D8B030D-6E8A-4147-A177-3AD203B41FA5}">
                      <a16:colId xmlns:a16="http://schemas.microsoft.com/office/drawing/2014/main" val="1775685730"/>
                    </a:ext>
                  </a:extLst>
                </a:gridCol>
                <a:gridCol w="479425">
                  <a:extLst>
                    <a:ext uri="{9D8B030D-6E8A-4147-A177-3AD203B41FA5}">
                      <a16:colId xmlns:a16="http://schemas.microsoft.com/office/drawing/2014/main" val="613197185"/>
                    </a:ext>
                  </a:extLst>
                </a:gridCol>
                <a:gridCol w="479425">
                  <a:extLst>
                    <a:ext uri="{9D8B030D-6E8A-4147-A177-3AD203B41FA5}">
                      <a16:colId xmlns:a16="http://schemas.microsoft.com/office/drawing/2014/main" val="4077132638"/>
                    </a:ext>
                  </a:extLst>
                </a:gridCol>
                <a:gridCol w="581025">
                  <a:extLst>
                    <a:ext uri="{9D8B030D-6E8A-4147-A177-3AD203B41FA5}">
                      <a16:colId xmlns:a16="http://schemas.microsoft.com/office/drawing/2014/main" val="178737671"/>
                    </a:ext>
                  </a:extLst>
                </a:gridCol>
                <a:gridCol w="660654">
                  <a:extLst>
                    <a:ext uri="{9D8B030D-6E8A-4147-A177-3AD203B41FA5}">
                      <a16:colId xmlns:a16="http://schemas.microsoft.com/office/drawing/2014/main" val="3241438732"/>
                    </a:ext>
                  </a:extLst>
                </a:gridCol>
              </a:tblGrid>
              <a:tr h="397170">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127294">
                <a:tc>
                  <a:txBody>
                    <a:bodyPr/>
                    <a:lstStyle/>
                    <a:p>
                      <a:pPr marL="0" algn="l" defTabSz="1219170" rtl="0" eaLnBrk="1" fontAlgn="t" latinLnBrk="0" hangingPunct="1"/>
                      <a:r>
                        <a:rPr lang="fr-CA" sz="1200" dirty="0">
                          <a:solidFill>
                            <a:schemeClr val="tx1"/>
                          </a:solidFill>
                          <a:latin typeface="+mn-lt"/>
                          <a:ea typeface="+mn-ea"/>
                          <a:cs typeface="Arial" panose="020B0604020202020204" pitchFamily="34" charset="0"/>
                        </a:rPr>
                        <a:t>Consulter les résultats de tests en ligne</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49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403900">
                <a:tc>
                  <a:txBody>
                    <a:bodyPr/>
                    <a:lstStyle/>
                    <a:p>
                      <a:pPr marL="0" algn="l" defTabSz="1219170" rtl="0" eaLnBrk="1" fontAlgn="t" latinLnBrk="0" hangingPunct="1"/>
                      <a:r>
                        <a:rPr lang="fr-CA" sz="1200" dirty="0">
                          <a:solidFill>
                            <a:schemeClr val="tx1"/>
                          </a:solidFill>
                          <a:latin typeface="+mn-lt"/>
                          <a:ea typeface="+mn-ea"/>
                          <a:cs typeface="Arial" panose="020B0604020202020204" pitchFamily="34" charset="0"/>
                        </a:rPr>
                        <a:t>Consulter le sommaire des visites des patients en ligne</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995440861"/>
                  </a:ext>
                </a:extLst>
              </a:tr>
              <a:tr h="297601">
                <a:tc>
                  <a:txBody>
                    <a:bodyPr/>
                    <a:lstStyle/>
                    <a:p>
                      <a:pPr marL="0" algn="l" defTabSz="1219170" rtl="0" eaLnBrk="1" fontAlgn="t" latinLnBrk="0" hangingPunct="1"/>
                      <a:r>
                        <a:rPr lang="fr-CA" sz="1200" dirty="0">
                          <a:solidFill>
                            <a:schemeClr val="tx1"/>
                          </a:solidFill>
                          <a:latin typeface="+mn-lt"/>
                          <a:ea typeface="+mn-ea"/>
                          <a:cs typeface="Arial" panose="020B0604020202020204" pitchFamily="34" charset="0"/>
                        </a:rPr>
                        <a:t>Demander des renouvellements d’ordonnance en ligne</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52</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592353907"/>
                  </a:ext>
                </a:extLst>
              </a:tr>
            </a:tbl>
          </a:graphicData>
        </a:graphic>
      </p:graphicFrame>
      <p:sp>
        <p:nvSpPr>
          <p:cNvPr id="8" name="Rectangle 7"/>
          <p:cNvSpPr/>
          <p:nvPr/>
        </p:nvSpPr>
        <p:spPr>
          <a:xfrm>
            <a:off x="374904" y="3852144"/>
            <a:ext cx="7206996" cy="707886"/>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41" name="Rectangle 40"/>
          <p:cNvSpPr/>
          <p:nvPr/>
        </p:nvSpPr>
        <p:spPr>
          <a:xfrm>
            <a:off x="374904" y="1231011"/>
            <a:ext cx="8426196" cy="446276"/>
          </a:xfrm>
          <a:prstGeom prst="rect">
            <a:avLst/>
          </a:prstGeom>
        </p:spPr>
        <p:txBody>
          <a:bodyPr wrap="square" lIns="0" tIns="91440" bIns="137160">
            <a:spAutoFit/>
          </a:bodyPr>
          <a:lstStyle/>
          <a:p>
            <a:r>
              <a:rPr lang="fr-FR" sz="1350" dirty="0">
                <a:solidFill>
                  <a:srgbClr val="365254"/>
                </a:solidFill>
                <a:cs typeface="Arial" panose="020B0604020202020204" pitchFamily="34" charset="0"/>
              </a:rPr>
              <a:t>Pourcentage des médecins de soins primaires dont le cabinet offre </a:t>
            </a:r>
            <a:r>
              <a:rPr lang="fr-FR" sz="1350" b="1" dirty="0">
                <a:solidFill>
                  <a:srgbClr val="365254"/>
                </a:solidFill>
                <a:cs typeface="Arial" panose="020B0604020202020204" pitchFamily="34" charset="0"/>
              </a:rPr>
              <a:t>aux patients </a:t>
            </a:r>
            <a:r>
              <a:rPr lang="fr-FR" sz="1350" dirty="0">
                <a:solidFill>
                  <a:srgbClr val="365254"/>
                </a:solidFill>
                <a:cs typeface="Arial" panose="020B0604020202020204" pitchFamily="34" charset="0"/>
              </a:rPr>
              <a:t>les options suivantes : </a:t>
            </a:r>
          </a:p>
        </p:txBody>
      </p:sp>
      <p:sp>
        <p:nvSpPr>
          <p:cNvPr id="30" name="Rectangle 2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9" name="Group 28"/>
          <p:cNvGrpSpPr/>
          <p:nvPr/>
        </p:nvGrpSpPr>
        <p:grpSpPr>
          <a:xfrm>
            <a:off x="374904" y="5968782"/>
            <a:ext cx="4025646" cy="760977"/>
            <a:chOff x="374904" y="5968782"/>
            <a:chExt cx="4025646" cy="760977"/>
          </a:xfrm>
        </p:grpSpPr>
        <p:grpSp>
          <p:nvGrpSpPr>
            <p:cNvPr id="31" name="Group 30"/>
            <p:cNvGrpSpPr/>
            <p:nvPr/>
          </p:nvGrpSpPr>
          <p:grpSpPr>
            <a:xfrm>
              <a:off x="374904" y="6304001"/>
              <a:ext cx="4025646" cy="425758"/>
              <a:chOff x="3484840" y="6539092"/>
              <a:chExt cx="4025646" cy="425758"/>
            </a:xfrm>
          </p:grpSpPr>
          <p:sp>
            <p:nvSpPr>
              <p:cNvPr id="39" name="TextBox 38"/>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40" name="Oval 39"/>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374904" y="5968782"/>
              <a:ext cx="3719166" cy="369332"/>
              <a:chOff x="139635" y="6397305"/>
              <a:chExt cx="3719166" cy="369332"/>
            </a:xfrm>
          </p:grpSpPr>
          <p:sp>
            <p:nvSpPr>
              <p:cNvPr id="33"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5"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6103529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Picture Placeholder 39"/>
          <p:cNvGraphicFramePr>
            <a:graphicFrameLocks noGrp="1"/>
          </p:cNvGraphicFramePr>
          <p:nvPr>
            <p:ph type="pic" sz="quarter" idx="13"/>
            <p:extLst>
              <p:ext uri="{D42A27DB-BD31-4B8C-83A1-F6EECF244321}">
                <p14:modId xmlns:p14="http://schemas.microsoft.com/office/powerpoint/2010/main" val="4049074756"/>
              </p:ext>
            </p:extLst>
          </p:nvPr>
        </p:nvGraphicFramePr>
        <p:xfrm>
          <a:off x="638002" y="2363156"/>
          <a:ext cx="7927975" cy="32656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nSpc>
                <a:spcPts val="3000"/>
              </a:lnSpc>
            </a:pPr>
            <a:r>
              <a:rPr lang="fr-FR" dirty="0"/>
              <a:t>Moins de médecins de soins primaires canadiens que </a:t>
            </a:r>
            <a:r>
              <a:rPr lang="fr-FR" dirty="0" smtClean="0"/>
              <a:t/>
            </a:r>
            <a:br>
              <a:rPr lang="fr-FR" dirty="0" smtClean="0"/>
            </a:br>
            <a:r>
              <a:rPr lang="fr-FR" dirty="0" smtClean="0"/>
              <a:t>la </a:t>
            </a:r>
            <a:r>
              <a:rPr lang="fr-FR" dirty="0"/>
              <a:t>moyenne du FCMW peuvent communiquer par voie électronique avec d’autres cabinets</a:t>
            </a:r>
            <a:endParaRPr lang="en-US" dirty="0"/>
          </a:p>
        </p:txBody>
      </p:sp>
      <p:grpSp>
        <p:nvGrpSpPr>
          <p:cNvPr id="3" name="Group 2"/>
          <p:cNvGrpSpPr/>
          <p:nvPr/>
        </p:nvGrpSpPr>
        <p:grpSpPr>
          <a:xfrm>
            <a:off x="1171576" y="2514394"/>
            <a:ext cx="7258049" cy="439236"/>
            <a:chOff x="1171576" y="2388884"/>
            <a:chExt cx="7258049" cy="439236"/>
          </a:xfrm>
        </p:grpSpPr>
        <p:sp>
          <p:nvSpPr>
            <p:cNvPr id="4" name="Rectangle 3"/>
            <p:cNvSpPr/>
            <p:nvPr/>
          </p:nvSpPr>
          <p:spPr>
            <a:xfrm>
              <a:off x="1171576" y="2388884"/>
              <a:ext cx="2419350" cy="261610"/>
            </a:xfrm>
            <a:prstGeom prst="rect">
              <a:avLst/>
            </a:prstGeom>
          </p:spPr>
          <p:txBody>
            <a:bodyPr wrap="square">
              <a:spAutoFit/>
            </a:bodyPr>
            <a:lstStyle/>
            <a:p>
              <a:pPr algn="ctr" fontAlgn="t"/>
              <a:r>
                <a:rPr lang="en-US" sz="1100" b="1" dirty="0">
                  <a:latin typeface="Arial Narrow" panose="020B0606020202030204" pitchFamily="34" charset="0"/>
                  <a:cs typeface="Arial" panose="020B0604020202020204" pitchFamily="34" charset="0"/>
                </a:rPr>
                <a:t>Résumés </a:t>
              </a:r>
              <a:r>
                <a:rPr lang="en-US" sz="1100" b="1" dirty="0" err="1">
                  <a:latin typeface="Arial Narrow" panose="020B0606020202030204" pitchFamily="34" charset="0"/>
                  <a:cs typeface="Arial" panose="020B0604020202020204" pitchFamily="34" charset="0"/>
                </a:rPr>
                <a:t>cliniques</a:t>
              </a:r>
              <a:r>
                <a:rPr lang="en-US" sz="1100" b="1" dirty="0">
                  <a:latin typeface="Arial Narrow" panose="020B0606020202030204" pitchFamily="34" charset="0"/>
                  <a:cs typeface="Arial" panose="020B0604020202020204" pitchFamily="34" charset="0"/>
                </a:rPr>
                <a:t> des patients</a:t>
              </a:r>
            </a:p>
          </p:txBody>
        </p:sp>
        <p:sp>
          <p:nvSpPr>
            <p:cNvPr id="7" name="Rectangle 6"/>
            <p:cNvSpPr/>
            <p:nvPr/>
          </p:nvSpPr>
          <p:spPr>
            <a:xfrm>
              <a:off x="3600450" y="2388884"/>
              <a:ext cx="2400300" cy="430887"/>
            </a:xfrm>
            <a:prstGeom prst="rect">
              <a:avLst/>
            </a:prstGeom>
          </p:spPr>
          <p:txBody>
            <a:bodyPr wrap="square">
              <a:spAutoFit/>
            </a:bodyPr>
            <a:lstStyle/>
            <a:p>
              <a:pPr algn="ctr" fontAlgn="t"/>
              <a:r>
                <a:rPr lang="fr-FR" sz="1100" b="1" dirty="0">
                  <a:latin typeface="Arial Narrow" panose="020B0606020202030204" pitchFamily="34" charset="0"/>
                  <a:cs typeface="Arial" panose="020B0604020202020204" pitchFamily="34" charset="0"/>
                </a:rPr>
                <a:t>Résultats des tests diagnostiques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et </a:t>
              </a:r>
              <a:r>
                <a:rPr lang="fr-FR" sz="1100" b="1" dirty="0">
                  <a:latin typeface="Arial Narrow" panose="020B0606020202030204" pitchFamily="34" charset="0"/>
                  <a:cs typeface="Arial" panose="020B0604020202020204" pitchFamily="34" charset="0"/>
                </a:rPr>
                <a:t>de laboratoire</a:t>
              </a:r>
            </a:p>
          </p:txBody>
        </p:sp>
        <p:sp>
          <p:nvSpPr>
            <p:cNvPr id="8" name="Rectangle 7"/>
            <p:cNvSpPr/>
            <p:nvPr/>
          </p:nvSpPr>
          <p:spPr>
            <a:xfrm>
              <a:off x="6010275" y="2397233"/>
              <a:ext cx="2419350" cy="430887"/>
            </a:xfrm>
            <a:prstGeom prst="rect">
              <a:avLst/>
            </a:prstGeom>
          </p:spPr>
          <p:txBody>
            <a:bodyPr wrap="square">
              <a:spAutoFit/>
            </a:bodyPr>
            <a:lstStyle/>
            <a:p>
              <a:pPr algn="ctr" fontAlgn="t"/>
              <a:r>
                <a:rPr lang="fr-FR" sz="1100" b="1" dirty="0">
                  <a:latin typeface="Arial Narrow" panose="020B0606020202030204" pitchFamily="34" charset="0"/>
                  <a:cs typeface="Arial" panose="020B0604020202020204" pitchFamily="34" charset="0"/>
                </a:rPr>
                <a:t>Liste de tous les médicaments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pris </a:t>
              </a:r>
              <a:r>
                <a:rPr lang="fr-FR" sz="1100" b="1" dirty="0">
                  <a:latin typeface="Arial Narrow" panose="020B0606020202030204" pitchFamily="34" charset="0"/>
                  <a:cs typeface="Arial" panose="020B0604020202020204" pitchFamily="34" charset="0"/>
                </a:rPr>
                <a:t>par un patient particulier</a:t>
              </a:r>
            </a:p>
          </p:txBody>
        </p:sp>
      </p:grpSp>
      <p:sp>
        <p:nvSpPr>
          <p:cNvPr id="46" name="TextBox 45"/>
          <p:cNvSpPr txBox="1"/>
          <p:nvPr/>
        </p:nvSpPr>
        <p:spPr>
          <a:xfrm>
            <a:off x="374904" y="5592860"/>
            <a:ext cx="5272305" cy="338554"/>
          </a:xfrm>
          <a:prstGeom prst="rect">
            <a:avLst/>
          </a:prstGeom>
        </p:spPr>
        <p:txBody>
          <a:bodyPr wrap="square" lIns="0" tIns="91440" bIns="0">
            <a:spAutoFit/>
          </a:bodyPr>
          <a:lstStyle>
            <a:defPPr>
              <a:defRPr lang="en-US"/>
            </a:defPPr>
            <a:lvl1pPr>
              <a:defRPr sz="900" b="1">
                <a:latin typeface="Arial" panose="020B0604020202020204" pitchFamily="34" charset="0"/>
              </a:defRPr>
            </a:lvl1pPr>
          </a:lstStyle>
          <a:p>
            <a:r>
              <a:rPr lang="fr-CA" sz="800" dirty="0"/>
              <a:t>Remarque</a:t>
            </a:r>
          </a:p>
          <a:p>
            <a:r>
              <a:rPr lang="fr-CA" sz="800" b="0" dirty="0" err="1"/>
              <a:t>n.d</a:t>
            </a:r>
            <a:r>
              <a:rPr lang="fr-CA" sz="800" b="0" dirty="0"/>
              <a:t>. : Les données ne sont pas disponibles, car cette question a été ajoutée en 2019.</a:t>
            </a:r>
          </a:p>
        </p:txBody>
      </p:sp>
      <p:sp>
        <p:nvSpPr>
          <p:cNvPr id="47" name="Rectangle 46"/>
          <p:cNvSpPr/>
          <p:nvPr/>
        </p:nvSpPr>
        <p:spPr>
          <a:xfrm>
            <a:off x="374904" y="1575435"/>
            <a:ext cx="7807072" cy="641201"/>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Pourcentage des médecins de soins primaires qui peuvent échanger par voie électronique les renseignements suivants avec des médecins de l’extérieur de leur cabinet</a:t>
            </a:r>
          </a:p>
        </p:txBody>
      </p:sp>
      <p:grpSp>
        <p:nvGrpSpPr>
          <p:cNvPr id="35" name="Group 34"/>
          <p:cNvGrpSpPr/>
          <p:nvPr/>
        </p:nvGrpSpPr>
        <p:grpSpPr>
          <a:xfrm>
            <a:off x="4705350" y="5301548"/>
            <a:ext cx="990566" cy="276999"/>
            <a:chOff x="4834491" y="5475029"/>
            <a:chExt cx="990566" cy="276999"/>
          </a:xfrm>
        </p:grpSpPr>
        <p:sp>
          <p:nvSpPr>
            <p:cNvPr id="36" name="Rectangle 35"/>
            <p:cNvSpPr/>
            <p:nvPr/>
          </p:nvSpPr>
          <p:spPr>
            <a:xfrm>
              <a:off x="4834491" y="5475029"/>
              <a:ext cx="753509"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7" name="Group 36"/>
            <p:cNvGrpSpPr/>
            <p:nvPr/>
          </p:nvGrpSpPr>
          <p:grpSpPr>
            <a:xfrm>
              <a:off x="4902387" y="5475029"/>
              <a:ext cx="922670" cy="276999"/>
              <a:chOff x="5263452" y="5732017"/>
              <a:chExt cx="922670" cy="276999"/>
            </a:xfrm>
          </p:grpSpPr>
          <p:sp>
            <p:nvSpPr>
              <p:cNvPr id="38" name="Rectangle 37"/>
              <p:cNvSpPr/>
              <p:nvPr/>
            </p:nvSpPr>
            <p:spPr bwMode="gray">
              <a:xfrm>
                <a:off x="5554851" y="5732017"/>
                <a:ext cx="631271" cy="276999"/>
              </a:xfrm>
              <a:prstGeom prst="rect">
                <a:avLst/>
              </a:prstGeom>
            </p:spPr>
            <p:txBody>
              <a:bodyPr wrap="square">
                <a:spAutoFit/>
              </a:bodyPr>
              <a:lstStyle/>
              <a:p>
                <a:r>
                  <a:rPr lang="en-US" sz="1200" dirty="0" smtClean="0">
                    <a:solidFill>
                      <a:srgbClr val="000000"/>
                    </a:solidFill>
                    <a:latin typeface="Arial Narrow" panose="020B0606020202030204" pitchFamily="34" charset="0"/>
                    <a:cs typeface="Arial" panose="020B0604020202020204" pitchFamily="34" charset="0"/>
                  </a:rPr>
                  <a:t>2019</a:t>
                </a:r>
                <a:endParaRPr lang="en-CA" sz="1200" dirty="0">
                  <a:latin typeface="Arial Narrow" panose="020B0606020202030204" pitchFamily="34" charset="0"/>
                  <a:cs typeface="Arial" panose="020B0604020202020204" pitchFamily="34" charset="0"/>
                </a:endParaRPr>
              </a:p>
            </p:txBody>
          </p:sp>
          <p:sp>
            <p:nvSpPr>
              <p:cNvPr id="39" name="Rectangle 38"/>
              <p:cNvSpPr/>
              <p:nvPr/>
            </p:nvSpPr>
            <p:spPr bwMode="gray">
              <a:xfrm>
                <a:off x="5263452" y="5806508"/>
                <a:ext cx="118872" cy="118872"/>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bwMode="gray">
              <a:xfrm>
                <a:off x="5450739" y="5806508"/>
                <a:ext cx="118872" cy="11887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8" name="Rectangle 27"/>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4" name="Group 23"/>
          <p:cNvGrpSpPr/>
          <p:nvPr/>
        </p:nvGrpSpPr>
        <p:grpSpPr>
          <a:xfrm>
            <a:off x="374904" y="6345312"/>
            <a:ext cx="3719166" cy="369332"/>
            <a:chOff x="139635" y="6397305"/>
            <a:chExt cx="3719166" cy="369332"/>
          </a:xfrm>
        </p:grpSpPr>
        <p:sp>
          <p:nvSpPr>
            <p:cNvPr id="25"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6"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7"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9"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0"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950193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Aperçus provinciaux et territoriaux : communication électronique avec d’autres cabinets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120880813"/>
              </p:ext>
            </p:extLst>
          </p:nvPr>
        </p:nvGraphicFramePr>
        <p:xfrm>
          <a:off x="374904" y="1895730"/>
          <a:ext cx="8330945" cy="2194560"/>
        </p:xfrm>
        <a:graphic>
          <a:graphicData uri="http://schemas.openxmlformats.org/drawingml/2006/table">
            <a:tbl>
              <a:tblPr/>
              <a:tblGrid>
                <a:gridCol w="1465629">
                  <a:extLst>
                    <a:ext uri="{9D8B030D-6E8A-4147-A177-3AD203B41FA5}">
                      <a16:colId xmlns:a16="http://schemas.microsoft.com/office/drawing/2014/main" val="2274431385"/>
                    </a:ext>
                  </a:extLst>
                </a:gridCol>
                <a:gridCol w="642980">
                  <a:extLst>
                    <a:ext uri="{9D8B030D-6E8A-4147-A177-3AD203B41FA5}">
                      <a16:colId xmlns:a16="http://schemas.microsoft.com/office/drawing/2014/main" val="3414494534"/>
                    </a:ext>
                  </a:extLst>
                </a:gridCol>
                <a:gridCol w="492694">
                  <a:extLst>
                    <a:ext uri="{9D8B030D-6E8A-4147-A177-3AD203B41FA5}">
                      <a16:colId xmlns:a16="http://schemas.microsoft.com/office/drawing/2014/main" val="1291103358"/>
                    </a:ext>
                  </a:extLst>
                </a:gridCol>
                <a:gridCol w="492694">
                  <a:extLst>
                    <a:ext uri="{9D8B030D-6E8A-4147-A177-3AD203B41FA5}">
                      <a16:colId xmlns:a16="http://schemas.microsoft.com/office/drawing/2014/main" val="2659665947"/>
                    </a:ext>
                  </a:extLst>
                </a:gridCol>
                <a:gridCol w="492694">
                  <a:extLst>
                    <a:ext uri="{9D8B030D-6E8A-4147-A177-3AD203B41FA5}">
                      <a16:colId xmlns:a16="http://schemas.microsoft.com/office/drawing/2014/main" val="77205676"/>
                    </a:ext>
                  </a:extLst>
                </a:gridCol>
                <a:gridCol w="492694">
                  <a:extLst>
                    <a:ext uri="{9D8B030D-6E8A-4147-A177-3AD203B41FA5}">
                      <a16:colId xmlns:a16="http://schemas.microsoft.com/office/drawing/2014/main" val="5221739"/>
                    </a:ext>
                  </a:extLst>
                </a:gridCol>
                <a:gridCol w="492694">
                  <a:extLst>
                    <a:ext uri="{9D8B030D-6E8A-4147-A177-3AD203B41FA5}">
                      <a16:colId xmlns:a16="http://schemas.microsoft.com/office/drawing/2014/main" val="3757745029"/>
                    </a:ext>
                  </a:extLst>
                </a:gridCol>
                <a:gridCol w="492694">
                  <a:extLst>
                    <a:ext uri="{9D8B030D-6E8A-4147-A177-3AD203B41FA5}">
                      <a16:colId xmlns:a16="http://schemas.microsoft.com/office/drawing/2014/main" val="2250567162"/>
                    </a:ext>
                  </a:extLst>
                </a:gridCol>
                <a:gridCol w="492694">
                  <a:extLst>
                    <a:ext uri="{9D8B030D-6E8A-4147-A177-3AD203B41FA5}">
                      <a16:colId xmlns:a16="http://schemas.microsoft.com/office/drawing/2014/main" val="2848938551"/>
                    </a:ext>
                  </a:extLst>
                </a:gridCol>
                <a:gridCol w="492694">
                  <a:extLst>
                    <a:ext uri="{9D8B030D-6E8A-4147-A177-3AD203B41FA5}">
                      <a16:colId xmlns:a16="http://schemas.microsoft.com/office/drawing/2014/main" val="1775685730"/>
                    </a:ext>
                  </a:extLst>
                </a:gridCol>
                <a:gridCol w="492694">
                  <a:extLst>
                    <a:ext uri="{9D8B030D-6E8A-4147-A177-3AD203B41FA5}">
                      <a16:colId xmlns:a16="http://schemas.microsoft.com/office/drawing/2014/main" val="613197185"/>
                    </a:ext>
                  </a:extLst>
                </a:gridCol>
                <a:gridCol w="492694">
                  <a:extLst>
                    <a:ext uri="{9D8B030D-6E8A-4147-A177-3AD203B41FA5}">
                      <a16:colId xmlns:a16="http://schemas.microsoft.com/office/drawing/2014/main" val="4077132638"/>
                    </a:ext>
                  </a:extLst>
                </a:gridCol>
                <a:gridCol w="628650">
                  <a:extLst>
                    <a:ext uri="{9D8B030D-6E8A-4147-A177-3AD203B41FA5}">
                      <a16:colId xmlns:a16="http://schemas.microsoft.com/office/drawing/2014/main" val="178737671"/>
                    </a:ext>
                  </a:extLst>
                </a:gridCol>
                <a:gridCol w="666746">
                  <a:extLst>
                    <a:ext uri="{9D8B030D-6E8A-4147-A177-3AD203B41FA5}">
                      <a16:colId xmlns:a16="http://schemas.microsoft.com/office/drawing/2014/main" val="3241438732"/>
                    </a:ext>
                  </a:extLst>
                </a:gridCol>
              </a:tblGrid>
              <a:tr h="0">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309283">
                <a:tc>
                  <a:txBody>
                    <a:bodyPr/>
                    <a:lstStyle/>
                    <a:p>
                      <a:pPr marL="0" algn="l" defTabSz="1219170" rtl="0" eaLnBrk="1" fontAlgn="t" latinLnBrk="0" hangingPunct="1"/>
                      <a:r>
                        <a:rPr lang="fr-CA" sz="1200" dirty="0">
                          <a:solidFill>
                            <a:schemeClr val="tx1"/>
                          </a:solidFill>
                          <a:latin typeface="+mn-lt"/>
                          <a:ea typeface="+mn-ea"/>
                          <a:cs typeface="Arial" panose="020B0604020202020204" pitchFamily="34" charset="0"/>
                        </a:rPr>
                        <a:t>Résumés cliniques des patients</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63</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309283">
                <a:tc>
                  <a:txBody>
                    <a:bodyPr/>
                    <a:lstStyle/>
                    <a:p>
                      <a:pPr marL="0" algn="l" defTabSz="1219170" rtl="0" eaLnBrk="1" fontAlgn="t" latinLnBrk="0" hangingPunct="1"/>
                      <a:r>
                        <a:rPr lang="fr-CA" sz="1200" dirty="0">
                          <a:solidFill>
                            <a:schemeClr val="tx1"/>
                          </a:solidFill>
                          <a:latin typeface="+mn-lt"/>
                          <a:ea typeface="+mn-ea"/>
                          <a:cs typeface="Arial" panose="020B0604020202020204" pitchFamily="34" charset="0"/>
                        </a:rPr>
                        <a:t>Résultats des tests diagnostiques et </a:t>
                      </a:r>
                      <a:r>
                        <a:rPr lang="fr-CA" sz="1200" dirty="0" smtClean="0">
                          <a:solidFill>
                            <a:schemeClr val="tx1"/>
                          </a:solidFill>
                          <a:latin typeface="+mn-lt"/>
                          <a:ea typeface="+mn-ea"/>
                          <a:cs typeface="Arial" panose="020B0604020202020204" pitchFamily="34" charset="0"/>
                        </a:rPr>
                        <a:t/>
                      </a:r>
                      <a:br>
                        <a:rPr lang="fr-CA" sz="1200" dirty="0" smtClean="0">
                          <a:solidFill>
                            <a:schemeClr val="tx1"/>
                          </a:solidFill>
                          <a:latin typeface="+mn-lt"/>
                          <a:ea typeface="+mn-ea"/>
                          <a:cs typeface="Arial" panose="020B0604020202020204" pitchFamily="34" charset="0"/>
                        </a:rPr>
                      </a:br>
                      <a:r>
                        <a:rPr lang="fr-CA" sz="1200" dirty="0" smtClean="0">
                          <a:solidFill>
                            <a:schemeClr val="tx1"/>
                          </a:solidFill>
                          <a:latin typeface="+mn-lt"/>
                          <a:ea typeface="+mn-ea"/>
                          <a:cs typeface="Arial" panose="020B0604020202020204" pitchFamily="34" charset="0"/>
                        </a:rPr>
                        <a:t>de </a:t>
                      </a:r>
                      <a:r>
                        <a:rPr lang="fr-CA" sz="1200" dirty="0">
                          <a:solidFill>
                            <a:schemeClr val="tx1"/>
                          </a:solidFill>
                          <a:latin typeface="+mn-lt"/>
                          <a:ea typeface="+mn-ea"/>
                          <a:cs typeface="Arial" panose="020B0604020202020204" pitchFamily="34" charset="0"/>
                        </a:rPr>
                        <a:t>laboratoire</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65</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309283">
                <a:tc>
                  <a:txBody>
                    <a:bodyPr/>
                    <a:lstStyle/>
                    <a:p>
                      <a:pPr algn="l" fontAlgn="t"/>
                      <a:r>
                        <a:rPr lang="fr-CA" sz="1200" dirty="0">
                          <a:solidFill>
                            <a:schemeClr val="tx1"/>
                          </a:solidFill>
                          <a:latin typeface="+mn-lt"/>
                          <a:ea typeface="+mn-ea"/>
                          <a:cs typeface="Arial" panose="020B0604020202020204" pitchFamily="34" charset="0"/>
                        </a:rPr>
                        <a:t>Liste de tous les médicaments pris par un patient particulier</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62</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995440861"/>
                  </a:ext>
                </a:extLst>
              </a:tr>
            </a:tbl>
          </a:graphicData>
        </a:graphic>
      </p:graphicFrame>
      <p:sp>
        <p:nvSpPr>
          <p:cNvPr id="41" name="Rectangle 40"/>
          <p:cNvSpPr/>
          <p:nvPr/>
        </p:nvSpPr>
        <p:spPr>
          <a:xfrm>
            <a:off x="374904" y="1231011"/>
            <a:ext cx="8426196" cy="641201"/>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Pourcentage des médecins de soins primaires qui peuvent échanger par voie électronique les renseignements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suivants </a:t>
            </a:r>
            <a:r>
              <a:rPr lang="fr-FR" sz="1350" dirty="0">
                <a:solidFill>
                  <a:srgbClr val="365254"/>
                </a:solidFill>
                <a:cs typeface="Arial" panose="020B0604020202020204" pitchFamily="34" charset="0"/>
              </a:rPr>
              <a:t>avec des médecins de l’extérieur de leur cabinet</a:t>
            </a:r>
          </a:p>
        </p:txBody>
      </p:sp>
      <p:sp>
        <p:nvSpPr>
          <p:cNvPr id="42" name="TextBox 41"/>
          <p:cNvSpPr txBox="1"/>
          <p:nvPr/>
        </p:nvSpPr>
        <p:spPr>
          <a:xfrm>
            <a:off x="374905" y="4041125"/>
            <a:ext cx="6921246" cy="707886"/>
          </a:xfrm>
          <a:prstGeom prst="rect">
            <a:avLst/>
          </a:prstGeom>
        </p:spPr>
        <p:txBody>
          <a:bodyPr wrap="square" lIns="0" tIns="91440" bIns="0">
            <a:spAutoFit/>
          </a:bodyPr>
          <a:lstStyle>
            <a:defPPr>
              <a:defRPr lang="en-US"/>
            </a:defPPr>
            <a:lvl1pPr>
              <a:defRPr sz="900" b="1">
                <a:latin typeface="Arial" panose="020B0604020202020204" pitchFamily="34" charset="0"/>
              </a:defRPr>
            </a:lvl1pPr>
          </a:lstStyle>
          <a:p>
            <a:r>
              <a:rPr lang="fr-CA" sz="800" dirty="0"/>
              <a:t>Remarques</a:t>
            </a:r>
          </a:p>
          <a:p>
            <a:r>
              <a:rPr lang="fr-CA" sz="800" b="0" dirty="0">
                <a:cs typeface="Arial" panose="020B0604020202020204" pitchFamily="34" charset="0"/>
              </a:rPr>
              <a:t>* Le coefficient de variation (CV) se situe entre 16,6 % et 33,3 %; utiliser avec prudence.</a:t>
            </a:r>
          </a:p>
          <a:p>
            <a:r>
              <a:rPr lang="fr-CA" sz="800" b="0" dirty="0">
                <a:cs typeface="Arial" panose="020B0604020202020204" pitchFamily="34" charset="0"/>
              </a:rPr>
              <a:t>— Les données ont été supprimées en raison d’une variabilité extrême dans l’échantillon (CV &gt; 33,3 %).</a:t>
            </a:r>
          </a:p>
          <a:p>
            <a:r>
              <a:rPr lang="fr-CA" sz="800" b="0" dirty="0"/>
              <a:t>La moyenne du FCMW correspond au total des résultats des 11 pays divisé par le nombre de pays. La moyenne canadienne représente l’expérience moyenne des Canadiens (plutôt que la moyenne des résultats provinciaux et territoriaux).</a:t>
            </a:r>
          </a:p>
        </p:txBody>
      </p:sp>
      <p:sp>
        <p:nvSpPr>
          <p:cNvPr id="30" name="Rectangle 2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9" name="Group 28"/>
          <p:cNvGrpSpPr/>
          <p:nvPr/>
        </p:nvGrpSpPr>
        <p:grpSpPr>
          <a:xfrm>
            <a:off x="374904" y="5968782"/>
            <a:ext cx="4025646" cy="760977"/>
            <a:chOff x="374904" y="5968782"/>
            <a:chExt cx="4025646" cy="760977"/>
          </a:xfrm>
        </p:grpSpPr>
        <p:grpSp>
          <p:nvGrpSpPr>
            <p:cNvPr id="31" name="Group 30"/>
            <p:cNvGrpSpPr/>
            <p:nvPr/>
          </p:nvGrpSpPr>
          <p:grpSpPr>
            <a:xfrm>
              <a:off x="374904" y="6304001"/>
              <a:ext cx="4025646" cy="425758"/>
              <a:chOff x="3484840" y="6539092"/>
              <a:chExt cx="4025646" cy="425758"/>
            </a:xfrm>
          </p:grpSpPr>
          <p:sp>
            <p:nvSpPr>
              <p:cNvPr id="39" name="TextBox 38"/>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40" name="Oval 39"/>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374904" y="5968782"/>
              <a:ext cx="3719166" cy="369332"/>
              <a:chOff x="139635" y="6397305"/>
              <a:chExt cx="3719166" cy="369332"/>
            </a:xfrm>
          </p:grpSpPr>
          <p:sp>
            <p:nvSpPr>
              <p:cNvPr id="33"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5"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6499621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Picture Placeholder 44"/>
          <p:cNvGraphicFramePr>
            <a:graphicFrameLocks noGrp="1"/>
          </p:cNvGraphicFramePr>
          <p:nvPr>
            <p:ph type="pic" sz="quarter" idx="13"/>
            <p:extLst>
              <p:ext uri="{D42A27DB-BD31-4B8C-83A1-F6EECF244321}">
                <p14:modId xmlns:p14="http://schemas.microsoft.com/office/powerpoint/2010/main" val="2430544431"/>
              </p:ext>
            </p:extLst>
          </p:nvPr>
        </p:nvGraphicFramePr>
        <p:xfrm>
          <a:off x="567536" y="2478882"/>
          <a:ext cx="7927975" cy="3655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nSpc>
                <a:spcPts val="3000"/>
              </a:lnSpc>
            </a:pPr>
            <a:r>
              <a:rPr lang="fr-CA" dirty="0"/>
              <a:t>Moins de médecins de soins primaires canadiens que </a:t>
            </a:r>
            <a:r>
              <a:rPr lang="fr-CA" dirty="0" smtClean="0"/>
              <a:t/>
            </a:r>
            <a:br>
              <a:rPr lang="fr-CA" dirty="0" smtClean="0"/>
            </a:br>
            <a:r>
              <a:rPr lang="fr-CA" dirty="0" smtClean="0"/>
              <a:t>la </a:t>
            </a:r>
            <a:r>
              <a:rPr lang="fr-CA" dirty="0"/>
              <a:t>moyenne du FCMW évaluent leur performance en matière de soins aux patients au moins une fois par an</a:t>
            </a:r>
            <a:endParaRPr lang="en-US" dirty="0"/>
          </a:p>
        </p:txBody>
      </p:sp>
      <p:grpSp>
        <p:nvGrpSpPr>
          <p:cNvPr id="3" name="Group 2"/>
          <p:cNvGrpSpPr/>
          <p:nvPr/>
        </p:nvGrpSpPr>
        <p:grpSpPr>
          <a:xfrm>
            <a:off x="1104900" y="2393322"/>
            <a:ext cx="7219950" cy="1107996"/>
            <a:chOff x="1104900" y="2508822"/>
            <a:chExt cx="7219950" cy="1107996"/>
          </a:xfrm>
        </p:grpSpPr>
        <p:sp>
          <p:nvSpPr>
            <p:cNvPr id="17" name="Rectangle 16"/>
            <p:cNvSpPr/>
            <p:nvPr/>
          </p:nvSpPr>
          <p:spPr>
            <a:xfrm>
              <a:off x="1104900" y="2508822"/>
              <a:ext cx="1419224" cy="1107996"/>
            </a:xfrm>
            <a:prstGeom prst="rect">
              <a:avLst/>
            </a:prstGeom>
          </p:spPr>
          <p:txBody>
            <a:bodyPr wrap="square">
              <a:spAutoFit/>
            </a:bodyPr>
            <a:lstStyle/>
            <a:p>
              <a:pPr algn="ctr" fontAlgn="t"/>
              <a:r>
                <a:rPr lang="fr-FR" sz="1100" b="1" dirty="0">
                  <a:latin typeface="Arial Narrow" panose="020B0606020202030204" pitchFamily="34" charset="0"/>
                  <a:cs typeface="Arial" panose="020B0604020202020204" pitchFamily="34" charset="0"/>
                </a:rPr>
                <a:t>Résultats cliniques (p. ex. pourcentage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de </a:t>
              </a:r>
              <a:r>
                <a:rPr lang="fr-FR" sz="1100" b="1" dirty="0">
                  <a:latin typeface="Arial Narrow" panose="020B0606020202030204" pitchFamily="34" charset="0"/>
                  <a:cs typeface="Arial" panose="020B0604020202020204" pitchFamily="34" charset="0"/>
                </a:rPr>
                <a:t>diabétiques ou d’asthmatiques dont la maladie est bien contrôlée)</a:t>
              </a:r>
            </a:p>
          </p:txBody>
        </p:sp>
        <p:sp>
          <p:nvSpPr>
            <p:cNvPr id="18" name="Rectangle 17"/>
            <p:cNvSpPr/>
            <p:nvPr/>
          </p:nvSpPr>
          <p:spPr>
            <a:xfrm>
              <a:off x="2562225" y="2508822"/>
              <a:ext cx="1430074" cy="769441"/>
            </a:xfrm>
            <a:prstGeom prst="rect">
              <a:avLst/>
            </a:prstGeom>
          </p:spPr>
          <p:txBody>
            <a:bodyPr wrap="square">
              <a:spAutoFit/>
            </a:bodyPr>
            <a:lstStyle/>
            <a:p>
              <a:pPr algn="ctr" fontAlgn="t"/>
              <a:r>
                <a:rPr lang="fr-FR" sz="1100" b="1" dirty="0">
                  <a:latin typeface="Arial Narrow" panose="020B0606020202030204" pitchFamily="34" charset="0"/>
                  <a:cs typeface="Arial" panose="020B0604020202020204" pitchFamily="34" charset="0"/>
                </a:rPr>
                <a:t>Admissions à l’hôpital ou l’usage de services d’urgence par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les </a:t>
              </a:r>
              <a:r>
                <a:rPr lang="fr-FR" sz="1100" b="1" dirty="0">
                  <a:latin typeface="Arial Narrow" panose="020B0606020202030204" pitchFamily="34" charset="0"/>
                  <a:cs typeface="Arial" panose="020B0604020202020204" pitchFamily="34" charset="0"/>
                </a:rPr>
                <a:t>patients</a:t>
              </a:r>
            </a:p>
          </p:txBody>
        </p:sp>
        <p:sp>
          <p:nvSpPr>
            <p:cNvPr id="19" name="Rectangle 18"/>
            <p:cNvSpPr/>
            <p:nvPr/>
          </p:nvSpPr>
          <p:spPr>
            <a:xfrm>
              <a:off x="3924300" y="2508822"/>
              <a:ext cx="1609725" cy="1107996"/>
            </a:xfrm>
            <a:prstGeom prst="rect">
              <a:avLst/>
            </a:prstGeom>
          </p:spPr>
          <p:txBody>
            <a:bodyPr wrap="square">
              <a:spAutoFit/>
            </a:bodyPr>
            <a:lstStyle/>
            <a:p>
              <a:pPr algn="ctr" fontAlgn="t"/>
              <a:r>
                <a:rPr lang="fr-FR" sz="1100" b="1" dirty="0">
                  <a:latin typeface="Arial Narrow" panose="020B0606020202030204" pitchFamily="34" charset="0"/>
                  <a:cs typeface="Arial" panose="020B0604020202020204" pitchFamily="34" charset="0"/>
                </a:rPr>
                <a:t>Habitudes </a:t>
              </a:r>
              <a:r>
                <a:rPr lang="fr-FR" sz="1100" b="1" dirty="0" smtClean="0">
                  <a:latin typeface="Arial Narrow" panose="020B0606020202030204" pitchFamily="34" charset="0"/>
                  <a:cs typeface="Arial" panose="020B0604020202020204" pitchFamily="34" charset="0"/>
                </a:rPr>
                <a:t>de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prescription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a:t>
              </a:r>
              <a:r>
                <a:rPr lang="fr-FR" sz="1100" b="1" dirty="0">
                  <a:latin typeface="Arial Narrow" panose="020B0606020202030204" pitchFamily="34" charset="0"/>
                  <a:cs typeface="Arial" panose="020B0604020202020204" pitchFamily="34" charset="0"/>
                </a:rPr>
                <a:t>p. ex. médicaments génériques,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antibiotiques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ou </a:t>
              </a:r>
              <a:r>
                <a:rPr lang="fr-FR" sz="1100" b="1" dirty="0">
                  <a:latin typeface="Arial Narrow" panose="020B0606020202030204" pitchFamily="34" charset="0"/>
                  <a:cs typeface="Arial" panose="020B0604020202020204" pitchFamily="34" charset="0"/>
                </a:rPr>
                <a:t>opioïdes)</a:t>
              </a:r>
            </a:p>
          </p:txBody>
        </p:sp>
        <p:sp>
          <p:nvSpPr>
            <p:cNvPr id="20" name="Rectangle 19"/>
            <p:cNvSpPr/>
            <p:nvPr/>
          </p:nvSpPr>
          <p:spPr>
            <a:xfrm>
              <a:off x="5447848" y="2508822"/>
              <a:ext cx="1429202" cy="938719"/>
            </a:xfrm>
            <a:prstGeom prst="rect">
              <a:avLst/>
            </a:prstGeom>
          </p:spPr>
          <p:txBody>
            <a:bodyPr wrap="square">
              <a:spAutoFit/>
            </a:bodyPr>
            <a:lstStyle/>
            <a:p>
              <a:pPr algn="ctr" fontAlgn="t"/>
              <a:r>
                <a:rPr lang="fr-FR" sz="1100" b="1" dirty="0">
                  <a:latin typeface="Arial Narrow" panose="020B0606020202030204" pitchFamily="34" charset="0"/>
                  <a:cs typeface="Arial" panose="020B0604020202020204" pitchFamily="34" charset="0"/>
                </a:rPr>
                <a:t>Sondages sur la satisfaction des patients et leur expérience en </a:t>
              </a:r>
              <a:r>
                <a:rPr lang="fr-FR" sz="1100" b="1" dirty="0" smtClean="0">
                  <a:latin typeface="Arial Narrow" panose="020B0606020202030204" pitchFamily="34" charset="0"/>
                  <a:cs typeface="Arial" panose="020B0604020202020204" pitchFamily="34" charset="0"/>
                </a:rPr>
                <a:t/>
              </a:r>
              <a:br>
                <a:rPr lang="fr-FR" sz="1100" b="1" dirty="0" smtClean="0">
                  <a:latin typeface="Arial Narrow" panose="020B0606020202030204" pitchFamily="34" charset="0"/>
                  <a:cs typeface="Arial" panose="020B0604020202020204" pitchFamily="34" charset="0"/>
                </a:rPr>
              </a:br>
              <a:r>
                <a:rPr lang="fr-FR" sz="1100" b="1" dirty="0" smtClean="0">
                  <a:latin typeface="Arial Narrow" panose="020B0606020202030204" pitchFamily="34" charset="0"/>
                  <a:cs typeface="Arial" panose="020B0604020202020204" pitchFamily="34" charset="0"/>
                </a:rPr>
                <a:t>matière </a:t>
              </a:r>
              <a:r>
                <a:rPr lang="fr-FR" sz="1100" b="1" dirty="0">
                  <a:latin typeface="Arial Narrow" panose="020B0606020202030204" pitchFamily="34" charset="0"/>
                  <a:cs typeface="Arial" panose="020B0604020202020204" pitchFamily="34" charset="0"/>
                </a:rPr>
                <a:t>de soins</a:t>
              </a:r>
            </a:p>
          </p:txBody>
        </p:sp>
        <p:sp>
          <p:nvSpPr>
            <p:cNvPr id="21" name="Rectangle 20"/>
            <p:cNvSpPr/>
            <p:nvPr/>
          </p:nvSpPr>
          <p:spPr>
            <a:xfrm>
              <a:off x="6896100" y="2508822"/>
              <a:ext cx="1428750" cy="769441"/>
            </a:xfrm>
            <a:prstGeom prst="rect">
              <a:avLst/>
            </a:prstGeom>
          </p:spPr>
          <p:txBody>
            <a:bodyPr wrap="square">
              <a:spAutoFit/>
            </a:bodyPr>
            <a:lstStyle/>
            <a:p>
              <a:pPr algn="ctr" fontAlgn="t"/>
              <a:r>
                <a:rPr lang="fr-FR" sz="1100" b="1" dirty="0">
                  <a:latin typeface="Arial Narrow" panose="020B0606020202030204" pitchFamily="34" charset="0"/>
                  <a:cs typeface="Arial" panose="020B0604020202020204" pitchFamily="34" charset="0"/>
                </a:rPr>
                <a:t>Sondages sur les mesures des résultats déclarés par les patients (MRDP)</a:t>
              </a:r>
              <a:endParaRPr lang="fr-FR" sz="1100" b="1" strike="sngStrike" dirty="0">
                <a:solidFill>
                  <a:srgbClr val="FF0000"/>
                </a:solidFill>
                <a:latin typeface="Arial Narrow" panose="020B0606020202030204" pitchFamily="34" charset="0"/>
                <a:cs typeface="Arial" panose="020B0604020202020204" pitchFamily="34" charset="0"/>
              </a:endParaRPr>
            </a:p>
          </p:txBody>
        </p:sp>
      </p:grpSp>
      <p:sp>
        <p:nvSpPr>
          <p:cNvPr id="45" name="Rectangle 44"/>
          <p:cNvSpPr/>
          <p:nvPr/>
        </p:nvSpPr>
        <p:spPr>
          <a:xfrm>
            <a:off x="374903" y="1621860"/>
            <a:ext cx="8626221" cy="646331"/>
          </a:xfrm>
          <a:prstGeom prst="rect">
            <a:avLst/>
          </a:prstGeom>
        </p:spPr>
        <p:txBody>
          <a:bodyPr wrap="square" lIns="0" tIns="91440" bIns="137160">
            <a:spAutoFit/>
          </a:bodyPr>
          <a:lstStyle/>
          <a:p>
            <a:r>
              <a:rPr lang="fr-FR" sz="1350" dirty="0">
                <a:solidFill>
                  <a:srgbClr val="365254"/>
                </a:solidFill>
                <a:cs typeface="Arial" panose="020B0604020202020204" pitchFamily="34" charset="0"/>
              </a:rPr>
              <a:t>Pourcentage des médecins de soins primaires dont le cabinet reçoit et examine sur une base </a:t>
            </a:r>
            <a:r>
              <a:rPr lang="fr-FR" sz="1350" b="1" dirty="0">
                <a:solidFill>
                  <a:srgbClr val="365254"/>
                </a:solidFill>
                <a:cs typeface="Arial" panose="020B0604020202020204" pitchFamily="34" charset="0"/>
              </a:rPr>
              <a:t>annuelle</a:t>
            </a:r>
            <a:r>
              <a:rPr lang="fr-FR" sz="1350" dirty="0">
                <a:solidFill>
                  <a:srgbClr val="365254"/>
                </a:solidFill>
                <a:cs typeface="Arial" panose="020B0604020202020204" pitchFamily="34" charset="0"/>
              </a:rPr>
              <a:t> ou </a:t>
            </a:r>
            <a:r>
              <a:rPr lang="fr-FR" sz="1350" b="1" dirty="0">
                <a:solidFill>
                  <a:srgbClr val="365254"/>
                </a:solidFill>
                <a:cs typeface="Arial" panose="020B0604020202020204" pitchFamily="34" charset="0"/>
              </a:rPr>
              <a:t>trimestrielle</a:t>
            </a:r>
            <a:r>
              <a:rPr lang="fr-FR" sz="1350" dirty="0">
                <a:solidFill>
                  <a:srgbClr val="365254"/>
                </a:solidFill>
                <a:cs typeface="Arial" panose="020B0604020202020204" pitchFamily="34" charset="0"/>
              </a:rPr>
              <a:t>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les </a:t>
            </a:r>
            <a:r>
              <a:rPr lang="fr-FR" sz="1350" dirty="0">
                <a:solidFill>
                  <a:srgbClr val="365254"/>
                </a:solidFill>
                <a:cs typeface="Arial" panose="020B0604020202020204" pitchFamily="34" charset="0"/>
              </a:rPr>
              <a:t>données sur les aspects suivants des soins aux patients :</a:t>
            </a:r>
          </a:p>
        </p:txBody>
      </p:sp>
      <p:sp>
        <p:nvSpPr>
          <p:cNvPr id="34" name="Rectangle 33"/>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2" name="Group 21"/>
          <p:cNvGrpSpPr/>
          <p:nvPr/>
        </p:nvGrpSpPr>
        <p:grpSpPr>
          <a:xfrm>
            <a:off x="374904" y="6345312"/>
            <a:ext cx="3719166" cy="369332"/>
            <a:chOff x="139635" y="6397305"/>
            <a:chExt cx="3719166" cy="369332"/>
          </a:xfrm>
        </p:grpSpPr>
        <p:sp>
          <p:nvSpPr>
            <p:cNvPr id="23"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4"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2"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3"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5"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431685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Aperçus provinciaux et territoriaux : </a:t>
            </a:r>
            <a:r>
              <a:rPr lang="fr-CA" dirty="0" smtClean="0"/>
              <a:t/>
            </a:r>
            <a:br>
              <a:rPr lang="fr-CA" dirty="0" smtClean="0"/>
            </a:br>
            <a:r>
              <a:rPr lang="fr-CA" dirty="0" smtClean="0"/>
              <a:t>examen </a:t>
            </a:r>
            <a:r>
              <a:rPr lang="fr-CA" dirty="0"/>
              <a:t>de la performance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747068162"/>
              </p:ext>
            </p:extLst>
          </p:nvPr>
        </p:nvGraphicFramePr>
        <p:xfrm>
          <a:off x="374904" y="1869057"/>
          <a:ext cx="8397614" cy="3108960"/>
        </p:xfrm>
        <a:graphic>
          <a:graphicData uri="http://schemas.openxmlformats.org/drawingml/2006/table">
            <a:tbl>
              <a:tblPr/>
              <a:tblGrid>
                <a:gridCol w="1736287">
                  <a:extLst>
                    <a:ext uri="{9D8B030D-6E8A-4147-A177-3AD203B41FA5}">
                      <a16:colId xmlns:a16="http://schemas.microsoft.com/office/drawing/2014/main" val="2274431385"/>
                    </a:ext>
                  </a:extLst>
                </a:gridCol>
                <a:gridCol w="565334">
                  <a:extLst>
                    <a:ext uri="{9D8B030D-6E8A-4147-A177-3AD203B41FA5}">
                      <a16:colId xmlns:a16="http://schemas.microsoft.com/office/drawing/2014/main" val="3414494534"/>
                    </a:ext>
                  </a:extLst>
                </a:gridCol>
                <a:gridCol w="500012">
                  <a:extLst>
                    <a:ext uri="{9D8B030D-6E8A-4147-A177-3AD203B41FA5}">
                      <a16:colId xmlns:a16="http://schemas.microsoft.com/office/drawing/2014/main" val="1291103358"/>
                    </a:ext>
                  </a:extLst>
                </a:gridCol>
                <a:gridCol w="478901">
                  <a:extLst>
                    <a:ext uri="{9D8B030D-6E8A-4147-A177-3AD203B41FA5}">
                      <a16:colId xmlns:a16="http://schemas.microsoft.com/office/drawing/2014/main" val="2659665947"/>
                    </a:ext>
                  </a:extLst>
                </a:gridCol>
                <a:gridCol w="478901">
                  <a:extLst>
                    <a:ext uri="{9D8B030D-6E8A-4147-A177-3AD203B41FA5}">
                      <a16:colId xmlns:a16="http://schemas.microsoft.com/office/drawing/2014/main" val="77205676"/>
                    </a:ext>
                  </a:extLst>
                </a:gridCol>
                <a:gridCol w="478901">
                  <a:extLst>
                    <a:ext uri="{9D8B030D-6E8A-4147-A177-3AD203B41FA5}">
                      <a16:colId xmlns:a16="http://schemas.microsoft.com/office/drawing/2014/main" val="5221739"/>
                    </a:ext>
                  </a:extLst>
                </a:gridCol>
                <a:gridCol w="478901">
                  <a:extLst>
                    <a:ext uri="{9D8B030D-6E8A-4147-A177-3AD203B41FA5}">
                      <a16:colId xmlns:a16="http://schemas.microsoft.com/office/drawing/2014/main" val="3757745029"/>
                    </a:ext>
                  </a:extLst>
                </a:gridCol>
                <a:gridCol w="478901">
                  <a:extLst>
                    <a:ext uri="{9D8B030D-6E8A-4147-A177-3AD203B41FA5}">
                      <a16:colId xmlns:a16="http://schemas.microsoft.com/office/drawing/2014/main" val="2250567162"/>
                    </a:ext>
                  </a:extLst>
                </a:gridCol>
                <a:gridCol w="478901">
                  <a:extLst>
                    <a:ext uri="{9D8B030D-6E8A-4147-A177-3AD203B41FA5}">
                      <a16:colId xmlns:a16="http://schemas.microsoft.com/office/drawing/2014/main" val="2848938551"/>
                    </a:ext>
                  </a:extLst>
                </a:gridCol>
                <a:gridCol w="478901">
                  <a:extLst>
                    <a:ext uri="{9D8B030D-6E8A-4147-A177-3AD203B41FA5}">
                      <a16:colId xmlns:a16="http://schemas.microsoft.com/office/drawing/2014/main" val="1775685730"/>
                    </a:ext>
                  </a:extLst>
                </a:gridCol>
                <a:gridCol w="478901">
                  <a:extLst>
                    <a:ext uri="{9D8B030D-6E8A-4147-A177-3AD203B41FA5}">
                      <a16:colId xmlns:a16="http://schemas.microsoft.com/office/drawing/2014/main" val="613197185"/>
                    </a:ext>
                  </a:extLst>
                </a:gridCol>
                <a:gridCol w="478901">
                  <a:extLst>
                    <a:ext uri="{9D8B030D-6E8A-4147-A177-3AD203B41FA5}">
                      <a16:colId xmlns:a16="http://schemas.microsoft.com/office/drawing/2014/main" val="4077132638"/>
                    </a:ext>
                  </a:extLst>
                </a:gridCol>
                <a:gridCol w="590550">
                  <a:extLst>
                    <a:ext uri="{9D8B030D-6E8A-4147-A177-3AD203B41FA5}">
                      <a16:colId xmlns:a16="http://schemas.microsoft.com/office/drawing/2014/main" val="178737671"/>
                    </a:ext>
                  </a:extLst>
                </a:gridCol>
                <a:gridCol w="695322">
                  <a:extLst>
                    <a:ext uri="{9D8B030D-6E8A-4147-A177-3AD203B41FA5}">
                      <a16:colId xmlns:a16="http://schemas.microsoft.com/office/drawing/2014/main" val="3241438732"/>
                    </a:ext>
                  </a:extLst>
                </a:gridCol>
              </a:tblGrid>
              <a:tr h="446382">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142011">
                <a:tc>
                  <a:txBody>
                    <a:bodyPr/>
                    <a:lstStyle/>
                    <a:p>
                      <a:pPr algn="l" fontAlgn="t"/>
                      <a:r>
                        <a:rPr lang="fr-CA" sz="1200" b="0" i="0" u="none" strike="noStrike" dirty="0">
                          <a:solidFill>
                            <a:srgbClr val="000000"/>
                          </a:solidFill>
                          <a:latin typeface="+mn-lt"/>
                          <a:cs typeface="Arial" panose="020B0604020202020204" pitchFamily="34" charset="0"/>
                        </a:rPr>
                        <a:t>Résultats cliniques</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60</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502668">
                <a:tc>
                  <a:txBody>
                    <a:bodyPr/>
                    <a:lstStyle/>
                    <a:p>
                      <a:pPr algn="l" fontAlgn="t"/>
                      <a:r>
                        <a:rPr lang="fr-CA" sz="1200" b="0" i="0" u="none" strike="noStrike" dirty="0">
                          <a:solidFill>
                            <a:srgbClr val="000000"/>
                          </a:solidFill>
                          <a:latin typeface="+mn-lt"/>
                          <a:cs typeface="Arial" panose="020B0604020202020204" pitchFamily="34" charset="0"/>
                        </a:rPr>
                        <a:t>Admissions à l’hôpital </a:t>
                      </a:r>
                      <a:r>
                        <a:rPr lang="fr-CA" sz="1200" b="0" i="0" u="none" strike="noStrike" dirty="0" smtClean="0">
                          <a:solidFill>
                            <a:srgbClr val="000000"/>
                          </a:solidFill>
                          <a:latin typeface="+mn-lt"/>
                          <a:cs typeface="Arial" panose="020B0604020202020204" pitchFamily="34" charset="0"/>
                        </a:rPr>
                        <a:t/>
                      </a:r>
                      <a:br>
                        <a:rPr lang="fr-CA" sz="1200" b="0" i="0" u="none" strike="noStrike" dirty="0" smtClean="0">
                          <a:solidFill>
                            <a:srgbClr val="000000"/>
                          </a:solidFill>
                          <a:latin typeface="+mn-lt"/>
                          <a:cs typeface="Arial" panose="020B0604020202020204" pitchFamily="34" charset="0"/>
                        </a:rPr>
                      </a:br>
                      <a:r>
                        <a:rPr lang="fr-CA" sz="1200" b="0" i="0" u="none" strike="noStrike" dirty="0" smtClean="0">
                          <a:solidFill>
                            <a:srgbClr val="000000"/>
                          </a:solidFill>
                          <a:latin typeface="+mn-lt"/>
                          <a:cs typeface="Arial" panose="020B0604020202020204" pitchFamily="34" charset="0"/>
                        </a:rPr>
                        <a:t>ou </a:t>
                      </a:r>
                      <a:r>
                        <a:rPr lang="fr-CA" sz="1200" b="0" i="0" u="none" strike="noStrike" dirty="0">
                          <a:solidFill>
                            <a:srgbClr val="000000"/>
                          </a:solidFill>
                          <a:latin typeface="+mn-lt"/>
                          <a:cs typeface="Arial" panose="020B0604020202020204" pitchFamily="34" charset="0"/>
                        </a:rPr>
                        <a:t>l’usage de services d’urgence par les patients</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118302">
                <a:tc>
                  <a:txBody>
                    <a:bodyPr/>
                    <a:lstStyle/>
                    <a:p>
                      <a:pPr algn="l" fontAlgn="t"/>
                      <a:r>
                        <a:rPr lang="fr-CA" sz="1200" b="0" i="0" u="none" strike="noStrike" dirty="0">
                          <a:solidFill>
                            <a:srgbClr val="000000"/>
                          </a:solidFill>
                          <a:latin typeface="+mn-lt"/>
                          <a:cs typeface="Arial" panose="020B0604020202020204" pitchFamily="34" charset="0"/>
                        </a:rPr>
                        <a:t>Habitudes de prescription</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58</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70154632"/>
                  </a:ext>
                </a:extLst>
              </a:tr>
              <a:tr h="552905">
                <a:tc>
                  <a:txBody>
                    <a:bodyPr/>
                    <a:lstStyle/>
                    <a:p>
                      <a:pPr algn="l" fontAlgn="t"/>
                      <a:r>
                        <a:rPr lang="fr-CA" sz="1200" b="0" i="0" u="none" strike="noStrike" dirty="0">
                          <a:solidFill>
                            <a:srgbClr val="000000"/>
                          </a:solidFill>
                          <a:latin typeface="+mn-lt"/>
                          <a:cs typeface="Arial" panose="020B0604020202020204" pitchFamily="34" charset="0"/>
                        </a:rPr>
                        <a:t>Sondages sur la satisfaction des patients et leur expérience en matière de soins</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52544732"/>
                  </a:ext>
                </a:extLst>
              </a:tr>
              <a:tr h="627725">
                <a:tc>
                  <a:txBody>
                    <a:bodyPr/>
                    <a:lstStyle/>
                    <a:p>
                      <a:pPr algn="l" fontAlgn="t"/>
                      <a:r>
                        <a:rPr lang="fr-CA" sz="1200" b="0" i="0" u="none" strike="noStrike" dirty="0">
                          <a:solidFill>
                            <a:srgbClr val="000000"/>
                          </a:solidFill>
                          <a:latin typeface="+mn-lt"/>
                          <a:cs typeface="Arial" panose="020B0604020202020204" pitchFamily="34" charset="0"/>
                        </a:rPr>
                        <a:t>Sondages sur </a:t>
                      </a:r>
                      <a:r>
                        <a:rPr lang="fr-CA" sz="1200" b="0" i="0" u="none" strike="noStrike" dirty="0" smtClean="0">
                          <a:solidFill>
                            <a:srgbClr val="000000"/>
                          </a:solidFill>
                          <a:latin typeface="+mn-lt"/>
                          <a:cs typeface="Arial" panose="020B0604020202020204" pitchFamily="34" charset="0"/>
                        </a:rPr>
                        <a:t>les</a:t>
                      </a:r>
                      <a:r>
                        <a:rPr lang="fr-CA" sz="1200" b="0" i="0" u="none" strike="noStrike" baseline="0" dirty="0" smtClean="0">
                          <a:solidFill>
                            <a:srgbClr val="000000"/>
                          </a:solidFill>
                          <a:latin typeface="+mn-lt"/>
                          <a:cs typeface="Arial" panose="020B0604020202020204" pitchFamily="34" charset="0"/>
                        </a:rPr>
                        <a:t> </a:t>
                      </a:r>
                      <a:r>
                        <a:rPr lang="fr-FR" sz="1200" b="0" i="0" u="none" strike="noStrike" baseline="0" dirty="0" smtClean="0">
                          <a:solidFill>
                            <a:srgbClr val="000000"/>
                          </a:solidFill>
                          <a:latin typeface="+mn-lt"/>
                          <a:cs typeface="Arial" panose="020B0604020202020204" pitchFamily="34" charset="0"/>
                        </a:rPr>
                        <a:t>mesures des résultats déclarés par les patients (MRDP)</a:t>
                      </a:r>
                      <a:endParaRPr lang="fr-CA" sz="1200" b="0" i="0" u="none" strike="noStrike" dirty="0">
                        <a:solidFill>
                          <a:srgbClr val="000000"/>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2828"/>
                    </a:solidFill>
                  </a:tcPr>
                </a:tc>
                <a:extLst>
                  <a:ext uri="{0D108BD9-81ED-4DB2-BD59-A6C34878D82A}">
                    <a16:rowId xmlns:a16="http://schemas.microsoft.com/office/drawing/2014/main" val="21208761"/>
                  </a:ext>
                </a:extLst>
              </a:tr>
            </a:tbl>
          </a:graphicData>
        </a:graphic>
      </p:graphicFrame>
      <p:sp>
        <p:nvSpPr>
          <p:cNvPr id="8" name="Rectangle 7"/>
          <p:cNvSpPr/>
          <p:nvPr/>
        </p:nvSpPr>
        <p:spPr>
          <a:xfrm>
            <a:off x="370940" y="4934189"/>
            <a:ext cx="6921246" cy="707886"/>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41" name="Rectangle 40"/>
          <p:cNvSpPr/>
          <p:nvPr/>
        </p:nvSpPr>
        <p:spPr>
          <a:xfrm>
            <a:off x="374904" y="1226196"/>
            <a:ext cx="8307375" cy="646331"/>
          </a:xfrm>
          <a:prstGeom prst="rect">
            <a:avLst/>
          </a:prstGeom>
        </p:spPr>
        <p:txBody>
          <a:bodyPr wrap="square" lIns="0" tIns="91440" bIns="137160">
            <a:spAutoFit/>
          </a:bodyPr>
          <a:lstStyle/>
          <a:p>
            <a:r>
              <a:rPr lang="fr-FR" sz="1350" dirty="0">
                <a:solidFill>
                  <a:srgbClr val="365254"/>
                </a:solidFill>
                <a:cs typeface="Arial" panose="020B0604020202020204" pitchFamily="34" charset="0"/>
              </a:rPr>
              <a:t>Pourcentage des médecins de soins primaires dont le cabinet reçoit et examine sur une base </a:t>
            </a:r>
            <a:r>
              <a:rPr lang="fr-FR" sz="1350" b="1" dirty="0">
                <a:solidFill>
                  <a:srgbClr val="365254"/>
                </a:solidFill>
                <a:cs typeface="Arial" panose="020B0604020202020204" pitchFamily="34" charset="0"/>
              </a:rPr>
              <a:t>annuelle</a:t>
            </a:r>
            <a:r>
              <a:rPr lang="fr-FR" sz="1350" dirty="0">
                <a:solidFill>
                  <a:srgbClr val="365254"/>
                </a:solidFill>
                <a:cs typeface="Arial" panose="020B0604020202020204" pitchFamily="34" charset="0"/>
              </a:rPr>
              <a:t> ou </a:t>
            </a:r>
            <a:r>
              <a:rPr lang="fr-FR" sz="1350" b="1" dirty="0">
                <a:solidFill>
                  <a:srgbClr val="365254"/>
                </a:solidFill>
                <a:cs typeface="Arial" panose="020B0604020202020204" pitchFamily="34" charset="0"/>
              </a:rPr>
              <a:t>trimestrielle</a:t>
            </a:r>
            <a:r>
              <a:rPr lang="fr-FR" sz="1350" dirty="0">
                <a:solidFill>
                  <a:srgbClr val="365254"/>
                </a:solidFill>
                <a:cs typeface="Arial" panose="020B0604020202020204" pitchFamily="34" charset="0"/>
              </a:rPr>
              <a:t> </a:t>
            </a:r>
            <a:r>
              <a:rPr lang="fr-FR" sz="1350" dirty="0" smtClean="0">
                <a:solidFill>
                  <a:srgbClr val="365254"/>
                </a:solidFill>
                <a:cs typeface="Arial" panose="020B0604020202020204" pitchFamily="34" charset="0"/>
              </a:rPr>
              <a:t/>
            </a:r>
            <a:br>
              <a:rPr lang="fr-FR" sz="1350" dirty="0" smtClean="0">
                <a:solidFill>
                  <a:srgbClr val="365254"/>
                </a:solidFill>
                <a:cs typeface="Arial" panose="020B0604020202020204" pitchFamily="34" charset="0"/>
              </a:rPr>
            </a:br>
            <a:r>
              <a:rPr lang="fr-FR" sz="1350" dirty="0" smtClean="0">
                <a:solidFill>
                  <a:srgbClr val="365254"/>
                </a:solidFill>
                <a:cs typeface="Arial" panose="020B0604020202020204" pitchFamily="34" charset="0"/>
              </a:rPr>
              <a:t>les </a:t>
            </a:r>
            <a:r>
              <a:rPr lang="fr-FR" sz="1350" dirty="0">
                <a:solidFill>
                  <a:srgbClr val="365254"/>
                </a:solidFill>
                <a:cs typeface="Arial" panose="020B0604020202020204" pitchFamily="34" charset="0"/>
              </a:rPr>
              <a:t>données sur les aspects suivants des soins aux patients :</a:t>
            </a:r>
          </a:p>
        </p:txBody>
      </p:sp>
      <p:sp>
        <p:nvSpPr>
          <p:cNvPr id="30" name="Rectangle 2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29" name="Group 28"/>
          <p:cNvGrpSpPr/>
          <p:nvPr/>
        </p:nvGrpSpPr>
        <p:grpSpPr>
          <a:xfrm>
            <a:off x="374904" y="5968782"/>
            <a:ext cx="4025646" cy="760977"/>
            <a:chOff x="374904" y="5968782"/>
            <a:chExt cx="4025646" cy="760977"/>
          </a:xfrm>
        </p:grpSpPr>
        <p:grpSp>
          <p:nvGrpSpPr>
            <p:cNvPr id="31" name="Group 30"/>
            <p:cNvGrpSpPr/>
            <p:nvPr/>
          </p:nvGrpSpPr>
          <p:grpSpPr>
            <a:xfrm>
              <a:off x="374904" y="6304001"/>
              <a:ext cx="4025646" cy="425758"/>
              <a:chOff x="3484840" y="6539092"/>
              <a:chExt cx="4025646" cy="425758"/>
            </a:xfrm>
          </p:grpSpPr>
          <p:sp>
            <p:nvSpPr>
              <p:cNvPr id="39" name="TextBox 38"/>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40" name="Oval 39"/>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374904" y="5968782"/>
              <a:ext cx="3719166" cy="369332"/>
              <a:chOff x="139635" y="6397305"/>
              <a:chExt cx="3719166" cy="369332"/>
            </a:xfrm>
          </p:grpSpPr>
          <p:sp>
            <p:nvSpPr>
              <p:cNvPr id="33"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5"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7"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894860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8229600" cy="553998"/>
          </a:xfrm>
        </p:spPr>
        <p:txBody>
          <a:bodyPr>
            <a:noAutofit/>
          </a:bodyPr>
          <a:lstStyle/>
          <a:p>
            <a:r>
              <a:rPr lang="fr-CA" dirty="0" smtClean="0"/>
              <a:t>Sommaire (suite)</a:t>
            </a:r>
            <a:endParaRPr lang="fr-CA" dirty="0"/>
          </a:p>
        </p:txBody>
      </p:sp>
      <p:sp>
        <p:nvSpPr>
          <p:cNvPr id="6" name="Text Placeholder 2"/>
          <p:cNvSpPr>
            <a:spLocks noGrp="1"/>
          </p:cNvSpPr>
          <p:nvPr>
            <p:ph idx="4294967295"/>
          </p:nvPr>
        </p:nvSpPr>
        <p:spPr>
          <a:xfrm>
            <a:off x="374904" y="1271016"/>
            <a:ext cx="8225636" cy="4525963"/>
          </a:xfrm>
        </p:spPr>
        <p:txBody>
          <a:bodyPr>
            <a:noAutofit/>
          </a:bodyPr>
          <a:lstStyle/>
          <a:p>
            <a:pPr marL="0" indent="0">
              <a:lnSpc>
                <a:spcPts val="2600"/>
              </a:lnSpc>
              <a:spcAft>
                <a:spcPts val="900"/>
              </a:spcAft>
              <a:buNone/>
            </a:pPr>
            <a:r>
              <a:rPr lang="fr-FR" sz="2400" b="0" dirty="0">
                <a:solidFill>
                  <a:srgbClr val="00A199"/>
                </a:solidFill>
              </a:rPr>
              <a:t>Principaux résultats de l’enquête de cette année (suite) </a:t>
            </a:r>
          </a:p>
          <a:p>
            <a:pPr marL="0" indent="0">
              <a:spcAft>
                <a:spcPts val="900"/>
              </a:spcAft>
              <a:buNone/>
            </a:pPr>
            <a:r>
              <a:rPr lang="fr-FR" sz="1800" dirty="0" smtClean="0">
                <a:latin typeface="+mn-lt"/>
              </a:rPr>
              <a:t>Coordination </a:t>
            </a:r>
            <a:r>
              <a:rPr lang="fr-FR" sz="1800" dirty="0">
                <a:latin typeface="+mn-lt"/>
              </a:rPr>
              <a:t>au moyen des technologies de l’information</a:t>
            </a:r>
          </a:p>
          <a:p>
            <a:pPr marL="171450" indent="-171450">
              <a:lnSpc>
                <a:spcPts val="1600"/>
              </a:lnSpc>
              <a:spcBef>
                <a:spcPts val="0"/>
              </a:spcBef>
              <a:spcAft>
                <a:spcPts val="450"/>
              </a:spcAft>
            </a:pPr>
            <a:r>
              <a:rPr lang="fr-FR" sz="1100" b="0" dirty="0">
                <a:solidFill>
                  <a:schemeClr val="tx1"/>
                </a:solidFill>
                <a:latin typeface="Arial" panose="020B0604020202020204" pitchFamily="34" charset="0"/>
              </a:rPr>
              <a:t>Bien que les médecins de soins primaires canadiens soient plus nombreux à utiliser les dossiers médicaux électroniques (DME) en 2019 (86 %) qu’en 2015 (73 </a:t>
            </a:r>
            <a:r>
              <a:rPr lang="fr-FR" sz="1100" b="0" dirty="0" smtClean="0">
                <a:solidFill>
                  <a:schemeClr val="tx1"/>
                </a:solidFill>
                <a:latin typeface="Arial" panose="020B0604020202020204" pitchFamily="34" charset="0"/>
              </a:rPr>
              <a:t>%), ce résultat demeure </a:t>
            </a:r>
            <a:r>
              <a:rPr lang="fr-FR" sz="1100" b="0" dirty="0">
                <a:solidFill>
                  <a:schemeClr val="tx1"/>
                </a:solidFill>
                <a:latin typeface="Arial" panose="020B0604020202020204" pitchFamily="34" charset="0"/>
              </a:rPr>
              <a:t>inférieur à la moyenne du FCMW (93 %).</a:t>
            </a:r>
          </a:p>
          <a:p>
            <a:pPr marL="171450" indent="-171450">
              <a:lnSpc>
                <a:spcPts val="1600"/>
              </a:lnSpc>
              <a:spcBef>
                <a:spcPts val="0"/>
              </a:spcBef>
              <a:spcAft>
                <a:spcPts val="450"/>
              </a:spcAft>
            </a:pPr>
            <a:r>
              <a:rPr lang="fr-FR" sz="1100" b="0" dirty="0">
                <a:solidFill>
                  <a:schemeClr val="tx1"/>
                </a:solidFill>
                <a:latin typeface="Arial" panose="020B0604020202020204" pitchFamily="34" charset="0"/>
              </a:rPr>
              <a:t>Moins de cabinets de soins primaires canadiens offrent à leurs patients la possibilité de consulter le sommaire des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visites des </a:t>
            </a:r>
            <a:r>
              <a:rPr lang="fr-FR" sz="1100" b="0" dirty="0">
                <a:solidFill>
                  <a:schemeClr val="tx1"/>
                </a:solidFill>
                <a:latin typeface="Arial" panose="020B0604020202020204" pitchFamily="34" charset="0"/>
              </a:rPr>
              <a:t>patients en ligne</a:t>
            </a:r>
            <a:r>
              <a:rPr lang="fr-FR" sz="1100" b="0" dirty="0">
                <a:solidFill>
                  <a:srgbClr val="FF0000"/>
                </a:solidFill>
                <a:latin typeface="Arial" panose="020B0604020202020204" pitchFamily="34" charset="0"/>
              </a:rPr>
              <a:t> </a:t>
            </a:r>
            <a:r>
              <a:rPr lang="fr-FR" sz="1100" b="0" dirty="0">
                <a:solidFill>
                  <a:schemeClr val="tx1"/>
                </a:solidFill>
                <a:latin typeface="Arial" panose="020B0604020202020204" pitchFamily="34" charset="0"/>
              </a:rPr>
              <a:t>(Canada : 5 %; FCMW : 26 %) et de demander des renouvellements d’ordonnance en ligne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a:t>
            </a:r>
            <a:r>
              <a:rPr lang="fr-FR" sz="1100" b="0" dirty="0">
                <a:solidFill>
                  <a:schemeClr val="tx1"/>
                </a:solidFill>
                <a:latin typeface="Arial" panose="020B0604020202020204" pitchFamily="34" charset="0"/>
              </a:rPr>
              <a:t>Canada : 10 %; FCMW : 52 %). De même, les médecins de soins primaires sont moins nombreux au Canada à pouvoir échanger par voie électronique de l’information avec des médecins de l’extérieur de leur cabinet, notamment les résumés cliniques de leurs patients (Canada : 25 %; FCMW : 63 %), les résultats de leurs tests diagnostiques et de laboratoire (Canada : 36 %; FCMW : 65 %) et leurs listes de médicaments (Canada : 33 %; FCMW : 62 </a:t>
            </a:r>
            <a:r>
              <a:rPr lang="fr-FR" sz="1100" b="0" dirty="0" smtClean="0">
                <a:solidFill>
                  <a:schemeClr val="tx1"/>
                </a:solidFill>
                <a:latin typeface="Arial" panose="020B0604020202020204" pitchFamily="34" charset="0"/>
              </a:rPr>
              <a:t>%).</a:t>
            </a:r>
          </a:p>
          <a:p>
            <a:pPr marL="171450" indent="-171450">
              <a:lnSpc>
                <a:spcPts val="1600"/>
              </a:lnSpc>
              <a:spcBef>
                <a:spcPts val="0"/>
              </a:spcBef>
              <a:spcAft>
                <a:spcPts val="450"/>
              </a:spcAft>
            </a:pPr>
            <a:r>
              <a:rPr lang="fr-FR" sz="1100" b="0" dirty="0" smtClean="0">
                <a:solidFill>
                  <a:schemeClr val="tx1"/>
                </a:solidFill>
                <a:latin typeface="Arial" panose="020B0604020202020204" pitchFamily="34" charset="0"/>
              </a:rPr>
              <a:t>Comparativement </a:t>
            </a:r>
            <a:r>
              <a:rPr lang="fr-FR" sz="1100" b="0" dirty="0">
                <a:solidFill>
                  <a:schemeClr val="tx1"/>
                </a:solidFill>
                <a:latin typeface="Arial" panose="020B0604020202020204" pitchFamily="34" charset="0"/>
              </a:rPr>
              <a:t>à la moyenne du FCMW, les médecins de soins primaires canadiens sont moins nombreux à examiner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leur </a:t>
            </a:r>
            <a:r>
              <a:rPr lang="fr-FR" sz="1100" b="0" dirty="0">
                <a:solidFill>
                  <a:schemeClr val="tx1"/>
                </a:solidFill>
                <a:latin typeface="Arial" panose="020B0604020202020204" pitchFamily="34" charset="0"/>
              </a:rPr>
              <a:t>performance quant aux résultats cliniques (Canada : 34 %; FCMW : 60 %), les admissions de leurs patients à l’hôpital (</a:t>
            </a:r>
            <a:r>
              <a:rPr lang="fr-FR" sz="1100" b="0" dirty="0" smtClean="0">
                <a:solidFill>
                  <a:schemeClr val="tx1"/>
                </a:solidFill>
                <a:latin typeface="Arial" panose="020B0604020202020204" pitchFamily="34" charset="0"/>
              </a:rPr>
              <a:t>Canada : </a:t>
            </a:r>
            <a:r>
              <a:rPr lang="fr-FR" sz="1100" b="0" dirty="0">
                <a:solidFill>
                  <a:schemeClr val="tx1"/>
                </a:solidFill>
                <a:latin typeface="Arial" panose="020B0604020202020204" pitchFamily="34" charset="0"/>
              </a:rPr>
              <a:t>25 %; FCMW : 32 %), leurs habitudes de prescription (Canada : 26 %; FCMW : 58 %), des sondages sur la satisfaction des patients et leur expérience en matière de soins (Canada : 17 %; FCMW : 38 %) et des sondages sur les résultats déclarés par les patients (Canada : 8 %; FCMW : 22 %)</a:t>
            </a:r>
            <a:r>
              <a:rPr lang="en-US" sz="1100" b="0" dirty="0" smtClean="0">
                <a:solidFill>
                  <a:schemeClr val="tx1"/>
                </a:solidFill>
                <a:latin typeface="Arial" panose="020B0604020202020204" pitchFamily="34" charset="0"/>
              </a:rPr>
              <a:t>. </a:t>
            </a:r>
            <a:endParaRPr lang="en-US" sz="1100" b="0" dirty="0">
              <a:solidFill>
                <a:schemeClr val="tx1"/>
              </a:solidFill>
              <a:latin typeface="Arial" panose="020B0604020202020204" pitchFamily="34" charset="0"/>
            </a:endParaRPr>
          </a:p>
          <a:p>
            <a:pPr marL="171450" indent="-171450">
              <a:lnSpc>
                <a:spcPts val="1600"/>
              </a:lnSpc>
              <a:spcBef>
                <a:spcPts val="0"/>
              </a:spcBef>
              <a:spcAft>
                <a:spcPts val="450"/>
              </a:spcAft>
            </a:pPr>
            <a:endParaRPr lang="fr-FR" sz="1100" b="0" dirty="0">
              <a:solidFill>
                <a:schemeClr val="tx1"/>
              </a:solidFill>
              <a:latin typeface="Arial" panose="020B0604020202020204" pitchFamily="34" charset="0"/>
            </a:endParaRPr>
          </a:p>
        </p:txBody>
      </p:sp>
      <p:sp>
        <p:nvSpPr>
          <p:cNvPr id="5" name="Rectangle 4"/>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19336766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Perception de la performance</a:t>
            </a:r>
            <a:br>
              <a:rPr lang="fr-FR" dirty="0"/>
            </a:br>
            <a:r>
              <a:rPr lang="fr-FR" dirty="0"/>
              <a:t>du système de santé</a:t>
            </a:r>
            <a:endParaRPr lang="en-US" dirty="0"/>
          </a:p>
        </p:txBody>
      </p:sp>
      <p:sp>
        <p:nvSpPr>
          <p:cNvPr id="28" name="Rectangle 27"/>
          <p:cNvSpPr/>
          <p:nvPr/>
        </p:nvSpPr>
        <p:spPr>
          <a:xfrm>
            <a:off x="457199" y="2453422"/>
            <a:ext cx="8296276"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91440" bIns="180000" rtlCol="0" anchor="t" anchorCtr="0"/>
          <a:lstStyle/>
          <a:p>
            <a:pPr marL="171450" lvl="1" indent="-171450">
              <a:lnSpc>
                <a:spcPts val="1800"/>
              </a:lnSpc>
              <a:spcAft>
                <a:spcPts val="450"/>
              </a:spcAft>
              <a:buFont typeface="Arial" panose="020B0604020202020204" pitchFamily="34" charset="0"/>
              <a:buChar char="•"/>
            </a:pPr>
            <a:r>
              <a:rPr lang="fr-FR" sz="1200" dirty="0">
                <a:solidFill>
                  <a:schemeClr val="tx1"/>
                </a:solidFill>
                <a:cs typeface="Arial" panose="020B0604020202020204" pitchFamily="34" charset="0"/>
              </a:rPr>
              <a:t>22 % des médecins de soins primaires canadiens pensent que la qualité des soins médicaux reçus par leurs patients à l’échelle du système de santé s’est améliorée au cours des 3 dernières années, ce qui est au-dessus de la moyenne du FCMW (19 %).</a:t>
            </a:r>
          </a:p>
          <a:p>
            <a:pPr marL="171450" lvl="1" indent="-171450">
              <a:lnSpc>
                <a:spcPts val="1800"/>
              </a:lnSpc>
              <a:spcAft>
                <a:spcPts val="450"/>
              </a:spcAft>
              <a:buFont typeface="Arial" panose="020B0604020202020204" pitchFamily="34" charset="0"/>
              <a:buChar char="•"/>
            </a:pPr>
            <a:r>
              <a:rPr lang="fr-FR" sz="1200" dirty="0">
                <a:solidFill>
                  <a:schemeClr val="tx1"/>
                </a:solidFill>
                <a:cs typeface="Arial" panose="020B0604020202020204" pitchFamily="34" charset="0"/>
              </a:rPr>
              <a:t>62 % des médecins de soins primaires canadiens ont évalué la performance générale du système de santé comme très bonne ou bonne, ce qui est inférieur à la moyenne du FCMW (70 %).</a:t>
            </a:r>
          </a:p>
          <a:p>
            <a:pPr marL="171450" lvl="1" indent="-171450">
              <a:lnSpc>
                <a:spcPts val="1800"/>
              </a:lnSpc>
              <a:spcAft>
                <a:spcPts val="450"/>
              </a:spcAft>
              <a:buFont typeface="Arial" panose="020B0604020202020204" pitchFamily="34" charset="0"/>
              <a:buChar char="•"/>
            </a:pPr>
            <a:r>
              <a:rPr lang="fr-FR" sz="1200" dirty="0">
                <a:solidFill>
                  <a:schemeClr val="tx1"/>
                </a:solidFill>
                <a:cs typeface="Arial" panose="020B0604020202020204" pitchFamily="34" charset="0"/>
              </a:rPr>
              <a:t>65 % des médecins de soins primaires canadiens pensent que mieux intégrer les soins primaires avec les services hospitaliers, les services de santé mentale et les services sociaux en milieu communautaire constitue la priorité pour améliorer la qualité des soins et l’accès des patients. </a:t>
            </a:r>
          </a:p>
        </p:txBody>
      </p:sp>
      <p:cxnSp>
        <p:nvCxnSpPr>
          <p:cNvPr id="29" name="Straight Connector 28"/>
          <p:cNvCxnSpPr/>
          <p:nvPr/>
        </p:nvCxnSpPr>
        <p:spPr>
          <a:xfrm flipV="1">
            <a:off x="457200" y="2453422"/>
            <a:ext cx="8296275" cy="6"/>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9" y="319688"/>
            <a:ext cx="2062279" cy="1814937"/>
          </a:xfrm>
          <a:prstGeom prst="rect">
            <a:avLst/>
          </a:prstGeom>
        </p:spPr>
      </p:pic>
      <p:sp>
        <p:nvSpPr>
          <p:cNvPr id="9" name="Rectangle 8"/>
          <p:cNvSpPr/>
          <p:nvPr/>
        </p:nvSpPr>
        <p:spPr>
          <a:xfrm>
            <a:off x="457200" y="2029855"/>
            <a:ext cx="2701893" cy="346698"/>
          </a:xfrm>
          <a:prstGeom prst="rect">
            <a:avLst/>
          </a:prstGeom>
        </p:spPr>
        <p:txBody>
          <a:bodyPr wrap="none">
            <a:spAutoFit/>
          </a:bodyPr>
          <a:lstStyle/>
          <a:p>
            <a:pPr defTabSz="914378">
              <a:lnSpc>
                <a:spcPts val="1800"/>
              </a:lnSpc>
              <a:spcAft>
                <a:spcPts val="900"/>
              </a:spcAft>
            </a:pPr>
            <a:r>
              <a:rPr lang="en-US" sz="2400" dirty="0" err="1">
                <a:solidFill>
                  <a:srgbClr val="00A199"/>
                </a:solidFill>
              </a:rPr>
              <a:t>Principaux</a:t>
            </a:r>
            <a:r>
              <a:rPr lang="en-US" sz="2400" dirty="0">
                <a:solidFill>
                  <a:srgbClr val="00A199"/>
                </a:solidFill>
              </a:rPr>
              <a:t> </a:t>
            </a:r>
            <a:r>
              <a:rPr lang="en-US" sz="2400" dirty="0" err="1">
                <a:solidFill>
                  <a:srgbClr val="00A199"/>
                </a:solidFill>
              </a:rPr>
              <a:t>résultats</a:t>
            </a:r>
            <a:r>
              <a:rPr lang="en-US" sz="2400" dirty="0">
                <a:solidFill>
                  <a:srgbClr val="00A199"/>
                </a:solidFill>
              </a:rPr>
              <a:t> </a:t>
            </a:r>
          </a:p>
        </p:txBody>
      </p:sp>
      <p:sp>
        <p:nvSpPr>
          <p:cNvPr id="10" name="Rectangle 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18744179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ts val="3000"/>
              </a:lnSpc>
            </a:pPr>
            <a:r>
              <a:rPr lang="fr-FR" dirty="0"/>
              <a:t>Par rapport à la moyenne du FCMW, plus de médecins de soins primaires canadiens pensent que la qualité </a:t>
            </a:r>
            <a:r>
              <a:rPr lang="fr-FR" dirty="0" smtClean="0"/>
              <a:t/>
            </a:r>
            <a:br>
              <a:rPr lang="fr-FR" dirty="0" smtClean="0"/>
            </a:br>
            <a:r>
              <a:rPr lang="fr-FR" dirty="0" smtClean="0"/>
              <a:t>s’est </a:t>
            </a:r>
            <a:r>
              <a:rPr lang="fr-FR" dirty="0"/>
              <a:t>améliorée, mais moins évaluent favorablement </a:t>
            </a:r>
            <a:r>
              <a:rPr lang="fr-FR" dirty="0" smtClean="0"/>
              <a:t/>
            </a:r>
            <a:br>
              <a:rPr lang="fr-FR" dirty="0" smtClean="0"/>
            </a:br>
            <a:r>
              <a:rPr lang="fr-FR" dirty="0" smtClean="0"/>
              <a:t>la </a:t>
            </a:r>
            <a:r>
              <a:rPr lang="fr-FR" dirty="0"/>
              <a:t>performance générale du système de santé</a:t>
            </a:r>
            <a:endParaRPr lang="en-US" dirty="0"/>
          </a:p>
        </p:txBody>
      </p:sp>
      <p:graphicFrame>
        <p:nvGraphicFramePr>
          <p:cNvPr id="42" name="Content Placeholder 15"/>
          <p:cNvGraphicFramePr>
            <a:graphicFrameLocks noGrp="1"/>
          </p:cNvGraphicFramePr>
          <p:nvPr>
            <p:ph type="pic" sz="quarter" idx="13"/>
            <p:extLst>
              <p:ext uri="{D42A27DB-BD31-4B8C-83A1-F6EECF244321}">
                <p14:modId xmlns:p14="http://schemas.microsoft.com/office/powerpoint/2010/main" val="633424323"/>
              </p:ext>
            </p:extLst>
          </p:nvPr>
        </p:nvGraphicFramePr>
        <p:xfrm>
          <a:off x="276225" y="2752725"/>
          <a:ext cx="4552950" cy="3476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42"/>
          <p:cNvGraphicFramePr/>
          <p:nvPr>
            <p:extLst>
              <p:ext uri="{D42A27DB-BD31-4B8C-83A1-F6EECF244321}">
                <p14:modId xmlns:p14="http://schemas.microsoft.com/office/powerpoint/2010/main" val="1034904760"/>
              </p:ext>
            </p:extLst>
          </p:nvPr>
        </p:nvGraphicFramePr>
        <p:xfrm>
          <a:off x="4801772" y="2706114"/>
          <a:ext cx="3739563" cy="3256535"/>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43"/>
          <p:cNvSpPr/>
          <p:nvPr/>
        </p:nvSpPr>
        <p:spPr>
          <a:xfrm>
            <a:off x="5534025" y="1836999"/>
            <a:ext cx="3076576" cy="913070"/>
          </a:xfrm>
          <a:prstGeom prst="rect">
            <a:avLst/>
          </a:prstGeom>
        </p:spPr>
        <p:txBody>
          <a:bodyPr wrap="square">
            <a:spAutoFit/>
          </a:bodyPr>
          <a:lstStyle/>
          <a:p>
            <a:pPr algn="ctr">
              <a:lnSpc>
                <a:spcPts val="1600"/>
              </a:lnSpc>
            </a:pPr>
            <a:r>
              <a:rPr lang="fr-FR" sz="1350" dirty="0">
                <a:solidFill>
                  <a:srgbClr val="365254"/>
                </a:solidFill>
                <a:cs typeface="Arial" panose="020B0604020202020204" pitchFamily="34" charset="0"/>
              </a:rPr>
              <a:t>Pourcentage des médecins de soins primaires qui évaluent la performance générale du système de santé comme </a:t>
            </a:r>
            <a:r>
              <a:rPr lang="fr-FR" sz="1350" b="1" dirty="0">
                <a:solidFill>
                  <a:srgbClr val="365254"/>
                </a:solidFill>
                <a:cs typeface="Arial" panose="020B0604020202020204" pitchFamily="34" charset="0"/>
              </a:rPr>
              <a:t>très bonne </a:t>
            </a:r>
            <a:r>
              <a:rPr lang="fr-FR" sz="1350" dirty="0">
                <a:solidFill>
                  <a:srgbClr val="365254"/>
                </a:solidFill>
                <a:cs typeface="Arial" panose="020B0604020202020204" pitchFamily="34" charset="0"/>
              </a:rPr>
              <a:t>ou </a:t>
            </a:r>
            <a:r>
              <a:rPr lang="fr-FR" sz="1350" b="1" dirty="0">
                <a:solidFill>
                  <a:srgbClr val="365254"/>
                </a:solidFill>
                <a:cs typeface="Arial" panose="020B0604020202020204" pitchFamily="34" charset="0"/>
              </a:rPr>
              <a:t>bonne</a:t>
            </a:r>
          </a:p>
        </p:txBody>
      </p:sp>
      <p:sp>
        <p:nvSpPr>
          <p:cNvPr id="45" name="Rectangle 44"/>
          <p:cNvSpPr/>
          <p:nvPr/>
        </p:nvSpPr>
        <p:spPr>
          <a:xfrm>
            <a:off x="593806" y="1836999"/>
            <a:ext cx="4502069" cy="913070"/>
          </a:xfrm>
          <a:prstGeom prst="rect">
            <a:avLst/>
          </a:prstGeom>
        </p:spPr>
        <p:txBody>
          <a:bodyPr wrap="square">
            <a:spAutoFit/>
          </a:bodyPr>
          <a:lstStyle/>
          <a:p>
            <a:pPr algn="ctr">
              <a:lnSpc>
                <a:spcPts val="1600"/>
              </a:lnSpc>
            </a:pPr>
            <a:r>
              <a:rPr lang="fr-FR" sz="1350" dirty="0">
                <a:solidFill>
                  <a:srgbClr val="365254"/>
                </a:solidFill>
                <a:cs typeface="Arial" panose="020B0604020202020204" pitchFamily="34" charset="0"/>
              </a:rPr>
              <a:t>Pourcentage des médecins de soins primaires qui pensent que la qualité des soins médicaux que leurs patients reçoivent par l’entremise du système de santé s’est améliorée, s’est détériorée ou est restée semblable à la qualité d’il y a 3 ans</a:t>
            </a:r>
          </a:p>
        </p:txBody>
      </p:sp>
      <p:sp>
        <p:nvSpPr>
          <p:cNvPr id="21" name="Rectangle 20"/>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15" name="Group 14"/>
          <p:cNvGrpSpPr/>
          <p:nvPr/>
        </p:nvGrpSpPr>
        <p:grpSpPr>
          <a:xfrm>
            <a:off x="374904" y="6345312"/>
            <a:ext cx="3719166" cy="369332"/>
            <a:chOff x="139635" y="6397305"/>
            <a:chExt cx="3719166" cy="369332"/>
          </a:xfrm>
        </p:grpSpPr>
        <p:sp>
          <p:nvSpPr>
            <p:cNvPr id="16"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17"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18"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19"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20"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22"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348003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9" y="274320"/>
            <a:ext cx="8439685" cy="553998"/>
          </a:xfrm>
        </p:spPr>
        <p:txBody>
          <a:bodyPr/>
          <a:lstStyle/>
          <a:p>
            <a:r>
              <a:rPr lang="fr-FR" dirty="0"/>
              <a:t>Aperçus provinciaux et territoriaux : perceptions générales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80807472"/>
              </p:ext>
            </p:extLst>
          </p:nvPr>
        </p:nvGraphicFramePr>
        <p:xfrm>
          <a:off x="387133" y="3360002"/>
          <a:ext cx="8229593" cy="694944"/>
        </p:xfrm>
        <a:graphic>
          <a:graphicData uri="http://schemas.openxmlformats.org/drawingml/2006/table">
            <a:tbl>
              <a:tblPr/>
              <a:tblGrid>
                <a:gridCol w="1413092">
                  <a:extLst>
                    <a:ext uri="{9D8B030D-6E8A-4147-A177-3AD203B41FA5}">
                      <a16:colId xmlns:a16="http://schemas.microsoft.com/office/drawing/2014/main" val="2274431385"/>
                    </a:ext>
                  </a:extLst>
                </a:gridCol>
                <a:gridCol w="548120">
                  <a:extLst>
                    <a:ext uri="{9D8B030D-6E8A-4147-A177-3AD203B41FA5}">
                      <a16:colId xmlns:a16="http://schemas.microsoft.com/office/drawing/2014/main" val="3414494534"/>
                    </a:ext>
                  </a:extLst>
                </a:gridCol>
                <a:gridCol w="500495">
                  <a:extLst>
                    <a:ext uri="{9D8B030D-6E8A-4147-A177-3AD203B41FA5}">
                      <a16:colId xmlns:a16="http://schemas.microsoft.com/office/drawing/2014/main" val="1291103358"/>
                    </a:ext>
                  </a:extLst>
                </a:gridCol>
                <a:gridCol w="500495">
                  <a:extLst>
                    <a:ext uri="{9D8B030D-6E8A-4147-A177-3AD203B41FA5}">
                      <a16:colId xmlns:a16="http://schemas.microsoft.com/office/drawing/2014/main" val="2659665947"/>
                    </a:ext>
                  </a:extLst>
                </a:gridCol>
                <a:gridCol w="500495">
                  <a:extLst>
                    <a:ext uri="{9D8B030D-6E8A-4147-A177-3AD203B41FA5}">
                      <a16:colId xmlns:a16="http://schemas.microsoft.com/office/drawing/2014/main" val="77205676"/>
                    </a:ext>
                  </a:extLst>
                </a:gridCol>
                <a:gridCol w="500495">
                  <a:extLst>
                    <a:ext uri="{9D8B030D-6E8A-4147-A177-3AD203B41FA5}">
                      <a16:colId xmlns:a16="http://schemas.microsoft.com/office/drawing/2014/main" val="5221739"/>
                    </a:ext>
                  </a:extLst>
                </a:gridCol>
                <a:gridCol w="500495">
                  <a:extLst>
                    <a:ext uri="{9D8B030D-6E8A-4147-A177-3AD203B41FA5}">
                      <a16:colId xmlns:a16="http://schemas.microsoft.com/office/drawing/2014/main" val="3757745029"/>
                    </a:ext>
                  </a:extLst>
                </a:gridCol>
                <a:gridCol w="500495">
                  <a:extLst>
                    <a:ext uri="{9D8B030D-6E8A-4147-A177-3AD203B41FA5}">
                      <a16:colId xmlns:a16="http://schemas.microsoft.com/office/drawing/2014/main" val="2250567162"/>
                    </a:ext>
                  </a:extLst>
                </a:gridCol>
                <a:gridCol w="500495">
                  <a:extLst>
                    <a:ext uri="{9D8B030D-6E8A-4147-A177-3AD203B41FA5}">
                      <a16:colId xmlns:a16="http://schemas.microsoft.com/office/drawing/2014/main" val="2848938551"/>
                    </a:ext>
                  </a:extLst>
                </a:gridCol>
                <a:gridCol w="500495">
                  <a:extLst>
                    <a:ext uri="{9D8B030D-6E8A-4147-A177-3AD203B41FA5}">
                      <a16:colId xmlns:a16="http://schemas.microsoft.com/office/drawing/2014/main" val="1775685730"/>
                    </a:ext>
                  </a:extLst>
                </a:gridCol>
                <a:gridCol w="500495">
                  <a:extLst>
                    <a:ext uri="{9D8B030D-6E8A-4147-A177-3AD203B41FA5}">
                      <a16:colId xmlns:a16="http://schemas.microsoft.com/office/drawing/2014/main" val="613197185"/>
                    </a:ext>
                  </a:extLst>
                </a:gridCol>
                <a:gridCol w="500495">
                  <a:extLst>
                    <a:ext uri="{9D8B030D-6E8A-4147-A177-3AD203B41FA5}">
                      <a16:colId xmlns:a16="http://schemas.microsoft.com/office/drawing/2014/main" val="4077132638"/>
                    </a:ext>
                  </a:extLst>
                </a:gridCol>
                <a:gridCol w="609600">
                  <a:extLst>
                    <a:ext uri="{9D8B030D-6E8A-4147-A177-3AD203B41FA5}">
                      <a16:colId xmlns:a16="http://schemas.microsoft.com/office/drawing/2014/main" val="178737671"/>
                    </a:ext>
                  </a:extLst>
                </a:gridCol>
                <a:gridCol w="653831">
                  <a:extLst>
                    <a:ext uri="{9D8B030D-6E8A-4147-A177-3AD203B41FA5}">
                      <a16:colId xmlns:a16="http://schemas.microsoft.com/office/drawing/2014/main" val="3241438732"/>
                    </a:ext>
                  </a:extLst>
                </a:gridCol>
              </a:tblGrid>
              <a:tr h="0">
                <a:tc>
                  <a:txBody>
                    <a:bodyPr/>
                    <a:lstStyle/>
                    <a:p>
                      <a:pPr algn="l" fontAlgn="b"/>
                      <a:endParaRPr lang="en-CA" sz="1100" b="1" i="0" u="none" strike="noStrike" dirty="0">
                        <a:effectLst/>
                        <a:latin typeface="Arial" panose="020B0604020202020204" pitchFamily="34" charset="0"/>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110606">
                <a:tc>
                  <a:txBody>
                    <a:bodyPr/>
                    <a:lstStyle/>
                    <a:p>
                      <a:r>
                        <a:rPr lang="fr-CA" sz="1200" b="1" i="0" dirty="0" smtClean="0">
                          <a:solidFill>
                            <a:schemeClr val="tx1"/>
                          </a:solidFill>
                          <a:latin typeface="+mn-lt"/>
                          <a:cs typeface="Arial" panose="020B0604020202020204" pitchFamily="34" charset="0"/>
                        </a:rPr>
                        <a:t>Très bonne </a:t>
                      </a:r>
                      <a:r>
                        <a:rPr lang="fr-CA" sz="1200" b="0" i="0" dirty="0" smtClean="0">
                          <a:solidFill>
                            <a:schemeClr val="tx1"/>
                          </a:solidFill>
                          <a:latin typeface="+mn-lt"/>
                          <a:cs typeface="Arial" panose="020B0604020202020204" pitchFamily="34" charset="0"/>
                        </a:rPr>
                        <a:t>ou </a:t>
                      </a:r>
                      <a:r>
                        <a:rPr lang="fr-CA" sz="1200" b="1" i="0" dirty="0" smtClean="0">
                          <a:solidFill>
                            <a:schemeClr val="tx1"/>
                          </a:solidFill>
                          <a:latin typeface="+mn-lt"/>
                          <a:cs typeface="Arial" panose="020B0604020202020204" pitchFamily="34" charset="0"/>
                        </a:rPr>
                        <a:t>bonne</a:t>
                      </a:r>
                      <a:endParaRPr lang="fr-CA" sz="1200" b="1" i="0" dirty="0">
                        <a:solidFill>
                          <a:schemeClr val="tx1"/>
                        </a:solidFill>
                        <a:latin typeface="+mn-lt"/>
                        <a:cs typeface="Arial" panose="020B0604020202020204" pitchFamily="34" charset="0"/>
                      </a:endParaRP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66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70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70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61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71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73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74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62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70</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bl>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3069800046"/>
              </p:ext>
            </p:extLst>
          </p:nvPr>
        </p:nvGraphicFramePr>
        <p:xfrm>
          <a:off x="374904" y="1706996"/>
          <a:ext cx="8229603" cy="1005840"/>
        </p:xfrm>
        <a:graphic>
          <a:graphicData uri="http://schemas.openxmlformats.org/drawingml/2006/table">
            <a:tbl>
              <a:tblPr/>
              <a:tblGrid>
                <a:gridCol w="1415796">
                  <a:extLst>
                    <a:ext uri="{9D8B030D-6E8A-4147-A177-3AD203B41FA5}">
                      <a16:colId xmlns:a16="http://schemas.microsoft.com/office/drawing/2014/main" val="2274431385"/>
                    </a:ext>
                  </a:extLst>
                </a:gridCol>
                <a:gridCol w="556780">
                  <a:extLst>
                    <a:ext uri="{9D8B030D-6E8A-4147-A177-3AD203B41FA5}">
                      <a16:colId xmlns:a16="http://schemas.microsoft.com/office/drawing/2014/main" val="3414494534"/>
                    </a:ext>
                  </a:extLst>
                </a:gridCol>
                <a:gridCol w="499630">
                  <a:extLst>
                    <a:ext uri="{9D8B030D-6E8A-4147-A177-3AD203B41FA5}">
                      <a16:colId xmlns:a16="http://schemas.microsoft.com/office/drawing/2014/main" val="1291103358"/>
                    </a:ext>
                  </a:extLst>
                </a:gridCol>
                <a:gridCol w="499630">
                  <a:extLst>
                    <a:ext uri="{9D8B030D-6E8A-4147-A177-3AD203B41FA5}">
                      <a16:colId xmlns:a16="http://schemas.microsoft.com/office/drawing/2014/main" val="2659665947"/>
                    </a:ext>
                  </a:extLst>
                </a:gridCol>
                <a:gridCol w="499630">
                  <a:extLst>
                    <a:ext uri="{9D8B030D-6E8A-4147-A177-3AD203B41FA5}">
                      <a16:colId xmlns:a16="http://schemas.microsoft.com/office/drawing/2014/main" val="77205676"/>
                    </a:ext>
                  </a:extLst>
                </a:gridCol>
                <a:gridCol w="499630">
                  <a:extLst>
                    <a:ext uri="{9D8B030D-6E8A-4147-A177-3AD203B41FA5}">
                      <a16:colId xmlns:a16="http://schemas.microsoft.com/office/drawing/2014/main" val="5221739"/>
                    </a:ext>
                  </a:extLst>
                </a:gridCol>
                <a:gridCol w="499630">
                  <a:extLst>
                    <a:ext uri="{9D8B030D-6E8A-4147-A177-3AD203B41FA5}">
                      <a16:colId xmlns:a16="http://schemas.microsoft.com/office/drawing/2014/main" val="3757745029"/>
                    </a:ext>
                  </a:extLst>
                </a:gridCol>
                <a:gridCol w="499630">
                  <a:extLst>
                    <a:ext uri="{9D8B030D-6E8A-4147-A177-3AD203B41FA5}">
                      <a16:colId xmlns:a16="http://schemas.microsoft.com/office/drawing/2014/main" val="2250567162"/>
                    </a:ext>
                  </a:extLst>
                </a:gridCol>
                <a:gridCol w="499630">
                  <a:extLst>
                    <a:ext uri="{9D8B030D-6E8A-4147-A177-3AD203B41FA5}">
                      <a16:colId xmlns:a16="http://schemas.microsoft.com/office/drawing/2014/main" val="2848938551"/>
                    </a:ext>
                  </a:extLst>
                </a:gridCol>
                <a:gridCol w="499630">
                  <a:extLst>
                    <a:ext uri="{9D8B030D-6E8A-4147-A177-3AD203B41FA5}">
                      <a16:colId xmlns:a16="http://schemas.microsoft.com/office/drawing/2014/main" val="1775685730"/>
                    </a:ext>
                  </a:extLst>
                </a:gridCol>
                <a:gridCol w="499630">
                  <a:extLst>
                    <a:ext uri="{9D8B030D-6E8A-4147-A177-3AD203B41FA5}">
                      <a16:colId xmlns:a16="http://schemas.microsoft.com/office/drawing/2014/main" val="613197185"/>
                    </a:ext>
                  </a:extLst>
                </a:gridCol>
                <a:gridCol w="499630">
                  <a:extLst>
                    <a:ext uri="{9D8B030D-6E8A-4147-A177-3AD203B41FA5}">
                      <a16:colId xmlns:a16="http://schemas.microsoft.com/office/drawing/2014/main" val="4077132638"/>
                    </a:ext>
                  </a:extLst>
                </a:gridCol>
                <a:gridCol w="600075">
                  <a:extLst>
                    <a:ext uri="{9D8B030D-6E8A-4147-A177-3AD203B41FA5}">
                      <a16:colId xmlns:a16="http://schemas.microsoft.com/office/drawing/2014/main" val="178737671"/>
                    </a:ext>
                  </a:extLst>
                </a:gridCol>
                <a:gridCol w="660652">
                  <a:extLst>
                    <a:ext uri="{9D8B030D-6E8A-4147-A177-3AD203B41FA5}">
                      <a16:colId xmlns:a16="http://schemas.microsoft.com/office/drawing/2014/main" val="3241438732"/>
                    </a:ext>
                  </a:extLst>
                </a:gridCol>
              </a:tblGrid>
              <a:tr h="368977">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0">
                <a:tc>
                  <a:txBody>
                    <a:bodyPr/>
                    <a:lstStyle/>
                    <a:p>
                      <a:r>
                        <a:rPr lang="fr-CA" sz="1200" dirty="0">
                          <a:solidFill>
                            <a:schemeClr val="tx1"/>
                          </a:solidFill>
                          <a:latin typeface="+mn-lt"/>
                          <a:cs typeface="Arial" panose="020B0604020202020204" pitchFamily="34" charset="0"/>
                        </a:rPr>
                        <a:t>Amélioration</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100" b="0" i="0" u="none" strike="noStrike" dirty="0" smtClean="0">
                          <a:solidFill>
                            <a:srgbClr val="000000"/>
                          </a:solidFill>
                          <a:effectLst/>
                          <a:latin typeface="Arial" panose="020B0604020202020204" pitchFamily="34" charset="0"/>
                          <a:cs typeface="Arial" panose="020B0604020202020204" pitchFamily="34" charset="0"/>
                        </a:rPr>
                        <a: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Arial" panose="020B0604020202020204" pitchFamily="34" charset="0"/>
                          <a:cs typeface="Arial" panose="020B0604020202020204" pitchFamily="34" charset="0"/>
                        </a:rPr>
                        <a: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1219170" rtl="0" eaLnBrk="1" fontAlgn="b" latinLnBrk="0" hangingPunct="1"/>
                      <a:r>
                        <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19</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122096">
                <a:tc>
                  <a:txBody>
                    <a:bodyPr/>
                    <a:lstStyle/>
                    <a:p>
                      <a:r>
                        <a:rPr lang="fr-CA" sz="1200" dirty="0">
                          <a:solidFill>
                            <a:schemeClr val="tx1"/>
                          </a:solidFill>
                          <a:latin typeface="+mn-lt"/>
                          <a:cs typeface="Arial" panose="020B0604020202020204" pitchFamily="34" charset="0"/>
                        </a:rPr>
                        <a:t>Détérioration</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100" b="0" i="0" u="none" strike="noStrike" kern="1200" dirty="0" smtClean="0">
                          <a:solidFill>
                            <a:schemeClr val="bg1"/>
                          </a:solidFill>
                          <a:effectLst>
                            <a:glow rad="381000">
                              <a:srgbClr val="00A199"/>
                            </a:glow>
                          </a:effectLst>
                          <a:latin typeface="Arial" panose="020B0604020202020204" pitchFamily="34" charset="0"/>
                          <a:ea typeface="+mn-ea"/>
                          <a:cs typeface="Arial" panose="020B0604020202020204" pitchFamily="34" charset="0"/>
                        </a:rPr>
                        <a:t>16*</a:t>
                      </a:r>
                      <a:endPar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100" b="0" i="0" u="none" strike="noStrike" dirty="0" smtClean="0">
                          <a:solidFill>
                            <a:srgbClr val="000000"/>
                          </a:solidFill>
                          <a:effectLst/>
                          <a:latin typeface="Arial" panose="020B0604020202020204" pitchFamily="34" charset="0"/>
                          <a:cs typeface="Arial" panose="020B0604020202020204" pitchFamily="34" charset="0"/>
                        </a:rPr>
                        <a:t>24*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100" b="0" i="0" u="none" strike="noStrike" kern="1200" dirty="0" smtClean="0">
                          <a:solidFill>
                            <a:schemeClr val="bg1"/>
                          </a:solidFill>
                          <a:effectLst>
                            <a:glow rad="381000">
                              <a:srgbClr val="00A199"/>
                            </a:glow>
                          </a:effectLst>
                          <a:latin typeface="Arial" panose="020B0604020202020204" pitchFamily="34" charset="0"/>
                          <a:ea typeface="+mn-ea"/>
                          <a:cs typeface="Arial" panose="020B0604020202020204" pitchFamily="34" charset="0"/>
                        </a:rPr>
                        <a:t>20*</a:t>
                      </a:r>
                      <a:endPar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100" b="0" i="0" u="none" strike="noStrike" kern="1200" dirty="0" smtClean="0">
                          <a:solidFill>
                            <a:schemeClr val="bg1"/>
                          </a:solidFill>
                          <a:effectLst>
                            <a:glow rad="381000">
                              <a:srgbClr val="00A199"/>
                            </a:glow>
                          </a:effectLst>
                          <a:latin typeface="Arial" panose="020B0604020202020204" pitchFamily="34" charset="0"/>
                          <a:ea typeface="+mn-ea"/>
                          <a:cs typeface="Arial" panose="020B0604020202020204" pitchFamily="34" charset="0"/>
                        </a:rPr>
                        <a:t>11*</a:t>
                      </a:r>
                      <a:endPar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100" b="0" i="0" u="none" strike="noStrike" kern="1200" dirty="0" smtClean="0">
                          <a:solidFill>
                            <a:schemeClr val="bg1"/>
                          </a:solidFill>
                          <a:effectLst>
                            <a:glow rad="381000">
                              <a:srgbClr val="00A199"/>
                            </a:glow>
                          </a:effectLst>
                          <a:latin typeface="Arial" panose="020B0604020202020204" pitchFamily="34" charset="0"/>
                          <a:ea typeface="+mn-ea"/>
                          <a:cs typeface="Arial" panose="020B0604020202020204" pitchFamily="34" charset="0"/>
                        </a:rPr>
                        <a:t>11*</a:t>
                      </a:r>
                      <a:endPar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100" b="0" i="0" u="none" strike="noStrike" dirty="0" smtClean="0">
                          <a:solidFill>
                            <a:srgbClr val="000000"/>
                          </a:solidFill>
                          <a:effectLst/>
                          <a:latin typeface="Arial" panose="020B0604020202020204" pitchFamily="34" charset="0"/>
                          <a:cs typeface="Arial" panose="020B0604020202020204" pitchFamily="34" charset="0"/>
                        </a:rPr>
                        <a:t>23*</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100" b="0" i="0" u="none" strike="noStrike" dirty="0" smtClean="0">
                          <a:solidFill>
                            <a:srgbClr val="000000"/>
                          </a:solidFill>
                          <a:effectLst/>
                          <a:latin typeface="Arial" panose="020B0604020202020204" pitchFamily="34" charset="0"/>
                          <a:cs typeface="Arial" panose="020B0604020202020204" pitchFamily="34" charset="0"/>
                        </a:rPr>
                        <a:t>17*</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882299510"/>
                  </a:ext>
                </a:extLst>
              </a:tr>
            </a:tbl>
          </a:graphicData>
        </a:graphic>
      </p:graphicFrame>
      <p:sp>
        <p:nvSpPr>
          <p:cNvPr id="9" name="Rectangle 8"/>
          <p:cNvSpPr/>
          <p:nvPr/>
        </p:nvSpPr>
        <p:spPr>
          <a:xfrm>
            <a:off x="374904" y="4010756"/>
            <a:ext cx="7178421" cy="707886"/>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43" name="Rectangle 42"/>
          <p:cNvSpPr/>
          <p:nvPr/>
        </p:nvSpPr>
        <p:spPr>
          <a:xfrm>
            <a:off x="374904" y="1035696"/>
            <a:ext cx="8307375" cy="661720"/>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Pourcentage des médecins de soins primaires qui pensent que la qualité des soins médicaux que leurs patients reçoivent par l’entremise du système de santé s’est améliorée ou s’est détériorée depuis 3 ans</a:t>
            </a:r>
          </a:p>
        </p:txBody>
      </p:sp>
      <p:sp>
        <p:nvSpPr>
          <p:cNvPr id="44" name="Rectangle 43"/>
          <p:cNvSpPr/>
          <p:nvPr/>
        </p:nvSpPr>
        <p:spPr>
          <a:xfrm>
            <a:off x="374904" y="2913726"/>
            <a:ext cx="8435721" cy="446276"/>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Pourcentage des médecins de soins primaires qui évaluent la performance générale du système de santé comme… </a:t>
            </a:r>
          </a:p>
        </p:txBody>
      </p:sp>
      <p:sp>
        <p:nvSpPr>
          <p:cNvPr id="32" name="Rectangle 31"/>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31" name="Group 30"/>
          <p:cNvGrpSpPr/>
          <p:nvPr/>
        </p:nvGrpSpPr>
        <p:grpSpPr>
          <a:xfrm>
            <a:off x="374904" y="5968782"/>
            <a:ext cx="4025646" cy="760977"/>
            <a:chOff x="374904" y="5968782"/>
            <a:chExt cx="4025646" cy="760977"/>
          </a:xfrm>
        </p:grpSpPr>
        <p:grpSp>
          <p:nvGrpSpPr>
            <p:cNvPr id="33" name="Group 32"/>
            <p:cNvGrpSpPr/>
            <p:nvPr/>
          </p:nvGrpSpPr>
          <p:grpSpPr>
            <a:xfrm>
              <a:off x="374904" y="6304001"/>
              <a:ext cx="4025646" cy="425758"/>
              <a:chOff x="3484840" y="6539092"/>
              <a:chExt cx="4025646" cy="425758"/>
            </a:xfrm>
          </p:grpSpPr>
          <p:sp>
            <p:nvSpPr>
              <p:cNvPr id="41" name="TextBox 40"/>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42" name="Oval 41"/>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4" name="Group 33"/>
            <p:cNvGrpSpPr/>
            <p:nvPr/>
          </p:nvGrpSpPr>
          <p:grpSpPr>
            <a:xfrm>
              <a:off x="374904" y="5968782"/>
              <a:ext cx="3719166" cy="369332"/>
              <a:chOff x="139635" y="6397305"/>
              <a:chExt cx="3719166" cy="369332"/>
            </a:xfrm>
          </p:grpSpPr>
          <p:sp>
            <p:nvSpPr>
              <p:cNvPr id="35" name="TextBox 12"/>
              <p:cNvSpPr txBox="1"/>
              <p:nvPr/>
            </p:nvSpPr>
            <p:spPr>
              <a:xfrm>
                <a:off x="271846" y="6397305"/>
                <a:ext cx="1466195" cy="369332"/>
              </a:xfrm>
              <a:prstGeom prst="rect">
                <a:avLst/>
              </a:prstGeom>
              <a:noFill/>
            </p:spPr>
            <p:txBody>
              <a:bodyPr wrap="square" rtlCol="0">
                <a:spAutoFit/>
              </a:bodyPr>
              <a:lstStyle/>
              <a:p>
                <a:r>
                  <a:rPr lang="en-CA" sz="900" dirty="0" err="1" smtClean="0">
                    <a:solidFill>
                      <a:srgbClr val="000000"/>
                    </a:solidFill>
                    <a:latin typeface="Arial" panose="020B0604020202020204" pitchFamily="34" charset="0"/>
                    <a:cs typeface="Arial" panose="020B0604020202020204" pitchFamily="34" charset="0"/>
                  </a:rPr>
                  <a:t>Supérieurs</a:t>
                </a:r>
                <a:r>
                  <a:rPr lang="en-CA" sz="900" dirty="0" smtClean="0">
                    <a:solidFill>
                      <a:srgbClr val="000000"/>
                    </a:solidFill>
                    <a:latin typeface="Arial" panose="020B0604020202020204" pitchFamily="34" charset="0"/>
                    <a:cs typeface="Arial" panose="020B0604020202020204" pitchFamily="34" charset="0"/>
                  </a:rPr>
                  <a:t> 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13"/>
              <p:cNvSpPr/>
              <p:nvPr/>
            </p:nvSpPr>
            <p:spPr>
              <a:xfrm>
                <a:off x="139635" y="6432496"/>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7" name="TextBox 10"/>
              <p:cNvSpPr txBox="1"/>
              <p:nvPr/>
            </p:nvSpPr>
            <p:spPr>
              <a:xfrm>
                <a:off x="1412759" y="6397305"/>
                <a:ext cx="1487940"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Identiques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 </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11"/>
              <p:cNvSpPr/>
              <p:nvPr/>
            </p:nvSpPr>
            <p:spPr>
              <a:xfrm>
                <a:off x="1292568" y="6432496"/>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9" name="TextBox 8"/>
              <p:cNvSpPr txBox="1"/>
              <p:nvPr/>
            </p:nvSpPr>
            <p:spPr>
              <a:xfrm>
                <a:off x="2476558" y="6397305"/>
                <a:ext cx="1382243" cy="369332"/>
              </a:xfrm>
              <a:prstGeom prst="rect">
                <a:avLst/>
              </a:prstGeom>
              <a:noFill/>
            </p:spPr>
            <p:txBody>
              <a:bodyPr wrap="square" rtlCol="0">
                <a:spAutoFit/>
              </a:bodyPr>
              <a:lstStyle/>
              <a:p>
                <a:r>
                  <a:rPr lang="en-CA" sz="900" dirty="0" err="1">
                    <a:solidFill>
                      <a:srgbClr val="000000"/>
                    </a:solidFill>
                    <a:latin typeface="Arial" panose="020B0604020202020204" pitchFamily="34" charset="0"/>
                    <a:cs typeface="Arial" panose="020B0604020202020204" pitchFamily="34" charset="0"/>
                  </a:rPr>
                  <a:t>Inférieurs</a:t>
                </a:r>
                <a:r>
                  <a:rPr lang="en-CA" sz="900" dirty="0">
                    <a:solidFill>
                      <a:srgbClr val="000000"/>
                    </a:solidFill>
                    <a:latin typeface="Arial" panose="020B0604020202020204" pitchFamily="34" charset="0"/>
                    <a:cs typeface="Arial" panose="020B0604020202020204" pitchFamily="34" charset="0"/>
                  </a:rPr>
                  <a:t> </a:t>
                </a:r>
                <a:r>
                  <a:rPr lang="en-CA" sz="900" dirty="0" smtClean="0">
                    <a:solidFill>
                      <a:srgbClr val="000000"/>
                    </a:solidFill>
                    <a:latin typeface="Arial" panose="020B0604020202020204" pitchFamily="34" charset="0"/>
                    <a:cs typeface="Arial" panose="020B0604020202020204" pitchFamily="34" charset="0"/>
                  </a:rPr>
                  <a:t>à la</a:t>
                </a:r>
                <a:br>
                  <a:rPr lang="en-CA" sz="900" dirty="0" smtClean="0">
                    <a:solidFill>
                      <a:srgbClr val="000000"/>
                    </a:solidFill>
                    <a:latin typeface="Arial" panose="020B0604020202020204" pitchFamily="34" charset="0"/>
                    <a:cs typeface="Arial" panose="020B0604020202020204" pitchFamily="34" charset="0"/>
                  </a:rPr>
                </a:br>
                <a:r>
                  <a:rPr lang="en-CA" sz="900" dirty="0" err="1" smtClean="0">
                    <a:solidFill>
                      <a:srgbClr val="000000"/>
                    </a:solidFill>
                    <a:latin typeface="Arial" panose="020B0604020202020204" pitchFamily="34" charset="0"/>
                    <a:cs typeface="Arial" panose="020B0604020202020204" pitchFamily="34" charset="0"/>
                  </a:rPr>
                  <a:t>moyenne</a:t>
                </a:r>
                <a:endParaRPr lang="en-CA" sz="900" dirty="0">
                  <a:solidFill>
                    <a:srgbClr val="000000"/>
                  </a:solidFill>
                  <a:latin typeface="Arial" panose="020B0604020202020204" pitchFamily="34" charset="0"/>
                  <a:cs typeface="Arial" panose="020B0604020202020204" pitchFamily="34" charset="0"/>
                </a:endParaRPr>
              </a:p>
            </p:txBody>
          </p:sp>
          <p:sp>
            <p:nvSpPr>
              <p:cNvPr id="40" name="Oval 9"/>
              <p:cNvSpPr/>
              <p:nvPr/>
            </p:nvSpPr>
            <p:spPr>
              <a:xfrm>
                <a:off x="2356368" y="6432496"/>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7424129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000"/>
              </a:lnSpc>
            </a:pPr>
            <a:r>
              <a:rPr lang="fr-FR" dirty="0"/>
              <a:t>Une meilleure intégration des soins dans l’ensemble des systèmes de soins de santé et de services sociaux est définie comme la priorité</a:t>
            </a:r>
            <a:endParaRPr lang="en-US" dirty="0"/>
          </a:p>
        </p:txBody>
      </p:sp>
      <p:grpSp>
        <p:nvGrpSpPr>
          <p:cNvPr id="14" name="Group 13"/>
          <p:cNvGrpSpPr/>
          <p:nvPr/>
        </p:nvGrpSpPr>
        <p:grpSpPr>
          <a:xfrm>
            <a:off x="295275" y="2172788"/>
            <a:ext cx="8458200" cy="3934392"/>
            <a:chOff x="342900" y="2066328"/>
            <a:chExt cx="8458200" cy="3934392"/>
          </a:xfrm>
        </p:grpSpPr>
        <p:graphicFrame>
          <p:nvGraphicFramePr>
            <p:cNvPr id="5" name="Chart 4"/>
            <p:cNvGraphicFramePr/>
            <p:nvPr>
              <p:extLst>
                <p:ext uri="{D42A27DB-BD31-4B8C-83A1-F6EECF244321}">
                  <p14:modId xmlns:p14="http://schemas.microsoft.com/office/powerpoint/2010/main" val="1712620653"/>
                </p:ext>
              </p:extLst>
            </p:nvPr>
          </p:nvGraphicFramePr>
          <p:xfrm>
            <a:off x="3469976" y="2066328"/>
            <a:ext cx="5331124" cy="393439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72660" y="2154038"/>
              <a:ext cx="3242090" cy="646331"/>
            </a:xfrm>
            <a:prstGeom prst="rect">
              <a:avLst/>
            </a:prstGeom>
          </p:spPr>
          <p:txBody>
            <a:bodyPr wrap="square" anchor="ctr">
              <a:spAutoFit/>
            </a:bodyPr>
            <a:lstStyle/>
            <a:p>
              <a:pPr algn="r"/>
              <a:r>
                <a:rPr lang="fr-FR" sz="1200" dirty="0">
                  <a:latin typeface="Arial Narrow" panose="020B0606020202030204" pitchFamily="34" charset="0"/>
                  <a:cs typeface="Arial" panose="020B0604020202020204" pitchFamily="34" charset="0"/>
                </a:rPr>
                <a:t>Meilleure intégration des soins de première ligne aux services hospitaliers, services de santé mentale et services sociaux communautaires</a:t>
              </a:r>
            </a:p>
          </p:txBody>
        </p:sp>
        <p:sp>
          <p:nvSpPr>
            <p:cNvPr id="9" name="Rectangle 8"/>
            <p:cNvSpPr/>
            <p:nvPr/>
          </p:nvSpPr>
          <p:spPr>
            <a:xfrm>
              <a:off x="491710" y="2845177"/>
              <a:ext cx="3223040" cy="461665"/>
            </a:xfrm>
            <a:prstGeom prst="rect">
              <a:avLst/>
            </a:prstGeom>
          </p:spPr>
          <p:txBody>
            <a:bodyPr wrap="square" anchor="ctr">
              <a:spAutoFit/>
            </a:bodyPr>
            <a:lstStyle/>
            <a:p>
              <a:pPr algn="r"/>
              <a:r>
                <a:rPr lang="fr-FR" sz="1200" dirty="0">
                  <a:latin typeface="Arial Narrow" panose="020B0606020202030204" pitchFamily="34" charset="0"/>
                  <a:cs typeface="Arial" panose="020B0604020202020204" pitchFamily="34" charset="0"/>
                </a:rPr>
                <a:t>Diminution du temps d’attente pour les opérations chirurgicales non urgentes et visites de </a:t>
              </a:r>
              <a:r>
                <a:rPr lang="fr-FR" sz="1200" dirty="0" smtClean="0">
                  <a:latin typeface="Arial Narrow" panose="020B0606020202030204" pitchFamily="34" charset="0"/>
                  <a:cs typeface="Arial" panose="020B0604020202020204" pitchFamily="34" charset="0"/>
                </a:rPr>
                <a:t>spécialistes</a:t>
              </a:r>
              <a:endParaRPr lang="fr-FR" sz="1200" dirty="0">
                <a:latin typeface="Arial Narrow" panose="020B0606020202030204" pitchFamily="34" charset="0"/>
                <a:cs typeface="Arial" panose="020B0604020202020204" pitchFamily="34" charset="0"/>
              </a:endParaRPr>
            </a:p>
          </p:txBody>
        </p:sp>
        <p:sp>
          <p:nvSpPr>
            <p:cNvPr id="10" name="Rectangle 9"/>
            <p:cNvSpPr/>
            <p:nvPr/>
          </p:nvSpPr>
          <p:spPr>
            <a:xfrm>
              <a:off x="1288053" y="3405549"/>
              <a:ext cx="2426697" cy="461665"/>
            </a:xfrm>
            <a:prstGeom prst="rect">
              <a:avLst/>
            </a:prstGeom>
          </p:spPr>
          <p:txBody>
            <a:bodyPr wrap="square" anchor="ctr">
              <a:spAutoFit/>
            </a:bodyPr>
            <a:lstStyle/>
            <a:p>
              <a:pPr algn="r"/>
              <a:r>
                <a:rPr lang="fr-FR" sz="1200" dirty="0">
                  <a:latin typeface="Arial Narrow" panose="020B0606020202030204" pitchFamily="34" charset="0"/>
                  <a:cs typeface="Arial" panose="020B0604020202020204" pitchFamily="34" charset="0"/>
                </a:rPr>
                <a:t>Augmentation du financement de la prévention et de la santé publique</a:t>
              </a:r>
            </a:p>
          </p:txBody>
        </p:sp>
        <p:sp>
          <p:nvSpPr>
            <p:cNvPr id="11" name="Rectangle 10"/>
            <p:cNvSpPr/>
            <p:nvPr/>
          </p:nvSpPr>
          <p:spPr>
            <a:xfrm>
              <a:off x="342900" y="3921883"/>
              <a:ext cx="3371850" cy="646331"/>
            </a:xfrm>
            <a:prstGeom prst="rect">
              <a:avLst/>
            </a:prstGeom>
          </p:spPr>
          <p:txBody>
            <a:bodyPr wrap="square" anchor="ctr">
              <a:spAutoFit/>
            </a:bodyPr>
            <a:lstStyle/>
            <a:p>
              <a:pPr algn="r"/>
              <a:r>
                <a:rPr lang="fr-FR" sz="1200" dirty="0">
                  <a:latin typeface="Arial Narrow" panose="020B0606020202030204" pitchFamily="34" charset="0"/>
                  <a:cs typeface="Arial" panose="020B0604020202020204" pitchFamily="34" charset="0"/>
                </a:rPr>
                <a:t>Amélioration du financement et de l’accès aux programmes de soins sociaux (p. ex. logement, alimentation, soutien à l’emploi</a:t>
              </a:r>
              <a:r>
                <a:rPr lang="fr-FR" sz="1200" dirty="0" smtClean="0">
                  <a:latin typeface="Arial Narrow" panose="020B0606020202030204" pitchFamily="34" charset="0"/>
                  <a:cs typeface="Arial" panose="020B0604020202020204" pitchFamily="34" charset="0"/>
                </a:rPr>
                <a:t>)</a:t>
              </a:r>
              <a:endParaRPr lang="fr-FR" sz="1200" dirty="0">
                <a:latin typeface="Arial Narrow" panose="020B0606020202030204" pitchFamily="34" charset="0"/>
                <a:cs typeface="Arial" panose="020B0604020202020204" pitchFamily="34" charset="0"/>
              </a:endParaRPr>
            </a:p>
          </p:txBody>
        </p:sp>
        <p:sp>
          <p:nvSpPr>
            <p:cNvPr id="12" name="Rectangle 11"/>
            <p:cNvSpPr/>
            <p:nvPr/>
          </p:nvSpPr>
          <p:spPr>
            <a:xfrm>
              <a:off x="489187" y="4667977"/>
              <a:ext cx="3225563" cy="276999"/>
            </a:xfrm>
            <a:prstGeom prst="rect">
              <a:avLst/>
            </a:prstGeom>
          </p:spPr>
          <p:txBody>
            <a:bodyPr wrap="none" anchor="ctr">
              <a:spAutoFit/>
            </a:bodyPr>
            <a:lstStyle/>
            <a:p>
              <a:pPr algn="r"/>
              <a:r>
                <a:rPr lang="fr-FR" sz="1200" dirty="0">
                  <a:latin typeface="Arial Narrow" panose="020B0606020202030204" pitchFamily="34" charset="0"/>
                  <a:cs typeface="Arial" panose="020B0604020202020204" pitchFamily="34" charset="0"/>
                </a:rPr>
                <a:t>Diminution du prix des médicaments sous ordonnance</a:t>
              </a:r>
            </a:p>
          </p:txBody>
        </p:sp>
        <p:sp>
          <p:nvSpPr>
            <p:cNvPr id="13" name="Rectangle 12"/>
            <p:cNvSpPr/>
            <p:nvPr/>
          </p:nvSpPr>
          <p:spPr>
            <a:xfrm>
              <a:off x="418565" y="5152510"/>
              <a:ext cx="3296185" cy="461665"/>
            </a:xfrm>
            <a:prstGeom prst="rect">
              <a:avLst/>
            </a:prstGeom>
          </p:spPr>
          <p:txBody>
            <a:bodyPr wrap="square" anchor="ctr">
              <a:spAutoFit/>
            </a:bodyPr>
            <a:lstStyle/>
            <a:p>
              <a:pPr algn="r"/>
              <a:r>
                <a:rPr lang="fr-FR" sz="1200" dirty="0">
                  <a:latin typeface="Arial Narrow" panose="020B0606020202030204" pitchFamily="34" charset="0"/>
                  <a:cs typeface="Arial" panose="020B0604020202020204" pitchFamily="34" charset="0"/>
                </a:rPr>
                <a:t>Diminution du partage des coûts, du coût des franchises et du </a:t>
              </a:r>
              <a:r>
                <a:rPr lang="fr-FR" sz="1200" dirty="0" err="1">
                  <a:latin typeface="Arial Narrow" panose="020B0606020202030204" pitchFamily="34" charset="0"/>
                  <a:cs typeface="Arial" panose="020B0604020202020204" pitchFamily="34" charset="0"/>
                </a:rPr>
                <a:t>co</a:t>
              </a:r>
              <a:r>
                <a:rPr lang="fr-FR" sz="1200" dirty="0">
                  <a:latin typeface="Arial Narrow" panose="020B0606020202030204" pitchFamily="34" charset="0"/>
                  <a:cs typeface="Arial" panose="020B0604020202020204" pitchFamily="34" charset="0"/>
                </a:rPr>
                <a:t>-paiement assumés par les patients</a:t>
              </a:r>
            </a:p>
          </p:txBody>
        </p:sp>
      </p:grpSp>
      <p:sp>
        <p:nvSpPr>
          <p:cNvPr id="46" name="Rectangle 45"/>
          <p:cNvSpPr/>
          <p:nvPr/>
        </p:nvSpPr>
        <p:spPr>
          <a:xfrm>
            <a:off x="374904" y="1497711"/>
            <a:ext cx="8426196" cy="661720"/>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Pourcentage des médecins de soins primaires ayant défini les stratégies suivantes comme des </a:t>
            </a:r>
            <a:r>
              <a:rPr lang="fr-FR" sz="1350" b="1" dirty="0">
                <a:solidFill>
                  <a:srgbClr val="365254"/>
                </a:solidFill>
                <a:cs typeface="Arial" panose="020B0604020202020204" pitchFamily="34" charset="0"/>
              </a:rPr>
              <a:t>priorités</a:t>
            </a:r>
            <a:r>
              <a:rPr lang="fr-FR" sz="1350" dirty="0">
                <a:solidFill>
                  <a:srgbClr val="365254"/>
                </a:solidFill>
                <a:cs typeface="Arial" panose="020B0604020202020204" pitchFamily="34" charset="0"/>
              </a:rPr>
              <a:t> pour améliorer la qualité des soins et l’accès des patients</a:t>
            </a:r>
          </a:p>
        </p:txBody>
      </p:sp>
      <p:sp>
        <p:nvSpPr>
          <p:cNvPr id="26" name="Rectangle 25"/>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16" name="Group 15"/>
          <p:cNvGrpSpPr/>
          <p:nvPr/>
        </p:nvGrpSpPr>
        <p:grpSpPr>
          <a:xfrm>
            <a:off x="374904" y="6304001"/>
            <a:ext cx="4025646" cy="425758"/>
            <a:chOff x="3484840" y="6539092"/>
            <a:chExt cx="4025646" cy="425758"/>
          </a:xfrm>
        </p:grpSpPr>
        <p:sp>
          <p:nvSpPr>
            <p:cNvPr id="17" name="TextBox 16"/>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18" name="Oval 17"/>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310385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8963560" cy="553998"/>
          </a:xfrm>
        </p:spPr>
        <p:txBody>
          <a:bodyPr/>
          <a:lstStyle/>
          <a:p>
            <a:r>
              <a:rPr lang="fr-FR" spc="-30" dirty="0"/>
              <a:t>Aperçus provinciaux et territoriaux : </a:t>
            </a:r>
            <a:r>
              <a:rPr lang="fr-FR" spc="-30" dirty="0" smtClean="0"/>
              <a:t>stratégies </a:t>
            </a:r>
            <a:r>
              <a:rPr lang="fr-FR" spc="-30" dirty="0"/>
              <a:t>d’amélioration</a:t>
            </a:r>
            <a:endParaRPr lang="en-US" spc="-30" dirty="0"/>
          </a:p>
        </p:txBody>
      </p:sp>
      <p:graphicFrame>
        <p:nvGraphicFramePr>
          <p:cNvPr id="6" name="Content Placeholder 4"/>
          <p:cNvGraphicFramePr>
            <a:graphicFrameLocks/>
          </p:cNvGraphicFramePr>
          <p:nvPr>
            <p:extLst>
              <p:ext uri="{D42A27DB-BD31-4B8C-83A1-F6EECF244321}">
                <p14:modId xmlns:p14="http://schemas.microsoft.com/office/powerpoint/2010/main" val="89533473"/>
              </p:ext>
            </p:extLst>
          </p:nvPr>
        </p:nvGraphicFramePr>
        <p:xfrm>
          <a:off x="370939" y="1508575"/>
          <a:ext cx="8311336" cy="3822192"/>
        </p:xfrm>
        <a:graphic>
          <a:graphicData uri="http://schemas.openxmlformats.org/drawingml/2006/table">
            <a:tbl>
              <a:tblPr/>
              <a:tblGrid>
                <a:gridCol w="2501641">
                  <a:extLst>
                    <a:ext uri="{9D8B030D-6E8A-4147-A177-3AD203B41FA5}">
                      <a16:colId xmlns:a16="http://schemas.microsoft.com/office/drawing/2014/main" val="2274431385"/>
                    </a:ext>
                  </a:extLst>
                </a:gridCol>
                <a:gridCol w="489745">
                  <a:extLst>
                    <a:ext uri="{9D8B030D-6E8A-4147-A177-3AD203B41FA5}">
                      <a16:colId xmlns:a16="http://schemas.microsoft.com/office/drawing/2014/main" val="3414494534"/>
                    </a:ext>
                  </a:extLst>
                </a:gridCol>
                <a:gridCol w="504825">
                  <a:extLst>
                    <a:ext uri="{9D8B030D-6E8A-4147-A177-3AD203B41FA5}">
                      <a16:colId xmlns:a16="http://schemas.microsoft.com/office/drawing/2014/main" val="1291103358"/>
                    </a:ext>
                  </a:extLst>
                </a:gridCol>
                <a:gridCol w="400050">
                  <a:extLst>
                    <a:ext uri="{9D8B030D-6E8A-4147-A177-3AD203B41FA5}">
                      <a16:colId xmlns:a16="http://schemas.microsoft.com/office/drawing/2014/main" val="2659665947"/>
                    </a:ext>
                  </a:extLst>
                </a:gridCol>
                <a:gridCol w="390525">
                  <a:extLst>
                    <a:ext uri="{9D8B030D-6E8A-4147-A177-3AD203B41FA5}">
                      <a16:colId xmlns:a16="http://schemas.microsoft.com/office/drawing/2014/main" val="77205676"/>
                    </a:ext>
                  </a:extLst>
                </a:gridCol>
                <a:gridCol w="295275">
                  <a:extLst>
                    <a:ext uri="{9D8B030D-6E8A-4147-A177-3AD203B41FA5}">
                      <a16:colId xmlns:a16="http://schemas.microsoft.com/office/drawing/2014/main" val="5221739"/>
                    </a:ext>
                  </a:extLst>
                </a:gridCol>
                <a:gridCol w="410589">
                  <a:extLst>
                    <a:ext uri="{9D8B030D-6E8A-4147-A177-3AD203B41FA5}">
                      <a16:colId xmlns:a16="http://schemas.microsoft.com/office/drawing/2014/main" val="3757745029"/>
                    </a:ext>
                  </a:extLst>
                </a:gridCol>
                <a:gridCol w="454314">
                  <a:extLst>
                    <a:ext uri="{9D8B030D-6E8A-4147-A177-3AD203B41FA5}">
                      <a16:colId xmlns:a16="http://schemas.microsoft.com/office/drawing/2014/main" val="2250567162"/>
                    </a:ext>
                  </a:extLst>
                </a:gridCol>
                <a:gridCol w="454314">
                  <a:extLst>
                    <a:ext uri="{9D8B030D-6E8A-4147-A177-3AD203B41FA5}">
                      <a16:colId xmlns:a16="http://schemas.microsoft.com/office/drawing/2014/main" val="2848938551"/>
                    </a:ext>
                  </a:extLst>
                </a:gridCol>
                <a:gridCol w="454314">
                  <a:extLst>
                    <a:ext uri="{9D8B030D-6E8A-4147-A177-3AD203B41FA5}">
                      <a16:colId xmlns:a16="http://schemas.microsoft.com/office/drawing/2014/main" val="1775685730"/>
                    </a:ext>
                  </a:extLst>
                </a:gridCol>
                <a:gridCol w="407694">
                  <a:extLst>
                    <a:ext uri="{9D8B030D-6E8A-4147-A177-3AD203B41FA5}">
                      <a16:colId xmlns:a16="http://schemas.microsoft.com/office/drawing/2014/main" val="613197185"/>
                    </a:ext>
                  </a:extLst>
                </a:gridCol>
                <a:gridCol w="400050">
                  <a:extLst>
                    <a:ext uri="{9D8B030D-6E8A-4147-A177-3AD203B41FA5}">
                      <a16:colId xmlns:a16="http://schemas.microsoft.com/office/drawing/2014/main" val="4077132638"/>
                    </a:ext>
                  </a:extLst>
                </a:gridCol>
                <a:gridCol w="555198">
                  <a:extLst>
                    <a:ext uri="{9D8B030D-6E8A-4147-A177-3AD203B41FA5}">
                      <a16:colId xmlns:a16="http://schemas.microsoft.com/office/drawing/2014/main" val="178737671"/>
                    </a:ext>
                  </a:extLst>
                </a:gridCol>
                <a:gridCol w="592802">
                  <a:extLst>
                    <a:ext uri="{9D8B030D-6E8A-4147-A177-3AD203B41FA5}">
                      <a16:colId xmlns:a16="http://schemas.microsoft.com/office/drawing/2014/main" val="3241438732"/>
                    </a:ext>
                  </a:extLst>
                </a:gridCol>
              </a:tblGrid>
              <a:tr h="363663">
                <a:tc>
                  <a:txBody>
                    <a:bodyPr/>
                    <a:lstStyle/>
                    <a:p>
                      <a:pPr algn="l" fontAlgn="b"/>
                      <a:endParaRPr lang="en-CA" sz="1200" b="1" i="0" u="none" strike="noStrike" dirty="0">
                        <a:effectLst/>
                        <a:latin typeface="+mn-lt"/>
                        <a:cs typeface="Arial" panose="020B0604020202020204" pitchFamily="34" charset="0"/>
                      </a:endParaRPr>
                    </a:p>
                  </a:txBody>
                  <a:tcPr marL="18288" marR="18288"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18288" marR="18288" marT="18288" marB="18288"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649771">
                <a:tc>
                  <a:txBody>
                    <a:bodyPr/>
                    <a:lstStyle/>
                    <a:p>
                      <a:pPr>
                        <a:lnSpc>
                          <a:spcPts val="1400"/>
                        </a:lnSpc>
                      </a:pPr>
                      <a:r>
                        <a:rPr lang="fr-CA" sz="1200" dirty="0">
                          <a:latin typeface="+mn-lt"/>
                          <a:cs typeface="Arial" panose="020B0604020202020204" pitchFamily="34" charset="0"/>
                        </a:rPr>
                        <a:t>Meilleure intégration des soins de première ligne aux services hospitaliers, services de santé mentale et services sociaux communautaires</a:t>
                      </a:r>
                    </a:p>
                  </a:txBody>
                  <a:tcPr marL="18288" marR="18288" marT="18288" marB="18288">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57</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487049">
                <a:tc>
                  <a:txBody>
                    <a:bodyPr/>
                    <a:lstStyle/>
                    <a:p>
                      <a:pPr marL="0" algn="l" defTabSz="1219170" rtl="0" eaLnBrk="1" fontAlgn="t" latinLnBrk="0" hangingPunct="1">
                        <a:lnSpc>
                          <a:spcPts val="1400"/>
                        </a:lnSpc>
                      </a:pPr>
                      <a:r>
                        <a:rPr lang="fr-CA" sz="1200" dirty="0">
                          <a:solidFill>
                            <a:schemeClr val="tx1"/>
                          </a:solidFill>
                          <a:latin typeface="+mn-lt"/>
                          <a:ea typeface="+mn-ea"/>
                          <a:cs typeface="Arial" panose="020B0604020202020204" pitchFamily="34" charset="0"/>
                        </a:rPr>
                        <a:t>Diminution du temps d’attente pour </a:t>
                      </a:r>
                      <a:r>
                        <a:rPr lang="fr-CA" sz="1200" dirty="0" smtClean="0">
                          <a:solidFill>
                            <a:schemeClr val="tx1"/>
                          </a:solidFill>
                          <a:latin typeface="+mn-lt"/>
                          <a:ea typeface="+mn-ea"/>
                          <a:cs typeface="Arial" panose="020B0604020202020204" pitchFamily="34" charset="0"/>
                        </a:rPr>
                        <a:t/>
                      </a:r>
                      <a:br>
                        <a:rPr lang="fr-CA" sz="1200" dirty="0" smtClean="0">
                          <a:solidFill>
                            <a:schemeClr val="tx1"/>
                          </a:solidFill>
                          <a:latin typeface="+mn-lt"/>
                          <a:ea typeface="+mn-ea"/>
                          <a:cs typeface="Arial" panose="020B0604020202020204" pitchFamily="34" charset="0"/>
                        </a:rPr>
                      </a:br>
                      <a:r>
                        <a:rPr lang="fr-CA" sz="1200" dirty="0" smtClean="0">
                          <a:solidFill>
                            <a:schemeClr val="tx1"/>
                          </a:solidFill>
                          <a:latin typeface="+mn-lt"/>
                          <a:ea typeface="+mn-ea"/>
                          <a:cs typeface="Arial" panose="020B0604020202020204" pitchFamily="34" charset="0"/>
                        </a:rPr>
                        <a:t>les </a:t>
                      </a:r>
                      <a:r>
                        <a:rPr lang="fr-CA" sz="1200" dirty="0">
                          <a:solidFill>
                            <a:schemeClr val="tx1"/>
                          </a:solidFill>
                          <a:latin typeface="+mn-lt"/>
                          <a:ea typeface="+mn-ea"/>
                          <a:cs typeface="Arial" panose="020B0604020202020204" pitchFamily="34" charset="0"/>
                        </a:rPr>
                        <a:t>opérations chirurgicales non urgentes et visites de spécialistes</a:t>
                      </a:r>
                    </a:p>
                  </a:txBody>
                  <a:tcPr marL="18288" marR="18288" marT="18288" marB="18288">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35</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0">
                <a:tc>
                  <a:txBody>
                    <a:bodyPr/>
                    <a:lstStyle/>
                    <a:p>
                      <a:pPr marL="0" algn="l" defTabSz="1219170" rtl="0" eaLnBrk="1" fontAlgn="t" latinLnBrk="0" hangingPunct="1">
                        <a:lnSpc>
                          <a:spcPts val="1400"/>
                        </a:lnSpc>
                      </a:pPr>
                      <a:r>
                        <a:rPr lang="fr-CA" sz="1200" dirty="0">
                          <a:solidFill>
                            <a:schemeClr val="tx1"/>
                          </a:solidFill>
                          <a:latin typeface="+mn-lt"/>
                          <a:ea typeface="+mn-ea"/>
                          <a:cs typeface="Arial" panose="020B0604020202020204" pitchFamily="34" charset="0"/>
                        </a:rPr>
                        <a:t>Augmentation du financement de la prévention et de la santé publique</a:t>
                      </a:r>
                    </a:p>
                  </a:txBody>
                  <a:tcPr marL="18288" marR="18288" marT="18288" marB="18288">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43</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995440861"/>
                  </a:ext>
                </a:extLst>
              </a:tr>
              <a:tr h="623423">
                <a:tc>
                  <a:txBody>
                    <a:bodyPr/>
                    <a:lstStyle/>
                    <a:p>
                      <a:pPr marL="0" algn="l" defTabSz="1219170" rtl="0" eaLnBrk="1" fontAlgn="t" latinLnBrk="0" hangingPunct="1">
                        <a:lnSpc>
                          <a:spcPts val="1400"/>
                        </a:lnSpc>
                      </a:pPr>
                      <a:r>
                        <a:rPr lang="fr-CA" sz="1200" dirty="0">
                          <a:solidFill>
                            <a:schemeClr val="tx1"/>
                          </a:solidFill>
                          <a:latin typeface="+mn-lt"/>
                          <a:ea typeface="+mn-ea"/>
                          <a:cs typeface="Arial" panose="020B0604020202020204" pitchFamily="34" charset="0"/>
                        </a:rPr>
                        <a:t>Amélioration du financement et de l’accès aux programmes de soins sociaux (p. ex. logement, alimentation, soutien à l’emploi)</a:t>
                      </a:r>
                    </a:p>
                  </a:txBody>
                  <a:tcPr marL="18288" marR="18288" marT="18288" marB="18288">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35</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00282528"/>
                  </a:ext>
                </a:extLst>
              </a:tr>
              <a:tr h="134178">
                <a:tc>
                  <a:txBody>
                    <a:bodyPr/>
                    <a:lstStyle/>
                    <a:p>
                      <a:pPr marL="0" algn="l" defTabSz="1219170" rtl="0" eaLnBrk="1" fontAlgn="t" latinLnBrk="0" hangingPunct="1">
                        <a:lnSpc>
                          <a:spcPts val="1400"/>
                        </a:lnSpc>
                      </a:pPr>
                      <a:r>
                        <a:rPr lang="fr-CA" sz="1200" dirty="0">
                          <a:solidFill>
                            <a:schemeClr val="tx1"/>
                          </a:solidFill>
                          <a:latin typeface="+mn-lt"/>
                          <a:ea typeface="+mn-ea"/>
                          <a:cs typeface="Arial" panose="020B0604020202020204" pitchFamily="34" charset="0"/>
                        </a:rPr>
                        <a:t>Diminution du prix des médicaments sous ordonnance</a:t>
                      </a:r>
                    </a:p>
                  </a:txBody>
                  <a:tcPr marL="18288" marR="18288" marT="18288" marB="18288">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24</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664802174"/>
                  </a:ext>
                </a:extLst>
              </a:tr>
              <a:tr h="0">
                <a:tc>
                  <a:txBody>
                    <a:bodyPr/>
                    <a:lstStyle/>
                    <a:p>
                      <a:pPr marL="0" algn="l" defTabSz="1219170" rtl="0" eaLnBrk="1" fontAlgn="t" latinLnBrk="0" hangingPunct="1">
                        <a:lnSpc>
                          <a:spcPts val="1400"/>
                        </a:lnSpc>
                      </a:pPr>
                      <a:r>
                        <a:rPr lang="fr-CA" sz="1200" dirty="0">
                          <a:solidFill>
                            <a:schemeClr val="tx1"/>
                          </a:solidFill>
                          <a:latin typeface="+mn-lt"/>
                          <a:ea typeface="+mn-ea"/>
                          <a:cs typeface="Arial" panose="020B0604020202020204" pitchFamily="34" charset="0"/>
                        </a:rPr>
                        <a:t>Diminution du partage des coûts, du coût des franchises et du </a:t>
                      </a:r>
                      <a:r>
                        <a:rPr lang="fr-CA" sz="1200" dirty="0" err="1">
                          <a:solidFill>
                            <a:schemeClr val="tx1"/>
                          </a:solidFill>
                          <a:latin typeface="+mn-lt"/>
                          <a:ea typeface="+mn-ea"/>
                          <a:cs typeface="Arial" panose="020B0604020202020204" pitchFamily="34" charset="0"/>
                        </a:rPr>
                        <a:t>co</a:t>
                      </a:r>
                      <a:r>
                        <a:rPr lang="fr-CA" sz="1200" dirty="0">
                          <a:solidFill>
                            <a:schemeClr val="tx1"/>
                          </a:solidFill>
                          <a:latin typeface="+mn-lt"/>
                          <a:ea typeface="+mn-ea"/>
                          <a:cs typeface="Arial" panose="020B0604020202020204" pitchFamily="34" charset="0"/>
                        </a:rPr>
                        <a:t>-paiement assumés par les patients</a:t>
                      </a:r>
                    </a:p>
                  </a:txBody>
                  <a:tcPr marL="18288" marR="18288" marT="18288" marB="18288">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16</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309222015"/>
                  </a:ext>
                </a:extLst>
              </a:tr>
            </a:tbl>
          </a:graphicData>
        </a:graphic>
      </p:graphicFrame>
      <p:sp>
        <p:nvSpPr>
          <p:cNvPr id="8" name="Rectangle 7"/>
          <p:cNvSpPr/>
          <p:nvPr/>
        </p:nvSpPr>
        <p:spPr>
          <a:xfrm>
            <a:off x="374904" y="5286202"/>
            <a:ext cx="7216521" cy="707886"/>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cs typeface="Arial" panose="020B0604020202020204" pitchFamily="34" charset="0"/>
              </a:rPr>
              <a:t>— Les données ont été supprimées en raison d’une variabilité extrême dans l’échantillon (CV &gt; 33,3 %).</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41" name="Rectangle 40"/>
          <p:cNvSpPr/>
          <p:nvPr/>
        </p:nvSpPr>
        <p:spPr>
          <a:xfrm>
            <a:off x="374904" y="845196"/>
            <a:ext cx="8307375" cy="661720"/>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Pourcentage des médecins de soins primaires ayant défini les stratégies suivantes comme des </a:t>
            </a:r>
            <a:r>
              <a:rPr lang="fr-FR" sz="1350" b="1" dirty="0">
                <a:solidFill>
                  <a:srgbClr val="365254"/>
                </a:solidFill>
                <a:cs typeface="Arial" panose="020B0604020202020204" pitchFamily="34" charset="0"/>
              </a:rPr>
              <a:t>priorités</a:t>
            </a:r>
            <a:r>
              <a:rPr lang="fr-FR" sz="1350" dirty="0">
                <a:solidFill>
                  <a:srgbClr val="365254"/>
                </a:solidFill>
                <a:cs typeface="Arial" panose="020B0604020202020204" pitchFamily="34" charset="0"/>
              </a:rPr>
              <a:t> pour améliorer la qualité des soins et l’accès des patients</a:t>
            </a:r>
          </a:p>
        </p:txBody>
      </p:sp>
      <p:sp>
        <p:nvSpPr>
          <p:cNvPr id="20" name="Rectangle 1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10" name="Group 9"/>
          <p:cNvGrpSpPr/>
          <p:nvPr/>
        </p:nvGrpSpPr>
        <p:grpSpPr>
          <a:xfrm>
            <a:off x="374904" y="6304001"/>
            <a:ext cx="4025646" cy="425758"/>
            <a:chOff x="3484840" y="6539092"/>
            <a:chExt cx="4025646" cy="425758"/>
          </a:xfrm>
        </p:grpSpPr>
        <p:sp>
          <p:nvSpPr>
            <p:cNvPr id="11" name="TextBox 10"/>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12" name="Oval 11"/>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050678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9" y="274320"/>
            <a:ext cx="8573035" cy="553998"/>
          </a:xfrm>
        </p:spPr>
        <p:txBody>
          <a:bodyPr/>
          <a:lstStyle/>
          <a:p>
            <a:pPr>
              <a:lnSpc>
                <a:spcPts val="3000"/>
              </a:lnSpc>
            </a:pPr>
            <a:r>
              <a:rPr lang="fr-CA" dirty="0"/>
              <a:t>Selon les médecins, les demandes des patients constituent le principal obstacle à la réduction des soins de faible valeur ou non économiques au Canada</a:t>
            </a:r>
            <a:endParaRPr lang="en-US" dirty="0"/>
          </a:p>
        </p:txBody>
      </p:sp>
      <p:grpSp>
        <p:nvGrpSpPr>
          <p:cNvPr id="14" name="Group 13"/>
          <p:cNvGrpSpPr/>
          <p:nvPr/>
        </p:nvGrpSpPr>
        <p:grpSpPr>
          <a:xfrm>
            <a:off x="409039" y="2349180"/>
            <a:ext cx="8632940" cy="2776186"/>
            <a:chOff x="409039" y="2229275"/>
            <a:chExt cx="8632940" cy="2776186"/>
          </a:xfrm>
        </p:grpSpPr>
        <p:graphicFrame>
          <p:nvGraphicFramePr>
            <p:cNvPr id="7" name="Chart 6"/>
            <p:cNvGraphicFramePr/>
            <p:nvPr>
              <p:extLst>
                <p:ext uri="{D42A27DB-BD31-4B8C-83A1-F6EECF244321}">
                  <p14:modId xmlns:p14="http://schemas.microsoft.com/office/powerpoint/2010/main" val="701307788"/>
                </p:ext>
              </p:extLst>
            </p:nvPr>
          </p:nvGraphicFramePr>
          <p:xfrm>
            <a:off x="3462550" y="2229275"/>
            <a:ext cx="5579429" cy="277618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09039" y="2328895"/>
              <a:ext cx="3224425" cy="461665"/>
            </a:xfrm>
            <a:prstGeom prst="rect">
              <a:avLst/>
            </a:prstGeom>
          </p:spPr>
          <p:txBody>
            <a:bodyPr wrap="square" anchor="ctr">
              <a:spAutoFit/>
            </a:bodyPr>
            <a:lstStyle/>
            <a:p>
              <a:pPr algn="r" fontAlgn="t"/>
              <a:r>
                <a:rPr lang="fr-FR" sz="1200" dirty="0">
                  <a:latin typeface="Arial Narrow" panose="020B0606020202030204" pitchFamily="34" charset="0"/>
                  <a:cs typeface="Arial" panose="020B0604020202020204" pitchFamily="34" charset="0"/>
                </a:rPr>
                <a:t>Patients faisant eux-mêmes la demande de tests </a:t>
              </a:r>
              <a:r>
                <a:rPr lang="fr-FR" sz="1200" dirty="0" smtClean="0">
                  <a:latin typeface="Arial Narrow" panose="020B0606020202030204" pitchFamily="34" charset="0"/>
                  <a:cs typeface="Arial" panose="020B0604020202020204" pitchFamily="34" charset="0"/>
                </a:rPr>
                <a:t/>
              </a:r>
              <a:br>
                <a:rPr lang="fr-FR" sz="1200" dirty="0" smtClean="0">
                  <a:latin typeface="Arial Narrow" panose="020B0606020202030204" pitchFamily="34" charset="0"/>
                  <a:cs typeface="Arial" panose="020B0604020202020204" pitchFamily="34" charset="0"/>
                </a:rPr>
              </a:br>
              <a:r>
                <a:rPr lang="fr-FR" sz="1200" dirty="0" smtClean="0">
                  <a:latin typeface="Arial Narrow" panose="020B0606020202030204" pitchFamily="34" charset="0"/>
                  <a:cs typeface="Arial" panose="020B0604020202020204" pitchFamily="34" charset="0"/>
                </a:rPr>
                <a:t>ou </a:t>
              </a:r>
              <a:r>
                <a:rPr lang="fr-FR" sz="1200" dirty="0">
                  <a:latin typeface="Arial Narrow" panose="020B0606020202030204" pitchFamily="34" charset="0"/>
                  <a:cs typeface="Arial" panose="020B0604020202020204" pitchFamily="34" charset="0"/>
                </a:rPr>
                <a:t>de traitements inutiles</a:t>
              </a:r>
            </a:p>
          </p:txBody>
        </p:sp>
        <p:sp>
          <p:nvSpPr>
            <p:cNvPr id="9" name="Rectangle 8"/>
            <p:cNvSpPr/>
            <p:nvPr/>
          </p:nvSpPr>
          <p:spPr>
            <a:xfrm>
              <a:off x="409039" y="2940801"/>
              <a:ext cx="3224425" cy="461665"/>
            </a:xfrm>
            <a:prstGeom prst="rect">
              <a:avLst/>
            </a:prstGeom>
          </p:spPr>
          <p:txBody>
            <a:bodyPr wrap="square" anchor="ctr">
              <a:spAutoFit/>
            </a:bodyPr>
            <a:lstStyle/>
            <a:p>
              <a:pPr algn="r" fontAlgn="t"/>
              <a:r>
                <a:rPr lang="fr-FR" sz="1200" dirty="0">
                  <a:latin typeface="Arial Narrow" panose="020B0606020202030204" pitchFamily="34" charset="0"/>
                  <a:cs typeface="Arial" panose="020B0604020202020204" pitchFamily="34" charset="0"/>
                </a:rPr>
                <a:t>Manque de temps pour prendre des décisions </a:t>
              </a:r>
              <a:r>
                <a:rPr lang="fr-FR" sz="1200" dirty="0" smtClean="0">
                  <a:latin typeface="Arial Narrow" panose="020B0606020202030204" pitchFamily="34" charset="0"/>
                  <a:cs typeface="Arial" panose="020B0604020202020204" pitchFamily="34" charset="0"/>
                </a:rPr>
                <a:t/>
              </a:r>
              <a:br>
                <a:rPr lang="fr-FR" sz="1200" dirty="0" smtClean="0">
                  <a:latin typeface="Arial Narrow" panose="020B0606020202030204" pitchFamily="34" charset="0"/>
                  <a:cs typeface="Arial" panose="020B0604020202020204" pitchFamily="34" charset="0"/>
                </a:rPr>
              </a:br>
              <a:r>
                <a:rPr lang="fr-FR" sz="1200" dirty="0" smtClean="0">
                  <a:latin typeface="Arial Narrow" panose="020B0606020202030204" pitchFamily="34" charset="0"/>
                  <a:cs typeface="Arial" panose="020B0604020202020204" pitchFamily="34" charset="0"/>
                </a:rPr>
                <a:t>de </a:t>
              </a:r>
              <a:r>
                <a:rPr lang="fr-FR" sz="1200" dirty="0">
                  <a:latin typeface="Arial Narrow" panose="020B0606020202030204" pitchFamily="34" charset="0"/>
                  <a:cs typeface="Arial" panose="020B0604020202020204" pitchFamily="34" charset="0"/>
                </a:rPr>
                <a:t>concert avec les patients</a:t>
              </a:r>
            </a:p>
          </p:txBody>
        </p:sp>
        <p:sp>
          <p:nvSpPr>
            <p:cNvPr id="10" name="Rectangle 9"/>
            <p:cNvSpPr/>
            <p:nvPr/>
          </p:nvSpPr>
          <p:spPr>
            <a:xfrm>
              <a:off x="1207800" y="3553993"/>
              <a:ext cx="2425664" cy="461665"/>
            </a:xfrm>
            <a:prstGeom prst="rect">
              <a:avLst/>
            </a:prstGeom>
          </p:spPr>
          <p:txBody>
            <a:bodyPr wrap="none" anchor="ctr">
              <a:spAutoFit/>
            </a:bodyPr>
            <a:lstStyle/>
            <a:p>
              <a:pPr algn="r" fontAlgn="t"/>
              <a:r>
                <a:rPr lang="fr-FR" sz="1200" dirty="0">
                  <a:latin typeface="Arial Narrow" panose="020B0606020202030204" pitchFamily="34" charset="0"/>
                  <a:cs typeface="Arial" panose="020B0604020202020204" pitchFamily="34" charset="0"/>
                </a:rPr>
                <a:t>Environnement où les fautes </a:t>
              </a:r>
              <a:r>
                <a:rPr lang="fr-FR" sz="1200" dirty="0" smtClean="0">
                  <a:latin typeface="Arial Narrow" panose="020B0606020202030204" pitchFamily="34" charset="0"/>
                  <a:cs typeface="Arial" panose="020B0604020202020204" pitchFamily="34" charset="0"/>
                </a:rPr>
                <a:t>médicales</a:t>
              </a:r>
              <a:br>
                <a:rPr lang="fr-FR" sz="1200" dirty="0" smtClean="0">
                  <a:latin typeface="Arial Narrow" panose="020B0606020202030204" pitchFamily="34" charset="0"/>
                  <a:cs typeface="Arial" panose="020B0604020202020204" pitchFamily="34" charset="0"/>
                </a:rPr>
              </a:br>
              <a:r>
                <a:rPr lang="fr-FR" sz="1200" dirty="0" smtClean="0">
                  <a:latin typeface="Arial Narrow" panose="020B0606020202030204" pitchFamily="34" charset="0"/>
                  <a:cs typeface="Arial" panose="020B0604020202020204" pitchFamily="34" charset="0"/>
                </a:rPr>
                <a:t>ont </a:t>
              </a:r>
              <a:r>
                <a:rPr lang="fr-FR" sz="1200" dirty="0">
                  <a:latin typeface="Arial Narrow" panose="020B0606020202030204" pitchFamily="34" charset="0"/>
                  <a:cs typeface="Arial" panose="020B0604020202020204" pitchFamily="34" charset="0"/>
                </a:rPr>
                <a:t>fréquemment lieu</a:t>
              </a:r>
            </a:p>
          </p:txBody>
        </p:sp>
        <p:sp>
          <p:nvSpPr>
            <p:cNvPr id="11" name="Rectangle 10"/>
            <p:cNvSpPr/>
            <p:nvPr/>
          </p:nvSpPr>
          <p:spPr>
            <a:xfrm>
              <a:off x="498556" y="4119743"/>
              <a:ext cx="3134908" cy="646331"/>
            </a:xfrm>
            <a:prstGeom prst="rect">
              <a:avLst/>
            </a:prstGeom>
          </p:spPr>
          <p:txBody>
            <a:bodyPr wrap="square" anchor="ctr">
              <a:spAutoFit/>
            </a:bodyPr>
            <a:lstStyle/>
            <a:p>
              <a:pPr algn="r" fontAlgn="t"/>
              <a:r>
                <a:rPr lang="fr-FR" sz="1200" dirty="0">
                  <a:latin typeface="Arial Narrow" panose="020B0606020202030204" pitchFamily="34" charset="0"/>
                  <a:cs typeface="Arial" panose="020B0604020202020204" pitchFamily="34" charset="0"/>
                </a:rPr>
                <a:t>Pénurie d’outils ou d’aides à la prise de décisions permettant de déterminer si un patient bénéficiera </a:t>
              </a:r>
              <a:r>
                <a:rPr lang="fr-FR" sz="1200" dirty="0" smtClean="0">
                  <a:latin typeface="Arial Narrow" panose="020B0606020202030204" pitchFamily="34" charset="0"/>
                  <a:cs typeface="Arial" panose="020B0604020202020204" pitchFamily="34" charset="0"/>
                </a:rPr>
                <a:t/>
              </a:r>
              <a:br>
                <a:rPr lang="fr-FR" sz="1200" dirty="0" smtClean="0">
                  <a:latin typeface="Arial Narrow" panose="020B0606020202030204" pitchFamily="34" charset="0"/>
                  <a:cs typeface="Arial" panose="020B0604020202020204" pitchFamily="34" charset="0"/>
                </a:rPr>
              </a:br>
              <a:r>
                <a:rPr lang="fr-FR" sz="1200" dirty="0" smtClean="0">
                  <a:latin typeface="Arial Narrow" panose="020B0606020202030204" pitchFamily="34" charset="0"/>
                  <a:cs typeface="Arial" panose="020B0604020202020204" pitchFamily="34" charset="0"/>
                </a:rPr>
                <a:t>ou </a:t>
              </a:r>
              <a:r>
                <a:rPr lang="fr-FR" sz="1200" dirty="0">
                  <a:latin typeface="Arial Narrow" panose="020B0606020202030204" pitchFamily="34" charset="0"/>
                  <a:cs typeface="Arial" panose="020B0604020202020204" pitchFamily="34" charset="0"/>
                </a:rPr>
                <a:t>non d’un service donné</a:t>
              </a:r>
            </a:p>
          </p:txBody>
        </p:sp>
      </p:grpSp>
      <p:sp>
        <p:nvSpPr>
          <p:cNvPr id="46" name="Rectangle 45"/>
          <p:cNvSpPr/>
          <p:nvPr/>
        </p:nvSpPr>
        <p:spPr>
          <a:xfrm>
            <a:off x="374904" y="1499616"/>
            <a:ext cx="8569070" cy="641201"/>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Certains pays se penchent de plus en plus sur le problème des soins de faible valeur ou non économiques. Pourcentage des médecins de soins primaires qui ont défini les points suivants comme des </a:t>
            </a:r>
            <a:r>
              <a:rPr lang="fr-FR" sz="1350" b="1" dirty="0">
                <a:solidFill>
                  <a:srgbClr val="365254"/>
                </a:solidFill>
                <a:cs typeface="Arial" panose="020B0604020202020204" pitchFamily="34" charset="0"/>
              </a:rPr>
              <a:t>limites majeures </a:t>
            </a:r>
            <a:r>
              <a:rPr lang="fr-FR" sz="1350" dirty="0">
                <a:solidFill>
                  <a:srgbClr val="365254"/>
                </a:solidFill>
                <a:cs typeface="Arial" panose="020B0604020202020204" pitchFamily="34" charset="0"/>
              </a:rPr>
              <a:t>à la réduction de ces soins</a:t>
            </a:r>
          </a:p>
        </p:txBody>
      </p:sp>
      <p:grpSp>
        <p:nvGrpSpPr>
          <p:cNvPr id="47" name="Group 46"/>
          <p:cNvGrpSpPr/>
          <p:nvPr/>
        </p:nvGrpSpPr>
        <p:grpSpPr>
          <a:xfrm>
            <a:off x="1182370" y="5379378"/>
            <a:ext cx="6875780" cy="594360"/>
            <a:chOff x="877570" y="5412993"/>
            <a:chExt cx="6875780" cy="594360"/>
          </a:xfrm>
        </p:grpSpPr>
        <p:sp>
          <p:nvSpPr>
            <p:cNvPr id="48" name="Rectangle 47"/>
            <p:cNvSpPr/>
            <p:nvPr/>
          </p:nvSpPr>
          <p:spPr>
            <a:xfrm>
              <a:off x="1482609" y="5476237"/>
              <a:ext cx="6270741" cy="502702"/>
            </a:xfrm>
            <a:prstGeom prst="rect">
              <a:avLst/>
            </a:prstGeom>
          </p:spPr>
          <p:txBody>
            <a:bodyPr wrap="square">
              <a:spAutoFit/>
            </a:bodyPr>
            <a:lstStyle/>
            <a:p>
              <a:pPr algn="just">
                <a:lnSpc>
                  <a:spcPts val="1600"/>
                </a:lnSpc>
              </a:pPr>
              <a:r>
                <a:rPr lang="fr-CA" sz="1050" dirty="0">
                  <a:latin typeface="Arial" panose="020B0604020202020204" pitchFamily="34" charset="0"/>
                  <a:cs typeface="Arial" panose="020B0604020202020204" pitchFamily="34" charset="0"/>
                </a:rPr>
                <a:t>Bon nombre de Canadiens sont conscients que certains tests ou traitements médicaux sont parfois non nécessaires, mais ont besoin de plus de soutien ou d’outils pour prendre de meilleures décisions</a:t>
              </a:r>
              <a:r>
                <a:rPr lang="fr-CA" sz="1050" baseline="30000" dirty="0">
                  <a:latin typeface="Arial" panose="020B0604020202020204" pitchFamily="34" charset="0"/>
                  <a:cs typeface="Arial" panose="020B0604020202020204" pitchFamily="34" charset="0"/>
                </a:rPr>
                <a:t>1</a:t>
              </a:r>
              <a:r>
                <a:rPr lang="fr-CA" sz="1050" dirty="0">
                  <a:latin typeface="Arial" panose="020B0604020202020204" pitchFamily="34" charset="0"/>
                  <a:cs typeface="Arial" panose="020B0604020202020204" pitchFamily="34" charset="0"/>
                </a:rPr>
                <a:t>. </a:t>
              </a:r>
            </a:p>
          </p:txBody>
        </p:sp>
        <p:pic>
          <p:nvPicPr>
            <p:cNvPr id="49"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570" y="5412993"/>
              <a:ext cx="594360" cy="594360"/>
            </a:xfrm>
            <a:prstGeom prst="rect">
              <a:avLst/>
            </a:prstGeom>
          </p:spPr>
        </p:pic>
      </p:grpSp>
      <p:sp>
        <p:nvSpPr>
          <p:cNvPr id="26" name="Rectangle 25"/>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grpSp>
        <p:nvGrpSpPr>
          <p:cNvPr id="17" name="Group 16"/>
          <p:cNvGrpSpPr/>
          <p:nvPr/>
        </p:nvGrpSpPr>
        <p:grpSpPr>
          <a:xfrm>
            <a:off x="374904" y="6304001"/>
            <a:ext cx="4025646" cy="425758"/>
            <a:chOff x="3484840" y="6539092"/>
            <a:chExt cx="4025646" cy="425758"/>
          </a:xfrm>
        </p:grpSpPr>
        <p:sp>
          <p:nvSpPr>
            <p:cNvPr id="18" name="TextBox 17"/>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19" name="Oval 18"/>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334487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Aperçus provinciaux et territoriaux : limites à la réduction des soins de faible valeur</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141103810"/>
              </p:ext>
            </p:extLst>
          </p:nvPr>
        </p:nvGraphicFramePr>
        <p:xfrm>
          <a:off x="370947" y="1994105"/>
          <a:ext cx="8229598" cy="3383280"/>
        </p:xfrm>
        <a:graphic>
          <a:graphicData uri="http://schemas.openxmlformats.org/drawingml/2006/table">
            <a:tbl>
              <a:tblPr/>
              <a:tblGrid>
                <a:gridCol w="1838853">
                  <a:extLst>
                    <a:ext uri="{9D8B030D-6E8A-4147-A177-3AD203B41FA5}">
                      <a16:colId xmlns:a16="http://schemas.microsoft.com/office/drawing/2014/main" val="2274431385"/>
                    </a:ext>
                  </a:extLst>
                </a:gridCol>
                <a:gridCol w="571500">
                  <a:extLst>
                    <a:ext uri="{9D8B030D-6E8A-4147-A177-3AD203B41FA5}">
                      <a16:colId xmlns:a16="http://schemas.microsoft.com/office/drawing/2014/main" val="3414494534"/>
                    </a:ext>
                  </a:extLst>
                </a:gridCol>
                <a:gridCol w="523875">
                  <a:extLst>
                    <a:ext uri="{9D8B030D-6E8A-4147-A177-3AD203B41FA5}">
                      <a16:colId xmlns:a16="http://schemas.microsoft.com/office/drawing/2014/main" val="1291103358"/>
                    </a:ext>
                  </a:extLst>
                </a:gridCol>
                <a:gridCol w="439332">
                  <a:extLst>
                    <a:ext uri="{9D8B030D-6E8A-4147-A177-3AD203B41FA5}">
                      <a16:colId xmlns:a16="http://schemas.microsoft.com/office/drawing/2014/main" val="2659665947"/>
                    </a:ext>
                  </a:extLst>
                </a:gridCol>
                <a:gridCol w="439332">
                  <a:extLst>
                    <a:ext uri="{9D8B030D-6E8A-4147-A177-3AD203B41FA5}">
                      <a16:colId xmlns:a16="http://schemas.microsoft.com/office/drawing/2014/main" val="77205676"/>
                    </a:ext>
                  </a:extLst>
                </a:gridCol>
                <a:gridCol w="439332">
                  <a:extLst>
                    <a:ext uri="{9D8B030D-6E8A-4147-A177-3AD203B41FA5}">
                      <a16:colId xmlns:a16="http://schemas.microsoft.com/office/drawing/2014/main" val="5221739"/>
                    </a:ext>
                  </a:extLst>
                </a:gridCol>
                <a:gridCol w="439332">
                  <a:extLst>
                    <a:ext uri="{9D8B030D-6E8A-4147-A177-3AD203B41FA5}">
                      <a16:colId xmlns:a16="http://schemas.microsoft.com/office/drawing/2014/main" val="3757745029"/>
                    </a:ext>
                  </a:extLst>
                </a:gridCol>
                <a:gridCol w="489338">
                  <a:extLst>
                    <a:ext uri="{9D8B030D-6E8A-4147-A177-3AD203B41FA5}">
                      <a16:colId xmlns:a16="http://schemas.microsoft.com/office/drawing/2014/main" val="2250567162"/>
                    </a:ext>
                  </a:extLst>
                </a:gridCol>
                <a:gridCol w="489338">
                  <a:extLst>
                    <a:ext uri="{9D8B030D-6E8A-4147-A177-3AD203B41FA5}">
                      <a16:colId xmlns:a16="http://schemas.microsoft.com/office/drawing/2014/main" val="2848938551"/>
                    </a:ext>
                  </a:extLst>
                </a:gridCol>
                <a:gridCol w="489338">
                  <a:extLst>
                    <a:ext uri="{9D8B030D-6E8A-4147-A177-3AD203B41FA5}">
                      <a16:colId xmlns:a16="http://schemas.microsoft.com/office/drawing/2014/main" val="1775685730"/>
                    </a:ext>
                  </a:extLst>
                </a:gridCol>
                <a:gridCol w="403683">
                  <a:extLst>
                    <a:ext uri="{9D8B030D-6E8A-4147-A177-3AD203B41FA5}">
                      <a16:colId xmlns:a16="http://schemas.microsoft.com/office/drawing/2014/main" val="613197185"/>
                    </a:ext>
                  </a:extLst>
                </a:gridCol>
                <a:gridCol w="428625">
                  <a:extLst>
                    <a:ext uri="{9D8B030D-6E8A-4147-A177-3AD203B41FA5}">
                      <a16:colId xmlns:a16="http://schemas.microsoft.com/office/drawing/2014/main" val="4077132638"/>
                    </a:ext>
                  </a:extLst>
                </a:gridCol>
                <a:gridCol w="590550">
                  <a:extLst>
                    <a:ext uri="{9D8B030D-6E8A-4147-A177-3AD203B41FA5}">
                      <a16:colId xmlns:a16="http://schemas.microsoft.com/office/drawing/2014/main" val="178737671"/>
                    </a:ext>
                  </a:extLst>
                </a:gridCol>
                <a:gridCol w="647170">
                  <a:extLst>
                    <a:ext uri="{9D8B030D-6E8A-4147-A177-3AD203B41FA5}">
                      <a16:colId xmlns:a16="http://schemas.microsoft.com/office/drawing/2014/main" val="3241438732"/>
                    </a:ext>
                  </a:extLst>
                </a:gridCol>
              </a:tblGrid>
              <a:tr h="388610">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00" b="1" i="0" u="none" strike="noStrike" dirty="0">
                          <a:solidFill>
                            <a:srgbClr val="000000"/>
                          </a:solidFill>
                          <a:latin typeface="+mn-lt"/>
                          <a:cs typeface="Arial" panose="020B0604020202020204" pitchFamily="34" charset="0"/>
                        </a:rPr>
                        <a:t>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Î.-P.-É.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N.-É.</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N.-B.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Qc</a:t>
                      </a:r>
                      <a:endParaRPr lang="fr-CA" sz="1200" b="1" i="0" u="none" strike="noStrike" dirty="0">
                        <a:solidFill>
                          <a:srgbClr val="000000"/>
                        </a:solidFill>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Man.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Sask</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Alb</a:t>
                      </a:r>
                      <a:r>
                        <a:rPr lang="fr-CA" sz="1200" b="1" i="0" u="none" strike="noStrike" dirty="0">
                          <a:solidFill>
                            <a:srgbClr val="000000"/>
                          </a:solidFill>
                          <a:latin typeface="+mn-lt"/>
                          <a:cs typeface="Arial" panose="020B060402020202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C.-B.</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Terr</a:t>
                      </a:r>
                      <a:r>
                        <a:rPr lang="fr-CA" sz="1200" b="1" i="0" u="none" strike="noStrike" dirty="0">
                          <a:solidFill>
                            <a:srgbClr val="000000"/>
                          </a:solidFill>
                          <a:latin typeface="+mn-lt"/>
                          <a:cs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a:solidFill>
                            <a:srgbClr val="000000"/>
                          </a:solidFill>
                          <a:latin typeface="+mn-lt"/>
                          <a:cs typeface="Arial" panose="020B0604020202020204" pitchFamily="34" charset="0"/>
                        </a:rPr>
                        <a:t>Canada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00" b="1" i="0" u="none" strike="noStrike" dirty="0" err="1">
                          <a:solidFill>
                            <a:srgbClr val="000000"/>
                          </a:solidFill>
                          <a:latin typeface="+mn-lt"/>
                          <a:cs typeface="Arial" panose="020B0604020202020204" pitchFamily="34" charset="0"/>
                        </a:rPr>
                        <a:t>Moy</a:t>
                      </a:r>
                      <a:r>
                        <a:rPr lang="fr-CA" sz="1200" b="1" i="0" u="none" strike="noStrike" dirty="0">
                          <a:solidFill>
                            <a:srgbClr val="000000"/>
                          </a:solidFill>
                          <a:latin typeface="+mn-lt"/>
                          <a:cs typeface="Arial" panose="020B0604020202020204" pitchFamily="34" charset="0"/>
                        </a:rPr>
                        <a:t>. du FCMW</a:t>
                      </a: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541278">
                <a:tc>
                  <a:txBody>
                    <a:bodyPr/>
                    <a:lstStyle/>
                    <a:p>
                      <a:pPr marL="0" algn="l" defTabSz="1219170" rtl="0" eaLnBrk="1" fontAlgn="t" latinLnBrk="0" hangingPunct="1"/>
                      <a:r>
                        <a:rPr lang="fr-CA" sz="1200" dirty="0">
                          <a:solidFill>
                            <a:schemeClr val="tx1"/>
                          </a:solidFill>
                          <a:latin typeface="+mn-lt"/>
                          <a:ea typeface="+mn-ea"/>
                          <a:cs typeface="Arial" panose="020B0604020202020204" pitchFamily="34" charset="0"/>
                        </a:rPr>
                        <a:t>Patients faisant eux-mêmes la demande de tests ou de traitements inutiles</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57</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541278">
                <a:tc>
                  <a:txBody>
                    <a:bodyPr/>
                    <a:lstStyle/>
                    <a:p>
                      <a:pPr marL="0" algn="l" defTabSz="1219170" rtl="0" eaLnBrk="1" fontAlgn="t" latinLnBrk="0" hangingPunct="1"/>
                      <a:r>
                        <a:rPr lang="fr-CA" sz="1200" dirty="0">
                          <a:solidFill>
                            <a:schemeClr val="tx1"/>
                          </a:solidFill>
                          <a:latin typeface="+mn-lt"/>
                          <a:ea typeface="+mn-ea"/>
                          <a:cs typeface="Arial" panose="020B0604020202020204" pitchFamily="34" charset="0"/>
                        </a:rPr>
                        <a:t>Manque de temps pour prendre des décisions de concert avec les patients</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388610">
                <a:tc>
                  <a:txBody>
                    <a:bodyPr/>
                    <a:lstStyle/>
                    <a:p>
                      <a:pPr marL="0" algn="l" defTabSz="1219170" rtl="0" eaLnBrk="1" fontAlgn="t" latinLnBrk="0" hangingPunct="1"/>
                      <a:r>
                        <a:rPr lang="fr-CA" sz="1200" dirty="0">
                          <a:solidFill>
                            <a:schemeClr val="tx1"/>
                          </a:solidFill>
                          <a:latin typeface="+mn-lt"/>
                          <a:ea typeface="+mn-ea"/>
                          <a:cs typeface="Arial" panose="020B0604020202020204" pitchFamily="34" charset="0"/>
                        </a:rPr>
                        <a:t>Environnement où les fautes médicales ont fréquemment lieu</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995440861"/>
                  </a:ext>
                </a:extLst>
              </a:tr>
              <a:tr h="474361">
                <a:tc>
                  <a:txBody>
                    <a:bodyPr/>
                    <a:lstStyle/>
                    <a:p>
                      <a:pPr marL="0" algn="l" defTabSz="1219170" rtl="0" eaLnBrk="1" fontAlgn="t" latinLnBrk="0" hangingPunct="1"/>
                      <a:r>
                        <a:rPr lang="fr-CA" sz="1200" dirty="0">
                          <a:solidFill>
                            <a:schemeClr val="tx1"/>
                          </a:solidFill>
                          <a:latin typeface="+mn-lt"/>
                          <a:ea typeface="+mn-ea"/>
                          <a:cs typeface="Arial" panose="020B0604020202020204" pitchFamily="34" charset="0"/>
                        </a:rPr>
                        <a:t>Pénurie d’outils ou d’aides </a:t>
                      </a:r>
                      <a:r>
                        <a:rPr lang="fr-CA" sz="1200" dirty="0" smtClean="0">
                          <a:solidFill>
                            <a:schemeClr val="tx1"/>
                          </a:solidFill>
                          <a:latin typeface="+mn-lt"/>
                          <a:ea typeface="+mn-ea"/>
                          <a:cs typeface="Arial" panose="020B0604020202020204" pitchFamily="34" charset="0"/>
                        </a:rPr>
                        <a:t/>
                      </a:r>
                      <a:br>
                        <a:rPr lang="fr-CA" sz="1200" dirty="0" smtClean="0">
                          <a:solidFill>
                            <a:schemeClr val="tx1"/>
                          </a:solidFill>
                          <a:latin typeface="+mn-lt"/>
                          <a:ea typeface="+mn-ea"/>
                          <a:cs typeface="Arial" panose="020B0604020202020204" pitchFamily="34" charset="0"/>
                        </a:rPr>
                      </a:br>
                      <a:r>
                        <a:rPr lang="fr-CA" sz="1200" dirty="0" smtClean="0">
                          <a:solidFill>
                            <a:schemeClr val="tx1"/>
                          </a:solidFill>
                          <a:latin typeface="+mn-lt"/>
                          <a:ea typeface="+mn-ea"/>
                          <a:cs typeface="Arial" panose="020B0604020202020204" pitchFamily="34" charset="0"/>
                        </a:rPr>
                        <a:t>à </a:t>
                      </a:r>
                      <a:r>
                        <a:rPr lang="fr-CA" sz="1200" dirty="0">
                          <a:solidFill>
                            <a:schemeClr val="tx1"/>
                          </a:solidFill>
                          <a:latin typeface="+mn-lt"/>
                          <a:ea typeface="+mn-ea"/>
                          <a:cs typeface="Arial" panose="020B0604020202020204" pitchFamily="34" charset="0"/>
                        </a:rPr>
                        <a:t>la prise de décisions permettant de déterminer si un patient bénéficiera </a:t>
                      </a:r>
                      <a:r>
                        <a:rPr lang="fr-CA" sz="1200" dirty="0" smtClean="0">
                          <a:solidFill>
                            <a:schemeClr val="tx1"/>
                          </a:solidFill>
                          <a:latin typeface="+mn-lt"/>
                          <a:ea typeface="+mn-ea"/>
                          <a:cs typeface="Arial" panose="020B0604020202020204" pitchFamily="34" charset="0"/>
                        </a:rPr>
                        <a:t/>
                      </a:r>
                      <a:br>
                        <a:rPr lang="fr-CA" sz="1200" dirty="0" smtClean="0">
                          <a:solidFill>
                            <a:schemeClr val="tx1"/>
                          </a:solidFill>
                          <a:latin typeface="+mn-lt"/>
                          <a:ea typeface="+mn-ea"/>
                          <a:cs typeface="Arial" panose="020B0604020202020204" pitchFamily="34" charset="0"/>
                        </a:rPr>
                      </a:br>
                      <a:r>
                        <a:rPr lang="fr-CA" sz="1200" dirty="0" smtClean="0">
                          <a:solidFill>
                            <a:schemeClr val="tx1"/>
                          </a:solidFill>
                          <a:latin typeface="+mn-lt"/>
                          <a:ea typeface="+mn-ea"/>
                          <a:cs typeface="Arial" panose="020B0604020202020204" pitchFamily="34" charset="0"/>
                        </a:rPr>
                        <a:t>ou </a:t>
                      </a:r>
                      <a:r>
                        <a:rPr lang="fr-CA" sz="1200" dirty="0">
                          <a:solidFill>
                            <a:schemeClr val="tx1"/>
                          </a:solidFill>
                          <a:latin typeface="+mn-lt"/>
                          <a:ea typeface="+mn-ea"/>
                          <a:cs typeface="Arial" panose="020B0604020202020204" pitchFamily="34" charset="0"/>
                        </a:rPr>
                        <a:t>non d’un service donné</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27</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00282528"/>
                  </a:ext>
                </a:extLst>
              </a:tr>
            </a:tbl>
          </a:graphicData>
        </a:graphic>
      </p:graphicFrame>
      <p:sp>
        <p:nvSpPr>
          <p:cNvPr id="8" name="Rectangle 7"/>
          <p:cNvSpPr/>
          <p:nvPr/>
        </p:nvSpPr>
        <p:spPr>
          <a:xfrm>
            <a:off x="374904" y="5340060"/>
            <a:ext cx="7210428" cy="584775"/>
          </a:xfrm>
          <a:prstGeom prst="rect">
            <a:avLst/>
          </a:prstGeom>
        </p:spPr>
        <p:txBody>
          <a:bodyPr wrap="square" lIns="0" tIns="91440" bIns="0">
            <a:spAutoFit/>
          </a:bodyPr>
          <a:lstStyle/>
          <a:p>
            <a:r>
              <a:rPr lang="fr-CA" sz="800" b="1" dirty="0">
                <a:latin typeface="Arial" panose="020B0604020202020204" pitchFamily="34" charset="0"/>
              </a:rPr>
              <a:t>Remarques</a:t>
            </a:r>
          </a:p>
          <a:p>
            <a:r>
              <a:rPr lang="fr-CA" sz="800" dirty="0">
                <a:latin typeface="Arial" panose="020B0604020202020204" pitchFamily="34" charset="0"/>
                <a:cs typeface="Arial" panose="020B0604020202020204" pitchFamily="34" charset="0"/>
              </a:rPr>
              <a:t>* Le coefficient de variation (CV) se situe entre 16,6 % et 33,3 %; utiliser avec prudence.</a:t>
            </a:r>
          </a:p>
          <a:p>
            <a:r>
              <a:rPr lang="fr-CA" sz="800" dirty="0">
                <a:latin typeface="Arial" panose="020B0604020202020204" pitchFamily="34" charset="0"/>
              </a:rPr>
              <a:t>La moyenne du FCMW correspond au total des résultats des 11 pays divisé par le nombre de pays. La moyenne canadienne représente l’expérience moyenne des Canadiens (plutôt que la moyenne des résultats provinciaux et territoriaux).</a:t>
            </a:r>
          </a:p>
        </p:txBody>
      </p:sp>
      <p:sp>
        <p:nvSpPr>
          <p:cNvPr id="41" name="Rectangle 40"/>
          <p:cNvSpPr/>
          <p:nvPr/>
        </p:nvSpPr>
        <p:spPr>
          <a:xfrm>
            <a:off x="374904" y="1316736"/>
            <a:ext cx="7664196" cy="661720"/>
          </a:xfrm>
          <a:prstGeom prst="rect">
            <a:avLst/>
          </a:prstGeom>
        </p:spPr>
        <p:txBody>
          <a:bodyPr wrap="square" lIns="0" tIns="91440" bIns="137160">
            <a:spAutoFit/>
          </a:bodyPr>
          <a:lstStyle/>
          <a:p>
            <a:pPr>
              <a:lnSpc>
                <a:spcPts val="1600"/>
              </a:lnSpc>
            </a:pPr>
            <a:r>
              <a:rPr lang="fr-FR" sz="1350" dirty="0">
                <a:solidFill>
                  <a:srgbClr val="365254"/>
                </a:solidFill>
                <a:cs typeface="Arial" panose="020B0604020202020204" pitchFamily="34" charset="0"/>
              </a:rPr>
              <a:t>Pourcentage des médecins de soins primaires qui ont défini les points suivants comme des </a:t>
            </a:r>
            <a:r>
              <a:rPr lang="fr-FR" sz="1350" b="1" dirty="0">
                <a:solidFill>
                  <a:srgbClr val="365254"/>
                </a:solidFill>
                <a:cs typeface="Arial" panose="020B0604020202020204" pitchFamily="34" charset="0"/>
              </a:rPr>
              <a:t>limites majeures </a:t>
            </a:r>
            <a:r>
              <a:rPr lang="fr-FR" sz="1350" dirty="0">
                <a:solidFill>
                  <a:srgbClr val="365254"/>
                </a:solidFill>
                <a:cs typeface="Arial" panose="020B0604020202020204" pitchFamily="34" charset="0"/>
              </a:rPr>
              <a:t>à la réduction de ces soins</a:t>
            </a:r>
          </a:p>
        </p:txBody>
      </p:sp>
      <p:grpSp>
        <p:nvGrpSpPr>
          <p:cNvPr id="30" name="Group 29"/>
          <p:cNvGrpSpPr/>
          <p:nvPr/>
        </p:nvGrpSpPr>
        <p:grpSpPr>
          <a:xfrm>
            <a:off x="374904" y="6304001"/>
            <a:ext cx="4025646" cy="425758"/>
            <a:chOff x="3484840" y="6539092"/>
            <a:chExt cx="4025646" cy="425758"/>
          </a:xfrm>
        </p:grpSpPr>
        <p:sp>
          <p:nvSpPr>
            <p:cNvPr id="38" name="TextBox 37"/>
            <p:cNvSpPr txBox="1"/>
            <p:nvPr/>
          </p:nvSpPr>
          <p:spPr>
            <a:xfrm>
              <a:off x="3608492" y="6539092"/>
              <a:ext cx="3901994" cy="425758"/>
            </a:xfrm>
            <a:prstGeom prst="rect">
              <a:avLst/>
            </a:prstGeom>
            <a:noFill/>
          </p:spPr>
          <p:txBody>
            <a:bodyPr wrap="square" rtlCol="0" anchor="ctr">
              <a:spAutoFit/>
            </a:bodyPr>
            <a:lstStyle/>
            <a:p>
              <a:pPr>
                <a:lnSpc>
                  <a:spcPts val="1300"/>
                </a:lnSpc>
              </a:pPr>
              <a:r>
                <a:rPr lang="fr-FR" sz="900" dirty="0">
                  <a:latin typeface="Arial" panose="020B0604020202020204" pitchFamily="34" charset="0"/>
                  <a:cs typeface="Arial" panose="020B0604020202020204" pitchFamily="34" charset="0"/>
                </a:rPr>
                <a:t>Résultats non directionnels ou qui n’ont pas été comparés à la moyenne du FCMW à l’aide de tests statistiques (p. ex. résultats des territoires)</a:t>
              </a:r>
            </a:p>
          </p:txBody>
        </p:sp>
        <p:sp>
          <p:nvSpPr>
            <p:cNvPr id="39" name="Oval 38"/>
            <p:cNvSpPr/>
            <p:nvPr/>
          </p:nvSpPr>
          <p:spPr>
            <a:xfrm>
              <a:off x="3484840" y="6598594"/>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
        <p:nvSpPr>
          <p:cNvPr id="20" name="Rectangle 19"/>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13670476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Notes méthodologiques</a:t>
            </a:r>
            <a:endParaRPr lang="en-CA" dirty="0"/>
          </a:p>
        </p:txBody>
      </p:sp>
      <p:sp>
        <p:nvSpPr>
          <p:cNvPr id="8" name="Text Placeholder 2"/>
          <p:cNvSpPr>
            <a:spLocks noGrp="1"/>
          </p:cNvSpPr>
          <p:nvPr>
            <p:ph idx="4294967295"/>
          </p:nvPr>
        </p:nvSpPr>
        <p:spPr>
          <a:xfrm>
            <a:off x="374904" y="1271016"/>
            <a:ext cx="8225636" cy="4525963"/>
          </a:xfrm>
        </p:spPr>
        <p:txBody>
          <a:bodyPr>
            <a:noAutofit/>
          </a:bodyPr>
          <a:lstStyle/>
          <a:p>
            <a:pPr marL="0" indent="0">
              <a:lnSpc>
                <a:spcPts val="1600"/>
              </a:lnSpc>
              <a:spcBef>
                <a:spcPts val="0"/>
              </a:spcBef>
              <a:spcAft>
                <a:spcPts val="1200"/>
              </a:spcAft>
              <a:buNone/>
            </a:pPr>
            <a:r>
              <a:rPr lang="fr-FR" sz="1100" b="0" dirty="0">
                <a:solidFill>
                  <a:schemeClr val="tx1"/>
                </a:solidFill>
                <a:latin typeface="Arial" panose="020B0604020202020204" pitchFamily="34" charset="0"/>
              </a:rPr>
              <a:t>L’Enquête internationale de 2019 du Fonds du Commonwealth sur les politiques de santé a été réalisée auprès de médecins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de </a:t>
            </a:r>
            <a:r>
              <a:rPr lang="fr-FR" sz="1100" b="0" dirty="0">
                <a:solidFill>
                  <a:schemeClr val="tx1"/>
                </a:solidFill>
                <a:latin typeface="Arial" panose="020B0604020202020204" pitchFamily="34" charset="0"/>
              </a:rPr>
              <a:t>soins primaires dans 11 pays : l’Australie, le Canada, la France, l’Allemagne, les Pays-Bas, la Nouvelle-Zélande, la Norvège,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la </a:t>
            </a:r>
            <a:r>
              <a:rPr lang="fr-FR" sz="1100" b="0" dirty="0">
                <a:solidFill>
                  <a:schemeClr val="tx1"/>
                </a:solidFill>
                <a:latin typeface="Arial" panose="020B0604020202020204" pitchFamily="34" charset="0"/>
              </a:rPr>
              <a:t>Suède, la Suisse, le Royaume-Uni et les États-Unis. </a:t>
            </a:r>
          </a:p>
          <a:p>
            <a:pPr marL="0" indent="0">
              <a:lnSpc>
                <a:spcPts val="1600"/>
              </a:lnSpc>
              <a:spcBef>
                <a:spcPts val="0"/>
              </a:spcBef>
              <a:spcAft>
                <a:spcPts val="1200"/>
              </a:spcAft>
              <a:buNone/>
            </a:pPr>
            <a:r>
              <a:rPr lang="fr-FR" sz="1100" b="0" dirty="0">
                <a:solidFill>
                  <a:schemeClr val="tx1"/>
                </a:solidFill>
                <a:latin typeface="Arial" panose="020B0604020202020204" pitchFamily="34" charset="0"/>
              </a:rPr>
              <a:t>Des notes méthodologiques détaillées, y compris une liste complète des taux de réponse dans tous les pays sondés, sont disponibles en ligne. </a:t>
            </a:r>
          </a:p>
          <a:p>
            <a:pPr marL="0" indent="0">
              <a:lnSpc>
                <a:spcPts val="1600"/>
              </a:lnSpc>
              <a:spcBef>
                <a:spcPts val="0"/>
              </a:spcBef>
              <a:spcAft>
                <a:spcPts val="1200"/>
              </a:spcAft>
              <a:buNone/>
            </a:pPr>
            <a:r>
              <a:rPr lang="fr-FR" sz="1100" b="0" dirty="0">
                <a:solidFill>
                  <a:schemeClr val="tx1"/>
                </a:solidFill>
                <a:latin typeface="Arial" panose="020B0604020202020204" pitchFamily="34" charset="0"/>
              </a:rPr>
              <a:t>Au Canada, la firme Social Science </a:t>
            </a:r>
            <a:r>
              <a:rPr lang="fr-FR" sz="1100" b="0" dirty="0" err="1">
                <a:solidFill>
                  <a:schemeClr val="tx1"/>
                </a:solidFill>
                <a:latin typeface="Arial" panose="020B0604020202020204" pitchFamily="34" charset="0"/>
              </a:rPr>
              <a:t>Research</a:t>
            </a:r>
            <a:r>
              <a:rPr lang="fr-FR" sz="1100" b="0" dirty="0">
                <a:solidFill>
                  <a:schemeClr val="tx1"/>
                </a:solidFill>
                <a:latin typeface="Arial" panose="020B0604020202020204" pitchFamily="34" charset="0"/>
              </a:rPr>
              <a:t> Solutions (SSRS) a distribué le questionnaire par la poste et en ligne entre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le </a:t>
            </a:r>
            <a:r>
              <a:rPr lang="fr-FR" sz="1100" b="0" dirty="0">
                <a:solidFill>
                  <a:schemeClr val="tx1"/>
                </a:solidFill>
                <a:latin typeface="Arial" panose="020B0604020202020204" pitchFamily="34" charset="0"/>
              </a:rPr>
              <a:t>29 janvier et le 3 juin 2019 dans les provinces (sauf à l’Î.-P.-É.). Elle a également effectué des recensements à l’Î.-P.-É.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et </a:t>
            </a:r>
            <a:r>
              <a:rPr lang="fr-FR" sz="1100" b="0" dirty="0">
                <a:solidFill>
                  <a:schemeClr val="tx1"/>
                </a:solidFill>
                <a:latin typeface="Arial" panose="020B0604020202020204" pitchFamily="34" charset="0"/>
              </a:rPr>
              <a:t>dans </a:t>
            </a:r>
            <a:r>
              <a:rPr lang="fr-FR" sz="1100" b="0" dirty="0" smtClean="0">
                <a:solidFill>
                  <a:schemeClr val="tx1"/>
                </a:solidFill>
                <a:latin typeface="Arial" panose="020B0604020202020204" pitchFamily="34" charset="0"/>
              </a:rPr>
              <a:t>les </a:t>
            </a:r>
            <a:r>
              <a:rPr lang="fr-FR" sz="1100" b="0" dirty="0">
                <a:solidFill>
                  <a:schemeClr val="tx1"/>
                </a:solidFill>
                <a:latin typeface="Arial" panose="020B0604020202020204" pitchFamily="34" charset="0"/>
              </a:rPr>
              <a:t>territoires entre le 27 février et le 30 juillet 2019. L’échantillon de base financé par le FCMW a été élargi grâce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au </a:t>
            </a:r>
            <a:r>
              <a:rPr lang="fr-FR" sz="1100" b="0" dirty="0">
                <a:solidFill>
                  <a:schemeClr val="tx1"/>
                </a:solidFill>
                <a:latin typeface="Arial" panose="020B0604020202020204" pitchFamily="34" charset="0"/>
              </a:rPr>
              <a:t>financement d’organisations provinciales au Québec et en Ontario et au financement de l’ICIS dans le reste des provinces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et </a:t>
            </a:r>
            <a:r>
              <a:rPr lang="fr-FR" sz="1100" b="0" dirty="0">
                <a:solidFill>
                  <a:schemeClr val="tx1"/>
                </a:solidFill>
                <a:latin typeface="Arial" panose="020B0604020202020204" pitchFamily="34" charset="0"/>
              </a:rPr>
              <a:t>dans les territoires. Les médecins de soins primaires ont été sélectionnés au hasard dans les provinces (sauf à l’Î.-P.-É.);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tous </a:t>
            </a:r>
            <a:r>
              <a:rPr lang="fr-FR" sz="1100" b="0" dirty="0">
                <a:solidFill>
                  <a:schemeClr val="tx1"/>
                </a:solidFill>
                <a:latin typeface="Arial" panose="020B0604020202020204" pitchFamily="34" charset="0"/>
              </a:rPr>
              <a:t>les médecins de soins primaires de l’Î.-P.-É. et des territoires ont été invités à participer. Afin d’encourager la participation,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un </a:t>
            </a:r>
            <a:r>
              <a:rPr lang="fr-FR" sz="1100" b="0" dirty="0">
                <a:solidFill>
                  <a:schemeClr val="tx1"/>
                </a:solidFill>
                <a:latin typeface="Arial" panose="020B0604020202020204" pitchFamily="34" charset="0"/>
              </a:rPr>
              <a:t>chèque incitatif de </a:t>
            </a:r>
            <a:r>
              <a:rPr lang="fr-FR" sz="1100" b="0" dirty="0" smtClean="0">
                <a:solidFill>
                  <a:schemeClr val="tx1"/>
                </a:solidFill>
                <a:latin typeface="Arial" panose="020B0604020202020204" pitchFamily="34" charset="0"/>
              </a:rPr>
              <a:t>25</a:t>
            </a:r>
            <a:r>
              <a:rPr lang="fr-FR" sz="1100" b="0" dirty="0">
                <a:solidFill>
                  <a:schemeClr val="tx1"/>
                </a:solidFill>
                <a:latin typeface="Arial" panose="020B0604020202020204" pitchFamily="34" charset="0"/>
              </a:rPr>
              <a:t> $ (dans les provinces) ou de 100 $ (dans les territoires) a été remis à chaque médecin de soins primaires sélectionné. Au total, 2 569 répondants ont participé à l’enquête au Canada, soit un taux de réponse global de 39,3 %. </a:t>
            </a:r>
          </a:p>
          <a:p>
            <a:pPr marL="0" indent="0">
              <a:lnSpc>
                <a:spcPts val="1600"/>
              </a:lnSpc>
              <a:spcBef>
                <a:spcPts val="0"/>
              </a:spcBef>
              <a:spcAft>
                <a:spcPts val="1800"/>
              </a:spcAft>
              <a:buNone/>
            </a:pPr>
            <a:r>
              <a:rPr lang="fr-FR" sz="1100" b="0" dirty="0">
                <a:solidFill>
                  <a:schemeClr val="tx1"/>
                </a:solidFill>
                <a:latin typeface="Arial" panose="020B0604020202020204" pitchFamily="34" charset="0"/>
              </a:rPr>
              <a:t>En raison de la petite taille des échantillons au Yukon, dans les Territoires du Nord-Ouest et au Nunavut, les résultats des territoires ont été agrégés (avec autorisation et soutien</a:t>
            </a:r>
            <a:r>
              <a:rPr lang="fr-FR" sz="1100" b="0" dirty="0" smtClean="0">
                <a:solidFill>
                  <a:schemeClr val="tx1"/>
                </a:solidFill>
                <a:latin typeface="Arial" panose="020B0604020202020204" pitchFamily="34" charset="0"/>
              </a:rPr>
              <a:t>).</a:t>
            </a:r>
            <a:endParaRPr lang="fr-FR" sz="1100" b="0" dirty="0">
              <a:solidFill>
                <a:schemeClr val="tx1"/>
              </a:solidFill>
              <a:latin typeface="Arial" panose="020B0604020202020204" pitchFamily="34" charset="0"/>
            </a:endParaRPr>
          </a:p>
        </p:txBody>
      </p:sp>
      <p:sp>
        <p:nvSpPr>
          <p:cNvPr id="5" name="Rectangle 4"/>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22200777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903" y="1271016"/>
            <a:ext cx="8225637" cy="4525963"/>
          </a:xfrm>
        </p:spPr>
        <p:txBody>
          <a:bodyPr/>
          <a:lstStyle/>
          <a:p>
            <a:pPr marL="0" lvl="0" indent="0">
              <a:lnSpc>
                <a:spcPts val="2600"/>
              </a:lnSpc>
              <a:spcBef>
                <a:spcPts val="0"/>
              </a:spcBef>
              <a:spcAft>
                <a:spcPts val="900"/>
              </a:spcAft>
              <a:buNone/>
            </a:pPr>
            <a:r>
              <a:rPr lang="en-US" sz="2400" b="0" dirty="0" err="1">
                <a:solidFill>
                  <a:srgbClr val="00A199"/>
                </a:solidFill>
              </a:rPr>
              <a:t>Pondération</a:t>
            </a:r>
            <a:r>
              <a:rPr lang="en-US" sz="2400" b="0" dirty="0">
                <a:solidFill>
                  <a:srgbClr val="00A199"/>
                </a:solidFill>
              </a:rPr>
              <a:t> des </a:t>
            </a:r>
            <a:r>
              <a:rPr lang="en-US" sz="2400" b="0" dirty="0" err="1">
                <a:solidFill>
                  <a:srgbClr val="00A199"/>
                </a:solidFill>
              </a:rPr>
              <a:t>résultats</a:t>
            </a:r>
            <a:endParaRPr lang="en-US" sz="2400" b="0" dirty="0">
              <a:solidFill>
                <a:srgbClr val="00A199"/>
              </a:solidFill>
            </a:endParaRPr>
          </a:p>
          <a:p>
            <a:pPr marL="0" lvl="0" indent="0">
              <a:lnSpc>
                <a:spcPts val="1600"/>
              </a:lnSpc>
              <a:spcBef>
                <a:spcPts val="0"/>
              </a:spcBef>
              <a:spcAft>
                <a:spcPts val="1500"/>
              </a:spcAft>
              <a:buNone/>
            </a:pPr>
            <a:r>
              <a:rPr lang="fr-FR" sz="1100" b="0" dirty="0">
                <a:solidFill>
                  <a:prstClr val="black"/>
                </a:solidFill>
                <a:latin typeface="Arial" panose="020B0604020202020204" pitchFamily="34" charset="0"/>
              </a:rPr>
              <a:t>Les résultats du Canada ont d’abord été pondérés selon l’âge et le sexe (pour l’Ontario, le Québec et le reste du Canada). Les pondérations ont ensuite été ajustées selon la répartition des médecins de soins primaires dans chaque province ou territoire. Les données de référence sur la répartition des médecins ont été tirées du fichier principal de l’Association médicale canadienne pour janvier 2018.</a:t>
            </a:r>
          </a:p>
          <a:p>
            <a:pPr marL="0" lvl="0" indent="0">
              <a:lnSpc>
                <a:spcPts val="2600"/>
              </a:lnSpc>
              <a:spcBef>
                <a:spcPts val="0"/>
              </a:spcBef>
              <a:spcAft>
                <a:spcPts val="900"/>
              </a:spcAft>
              <a:buNone/>
            </a:pPr>
            <a:r>
              <a:rPr lang="en-US" sz="2400" b="0" dirty="0" err="1" smtClean="0">
                <a:solidFill>
                  <a:srgbClr val="00A199"/>
                </a:solidFill>
              </a:rPr>
              <a:t>Moyennes</a:t>
            </a:r>
            <a:r>
              <a:rPr lang="en-US" sz="2400" b="0" dirty="0" smtClean="0">
                <a:solidFill>
                  <a:srgbClr val="00A199"/>
                </a:solidFill>
              </a:rPr>
              <a:t> </a:t>
            </a:r>
            <a:r>
              <a:rPr lang="en-US" sz="2400" b="0" dirty="0">
                <a:solidFill>
                  <a:srgbClr val="00A199"/>
                </a:solidFill>
              </a:rPr>
              <a:t>et </a:t>
            </a:r>
            <a:r>
              <a:rPr lang="en-US" sz="2400" b="0" dirty="0" err="1">
                <a:solidFill>
                  <a:srgbClr val="00A199"/>
                </a:solidFill>
              </a:rPr>
              <a:t>tendances</a:t>
            </a:r>
            <a:endParaRPr lang="en-US" sz="2400" b="0" dirty="0">
              <a:solidFill>
                <a:srgbClr val="00A199"/>
              </a:solidFill>
            </a:endParaRPr>
          </a:p>
          <a:p>
            <a:pPr marL="0" lvl="0" indent="0">
              <a:lnSpc>
                <a:spcPts val="1600"/>
              </a:lnSpc>
              <a:spcBef>
                <a:spcPts val="0"/>
              </a:spcBef>
              <a:spcAft>
                <a:spcPts val="1200"/>
              </a:spcAft>
              <a:buNone/>
            </a:pPr>
            <a:r>
              <a:rPr lang="fr-FR" sz="1100" b="0" dirty="0">
                <a:solidFill>
                  <a:schemeClr val="tx1"/>
                </a:solidFill>
                <a:latin typeface="Arial" panose="020B0604020202020204" pitchFamily="34" charset="0"/>
              </a:rPr>
              <a:t>Aux fins du présent recueil de graphiques, nous avons calculé la moyenne pour le FCMW en additionnant les résultats des 11 pays et en divisant le total par le nombre de pays. La moyenne canadienne représente l’expérience moyenne des Canadiens (plutôt que la moyenne des résultats provinciaux et territoriaux). Sauf indication contraire, les résultats ont été comparés avec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les </a:t>
            </a:r>
            <a:r>
              <a:rPr lang="fr-FR" sz="1100" b="0" dirty="0">
                <a:solidFill>
                  <a:schemeClr val="tx1"/>
                </a:solidFill>
                <a:latin typeface="Arial" panose="020B0604020202020204" pitchFamily="34" charset="0"/>
              </a:rPr>
              <a:t>résultats des enquêtes précédentes du FCMW.</a:t>
            </a:r>
          </a:p>
          <a:p>
            <a:pPr marL="0" lvl="0" indent="0">
              <a:lnSpc>
                <a:spcPts val="1600"/>
              </a:lnSpc>
              <a:spcBef>
                <a:spcPts val="0"/>
              </a:spcBef>
              <a:spcAft>
                <a:spcPts val="1200"/>
              </a:spcAft>
              <a:buNone/>
            </a:pPr>
            <a:r>
              <a:rPr lang="fr-FR" sz="1100" b="0" dirty="0">
                <a:solidFill>
                  <a:schemeClr val="tx1"/>
                </a:solidFill>
                <a:latin typeface="Arial" panose="020B0604020202020204" pitchFamily="34" charset="0"/>
              </a:rPr>
              <a:t>Les tendances ne sont fournies qu’à titre informatif et doivent être interprétées avec prudence. Certaines questions ont été modifiées depuis 2015 (p. ex. questions reformulées, choix de réponses supplémentaires, réorganisation de l’ordre des questions, révision de la traduction</a:t>
            </a:r>
            <a:r>
              <a:rPr lang="fr-FR" sz="1100" b="0" dirty="0" smtClean="0">
                <a:solidFill>
                  <a:schemeClr val="tx1"/>
                </a:solidFill>
                <a:latin typeface="Arial" panose="020B0604020202020204" pitchFamily="34" charset="0"/>
              </a:rPr>
              <a:t>).</a:t>
            </a:r>
            <a:endParaRPr lang="fr-FR" sz="1100" b="0" dirty="0">
              <a:solidFill>
                <a:schemeClr val="tx1"/>
              </a:solidFill>
              <a:latin typeface="Arial" panose="020B0604020202020204" pitchFamily="34" charset="0"/>
            </a:endParaRPr>
          </a:p>
        </p:txBody>
      </p:sp>
      <p:sp>
        <p:nvSpPr>
          <p:cNvPr id="2" name="Title 1"/>
          <p:cNvSpPr>
            <a:spLocks noGrp="1"/>
          </p:cNvSpPr>
          <p:nvPr>
            <p:ph type="title"/>
          </p:nvPr>
        </p:nvSpPr>
        <p:spPr/>
        <p:txBody>
          <a:bodyPr/>
          <a:lstStyle/>
          <a:p>
            <a:r>
              <a:rPr lang="fr-CA" dirty="0"/>
              <a:t>Notes méthodologiques (suite)</a:t>
            </a:r>
            <a:endParaRPr lang="en-CA" dirty="0"/>
          </a:p>
        </p:txBody>
      </p:sp>
      <p:sp>
        <p:nvSpPr>
          <p:cNvPr id="6" name="Rectangle 5"/>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7143974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Notes méthodologiques (suite)</a:t>
            </a:r>
            <a:endParaRPr lang="en-CA" dirty="0"/>
          </a:p>
        </p:txBody>
      </p:sp>
      <p:sp>
        <p:nvSpPr>
          <p:cNvPr id="7" name="Content Placeholder 2"/>
          <p:cNvSpPr>
            <a:spLocks noGrp="1"/>
          </p:cNvSpPr>
          <p:nvPr>
            <p:ph idx="4294967295"/>
          </p:nvPr>
        </p:nvSpPr>
        <p:spPr>
          <a:xfrm>
            <a:off x="374904" y="1271016"/>
            <a:ext cx="8225636" cy="4525963"/>
          </a:xfrm>
        </p:spPr>
        <p:txBody>
          <a:bodyPr/>
          <a:lstStyle/>
          <a:p>
            <a:pPr marL="0" indent="0">
              <a:lnSpc>
                <a:spcPts val="2600"/>
              </a:lnSpc>
              <a:spcBef>
                <a:spcPts val="0"/>
              </a:spcBef>
              <a:spcAft>
                <a:spcPts val="900"/>
              </a:spcAft>
              <a:buNone/>
            </a:pPr>
            <a:r>
              <a:rPr lang="en-US" sz="2400" b="0" dirty="0" err="1">
                <a:solidFill>
                  <a:srgbClr val="00A199"/>
                </a:solidFill>
              </a:rPr>
              <a:t>Analyse</a:t>
            </a:r>
            <a:r>
              <a:rPr lang="en-US" sz="2400" b="0" dirty="0">
                <a:solidFill>
                  <a:srgbClr val="00A199"/>
                </a:solidFill>
              </a:rPr>
              <a:t> </a:t>
            </a:r>
            <a:r>
              <a:rPr lang="en-US" sz="2400" b="0" dirty="0" err="1">
                <a:solidFill>
                  <a:srgbClr val="00A199"/>
                </a:solidFill>
              </a:rPr>
              <a:t>statistique</a:t>
            </a:r>
            <a:endParaRPr lang="en-US" sz="2400" b="0" dirty="0">
              <a:solidFill>
                <a:srgbClr val="00A199"/>
              </a:solidFill>
            </a:endParaRPr>
          </a:p>
          <a:p>
            <a:pPr marL="0" lvl="0" indent="0">
              <a:lnSpc>
                <a:spcPts val="1600"/>
              </a:lnSpc>
              <a:spcBef>
                <a:spcPts val="0"/>
              </a:spcBef>
              <a:spcAft>
                <a:spcPts val="1200"/>
              </a:spcAft>
              <a:buNone/>
            </a:pPr>
            <a:r>
              <a:rPr lang="fr-FR" sz="1100" b="0" dirty="0" smtClean="0">
                <a:solidFill>
                  <a:schemeClr val="tx1"/>
                </a:solidFill>
                <a:latin typeface="Arial" panose="020B0604020202020204" pitchFamily="34" charset="0"/>
              </a:rPr>
              <a:t>Comme dans d’autres publications sur les données du FCMW</a:t>
            </a:r>
            <a:r>
              <a:rPr lang="fr-FR" sz="1100" b="0" baseline="30000" dirty="0" smtClean="0">
                <a:solidFill>
                  <a:schemeClr val="tx1"/>
                </a:solidFill>
                <a:latin typeface="Arial" panose="020B0604020202020204" pitchFamily="34" charset="0"/>
              </a:rPr>
              <a:t>1</a:t>
            </a:r>
            <a:r>
              <a:rPr lang="fr-FR" sz="1100" b="0" dirty="0" smtClean="0">
                <a:solidFill>
                  <a:schemeClr val="tx1"/>
                </a:solidFill>
                <a:latin typeface="Arial" panose="020B0604020202020204" pitchFamily="34" charset="0"/>
              </a:rPr>
              <a:t>, les catégories de non-réponse comme « pas certain »,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 préfère ne pas répondre » et « sans objet » ont été exclues des analyses statistiques et du rapport.</a:t>
            </a:r>
            <a:r>
              <a:rPr lang="en-US" sz="1100" b="0" dirty="0" smtClean="0">
                <a:solidFill>
                  <a:schemeClr val="tx1"/>
                </a:solidFill>
                <a:latin typeface="Arial" panose="020B0604020202020204" pitchFamily="34" charset="0"/>
              </a:rPr>
              <a:t> </a:t>
            </a:r>
          </a:p>
          <a:p>
            <a:pPr marL="0" lvl="0" indent="0">
              <a:lnSpc>
                <a:spcPts val="1600"/>
              </a:lnSpc>
              <a:spcBef>
                <a:spcPts val="0"/>
              </a:spcBef>
              <a:buNone/>
            </a:pPr>
            <a:r>
              <a:rPr lang="fr-FR" sz="1100" b="0" dirty="0" smtClean="0">
                <a:solidFill>
                  <a:schemeClr val="tx1"/>
                </a:solidFill>
                <a:latin typeface="Arial" panose="020B0604020202020204" pitchFamily="34" charset="0"/>
              </a:rPr>
              <a:t>L’ICIS </a:t>
            </a:r>
            <a:r>
              <a:rPr lang="fr-FR" sz="1100" b="0" dirty="0">
                <a:solidFill>
                  <a:schemeClr val="tx1"/>
                </a:solidFill>
                <a:latin typeface="Arial" panose="020B0604020202020204" pitchFamily="34" charset="0"/>
              </a:rPr>
              <a:t>a mis au point des méthodes statistiques pour déterminer </a:t>
            </a:r>
          </a:p>
          <a:p>
            <a:pPr marL="171450" lvl="0" indent="-171450">
              <a:lnSpc>
                <a:spcPts val="1600"/>
              </a:lnSpc>
              <a:spcBef>
                <a:spcPts val="0"/>
              </a:spcBef>
              <a:spcAft>
                <a:spcPts val="450"/>
              </a:spcAft>
            </a:pPr>
            <a:r>
              <a:rPr lang="fr-FR" sz="1100" b="0" dirty="0" smtClean="0">
                <a:solidFill>
                  <a:schemeClr val="tx1"/>
                </a:solidFill>
                <a:latin typeface="Arial" panose="020B0604020202020204" pitchFamily="34" charset="0"/>
              </a:rPr>
              <a:t>si </a:t>
            </a:r>
            <a:r>
              <a:rPr lang="fr-FR" sz="1100" b="0" dirty="0">
                <a:solidFill>
                  <a:schemeClr val="tx1"/>
                </a:solidFill>
                <a:latin typeface="Arial" panose="020B0604020202020204" pitchFamily="34" charset="0"/>
              </a:rPr>
              <a:t>les résultats canadiens différaient significativement de la moyenne des 11 pays; </a:t>
            </a:r>
          </a:p>
          <a:p>
            <a:pPr marL="171450" lvl="0" indent="-171450">
              <a:lnSpc>
                <a:spcPts val="1600"/>
              </a:lnSpc>
              <a:spcBef>
                <a:spcPts val="0"/>
              </a:spcBef>
              <a:spcAft>
                <a:spcPts val="1200"/>
              </a:spcAft>
            </a:pPr>
            <a:r>
              <a:rPr lang="fr-FR" sz="1100" b="0" dirty="0">
                <a:solidFill>
                  <a:schemeClr val="tx1"/>
                </a:solidFill>
                <a:latin typeface="Arial" panose="020B0604020202020204" pitchFamily="34" charset="0"/>
              </a:rPr>
              <a:t>si les résultats provinciaux différaient significativement de la moyenne internationale. </a:t>
            </a:r>
          </a:p>
          <a:p>
            <a:pPr marL="0" lvl="0" indent="0">
              <a:lnSpc>
                <a:spcPts val="1600"/>
              </a:lnSpc>
              <a:spcBef>
                <a:spcPts val="0"/>
              </a:spcBef>
              <a:spcAft>
                <a:spcPts val="1200"/>
              </a:spcAft>
              <a:buNone/>
            </a:pPr>
            <a:r>
              <a:rPr lang="fr-FR" sz="1100" b="0" dirty="0">
                <a:solidFill>
                  <a:schemeClr val="tx1"/>
                </a:solidFill>
                <a:latin typeface="Arial" panose="020B0604020202020204" pitchFamily="34" charset="0"/>
              </a:rPr>
              <a:t>Dans le calcul des variances et des intervalles de confiance, des méthodes standards ont été utilisées pour les variances des sommes et les différences dans les estimations calculées à partir d’échantillons aléatoires simples indépendants; les effets du plan de sondage fournis par la firme SSRS ont servi à ajuster correctement les variances en fonction des effets du plan et des ajustements de la pondération après l’enquête. Les coefficients de variation ont été calculés en divisant l’erreur type par le nombre estimé.</a:t>
            </a:r>
          </a:p>
          <a:p>
            <a:pPr marL="0" lvl="0" indent="0">
              <a:lnSpc>
                <a:spcPts val="1600"/>
              </a:lnSpc>
              <a:spcBef>
                <a:spcPts val="0"/>
              </a:spcBef>
              <a:spcAft>
                <a:spcPts val="1200"/>
              </a:spcAft>
              <a:buNone/>
            </a:pPr>
            <a:r>
              <a:rPr lang="fr-FR" sz="1100" b="0" dirty="0">
                <a:solidFill>
                  <a:schemeClr val="tx1"/>
                </a:solidFill>
                <a:latin typeface="Arial" panose="020B0604020202020204" pitchFamily="34" charset="0"/>
              </a:rPr>
              <a:t>Les relations entre les différentes variables ont été analysées à l’aide d’un modèle de régression logistique. Une catégorie de réponse principale a été définie pour chaque question, puis les réponses ont été dichotomisées de façon à ce que le code 1 soit attribué à la valeur d’intérêt et le code 0, à toutes les autres valeurs à l’exception des catégories de non-réponse. Une régression logistique a ensuite permis de modéliser la relation entre cette variable binaire et les variables explicatives en fonction d’un ajustement approprié des poids de l’enquête et des variables de stratification à l’aide de la procédure SURVEYLOGISTIC de SAS. </a:t>
            </a:r>
          </a:p>
        </p:txBody>
      </p:sp>
      <p:sp>
        <p:nvSpPr>
          <p:cNvPr id="6" name="Rectangle 5"/>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3845629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374904" y="1271016"/>
            <a:ext cx="8225636" cy="4525963"/>
          </a:xfrm>
        </p:spPr>
        <p:txBody>
          <a:bodyPr/>
          <a:lstStyle/>
          <a:p>
            <a:pPr marL="0" lvl="0" indent="0">
              <a:lnSpc>
                <a:spcPts val="1600"/>
              </a:lnSpc>
              <a:buNone/>
            </a:pPr>
            <a:r>
              <a:rPr lang="fr-FR" sz="1100" b="0" dirty="0">
                <a:solidFill>
                  <a:schemeClr val="tx1"/>
                </a:solidFill>
                <a:latin typeface="Arial" panose="020B0604020202020204" pitchFamily="34" charset="0"/>
              </a:rPr>
              <a:t>Le Fonds du Commonwealth a apporté un soutien essentiel à </a:t>
            </a:r>
            <a:r>
              <a:rPr lang="fr-FR" sz="1100" b="0" dirty="0" smtClean="0">
                <a:solidFill>
                  <a:schemeClr val="tx1"/>
                </a:solidFill>
                <a:latin typeface="Arial" panose="020B0604020202020204" pitchFamily="34" charset="0"/>
              </a:rPr>
              <a:t>l’enquête</a:t>
            </a:r>
            <a:r>
              <a:rPr lang="fr-FR" sz="1100" b="0" dirty="0">
                <a:solidFill>
                  <a:schemeClr val="tx1"/>
                </a:solidFill>
                <a:latin typeface="Arial" panose="020B0604020202020204" pitchFamily="34" charset="0"/>
              </a:rPr>
              <a:t>, qu’il a cofinancée avec le ministère fédéral allemand de la Santé </a:t>
            </a:r>
            <a:r>
              <a:rPr lang="fr-FR" sz="1100" b="0" dirty="0" smtClean="0">
                <a:solidFill>
                  <a:schemeClr val="tx1"/>
                </a:solidFill>
                <a:latin typeface="Arial" panose="020B0604020202020204" pitchFamily="34" charset="0"/>
              </a:rPr>
              <a:t>et </a:t>
            </a:r>
            <a:r>
              <a:rPr lang="fr-FR" sz="1100" b="0" dirty="0">
                <a:solidFill>
                  <a:schemeClr val="tx1"/>
                </a:solidFill>
                <a:latin typeface="Arial" panose="020B0604020202020204" pitchFamily="34" charset="0"/>
              </a:rPr>
              <a:t>l’Institut pour l’assurance </a:t>
            </a:r>
            <a:r>
              <a:rPr lang="fr-FR" sz="1100" b="0" dirty="0" smtClean="0">
                <a:solidFill>
                  <a:schemeClr val="tx1"/>
                </a:solidFill>
                <a:latin typeface="Arial" panose="020B0604020202020204" pitchFamily="34" charset="0"/>
              </a:rPr>
              <a:t>de </a:t>
            </a:r>
            <a:r>
              <a:rPr lang="fr-FR" sz="1100" b="0" dirty="0">
                <a:solidFill>
                  <a:schemeClr val="tx1"/>
                </a:solidFill>
                <a:latin typeface="Arial" panose="020B0604020202020204" pitchFamily="34" charset="0"/>
              </a:rPr>
              <a:t>la qualité et la transparence des soins de </a:t>
            </a:r>
            <a:r>
              <a:rPr lang="fr-FR" sz="1100" b="0" dirty="0" smtClean="0">
                <a:solidFill>
                  <a:schemeClr val="tx1"/>
                </a:solidFill>
                <a:latin typeface="Arial" panose="020B0604020202020204" pitchFamily="34" charset="0"/>
              </a:rPr>
              <a:t>santé </a:t>
            </a:r>
            <a:r>
              <a:rPr lang="fr-FR" sz="1100" b="0" dirty="0">
                <a:solidFill>
                  <a:schemeClr val="tx1"/>
                </a:solidFill>
                <a:latin typeface="Arial" panose="020B0604020202020204" pitchFamily="34" charset="0"/>
              </a:rPr>
              <a:t>(Allemagne); la Haute autorité de </a:t>
            </a:r>
            <a:r>
              <a:rPr lang="fr-FR" sz="1100" b="0" dirty="0" smtClean="0">
                <a:solidFill>
                  <a:schemeClr val="tx1"/>
                </a:solidFill>
                <a:latin typeface="Arial" panose="020B0604020202020204" pitchFamily="34" charset="0"/>
              </a:rPr>
              <a:t>santé,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la </a:t>
            </a:r>
            <a:r>
              <a:rPr lang="fr-FR" sz="1100" b="0" dirty="0">
                <a:solidFill>
                  <a:schemeClr val="tx1"/>
                </a:solidFill>
                <a:latin typeface="Arial" panose="020B0604020202020204" pitchFamily="34" charset="0"/>
              </a:rPr>
              <a:t>Caisse nationale de l’assurance maladie et la Direction de la recherche, des études, de l’évaluation et des statistiques du ministère français de la Santé (France); le ministère néerlandais de la Santé, du Bien-être et des Sports, et le Centre </a:t>
            </a:r>
            <a:r>
              <a:rPr lang="fr-FR" sz="1100" b="0" dirty="0" smtClean="0">
                <a:solidFill>
                  <a:schemeClr val="tx1"/>
                </a:solidFill>
                <a:latin typeface="Arial" panose="020B0604020202020204" pitchFamily="34" charset="0"/>
              </a:rPr>
              <a:t>médical</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de </a:t>
            </a:r>
            <a:r>
              <a:rPr lang="fr-FR" sz="1100" b="0" dirty="0">
                <a:solidFill>
                  <a:schemeClr val="tx1"/>
                </a:solidFill>
                <a:latin typeface="Arial" panose="020B0604020202020204" pitchFamily="34" charset="0"/>
              </a:rPr>
              <a:t>l’Université </a:t>
            </a:r>
            <a:r>
              <a:rPr lang="fr-FR" sz="1100" b="0" dirty="0" err="1">
                <a:solidFill>
                  <a:schemeClr val="tx1"/>
                </a:solidFill>
                <a:latin typeface="Arial" panose="020B0604020202020204" pitchFamily="34" charset="0"/>
              </a:rPr>
              <a:t>Radboud</a:t>
            </a:r>
            <a:r>
              <a:rPr lang="fr-FR" sz="1100" b="0" dirty="0">
                <a:solidFill>
                  <a:schemeClr val="tx1"/>
                </a:solidFill>
                <a:latin typeface="Arial" panose="020B0604020202020204" pitchFamily="34" charset="0"/>
              </a:rPr>
              <a:t> (Pays-Bas); l’Institut norvégien de santé </a:t>
            </a:r>
            <a:r>
              <a:rPr lang="fr-FR" sz="1100" b="0" dirty="0" smtClean="0">
                <a:solidFill>
                  <a:schemeClr val="tx1"/>
                </a:solidFill>
                <a:latin typeface="Arial" panose="020B0604020202020204" pitchFamily="34" charset="0"/>
              </a:rPr>
              <a:t>publique (Norvège); </a:t>
            </a:r>
            <a:r>
              <a:rPr lang="fr-FR" sz="1100" b="0" dirty="0">
                <a:solidFill>
                  <a:schemeClr val="tx1"/>
                </a:solidFill>
                <a:latin typeface="Arial" panose="020B0604020202020204" pitchFamily="34" charset="0"/>
              </a:rPr>
              <a:t>l’Agence suédoise d’analyse des </a:t>
            </a:r>
            <a:r>
              <a:rPr lang="fr-FR" sz="1100" b="0" dirty="0" smtClean="0">
                <a:solidFill>
                  <a:schemeClr val="tx1"/>
                </a:solidFill>
                <a:latin typeface="Arial" panose="020B0604020202020204" pitchFamily="34" charset="0"/>
              </a:rPr>
              <a:t>soins</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et </a:t>
            </a:r>
            <a:r>
              <a:rPr lang="fr-FR" sz="1100" b="0" dirty="0">
                <a:solidFill>
                  <a:schemeClr val="tx1"/>
                </a:solidFill>
                <a:latin typeface="Arial" panose="020B0604020202020204" pitchFamily="34" charset="0"/>
              </a:rPr>
              <a:t>des services de santé </a:t>
            </a:r>
            <a:r>
              <a:rPr lang="fr-FR" sz="1100" b="0" dirty="0" smtClean="0">
                <a:solidFill>
                  <a:schemeClr val="tx1"/>
                </a:solidFill>
                <a:latin typeface="Arial" panose="020B0604020202020204" pitchFamily="34" charset="0"/>
              </a:rPr>
              <a:t>(Suède); </a:t>
            </a:r>
            <a:r>
              <a:rPr lang="fr-FR" sz="1100" b="0" dirty="0">
                <a:solidFill>
                  <a:schemeClr val="tx1"/>
                </a:solidFill>
                <a:latin typeface="Arial" panose="020B0604020202020204" pitchFamily="34" charset="0"/>
              </a:rPr>
              <a:t>et l’Office fédéral de la santé publique (</a:t>
            </a:r>
            <a:r>
              <a:rPr lang="fr-FR" sz="1100" b="0" dirty="0" smtClean="0">
                <a:solidFill>
                  <a:schemeClr val="tx1"/>
                </a:solidFill>
                <a:latin typeface="Arial" panose="020B0604020202020204" pitchFamily="34" charset="0"/>
              </a:rPr>
              <a:t>Suisse). </a:t>
            </a:r>
            <a:r>
              <a:rPr lang="fr-FR" sz="1100" b="0" dirty="0">
                <a:solidFill>
                  <a:schemeClr val="tx1"/>
                </a:solidFill>
                <a:latin typeface="Arial" panose="020B0604020202020204" pitchFamily="34" charset="0"/>
              </a:rPr>
              <a:t>Les organismes suivants ont versé des fonds supplémentaires afin d’élargir les échantillons : l’Agence d’innovation clinique de la Nouvelle-Galles-du-Sud et le ministère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de </a:t>
            </a:r>
            <a:r>
              <a:rPr lang="fr-FR" sz="1100" b="0" dirty="0">
                <a:solidFill>
                  <a:schemeClr val="tx1"/>
                </a:solidFill>
                <a:latin typeface="Arial" panose="020B0604020202020204" pitchFamily="34" charset="0"/>
              </a:rPr>
              <a:t>la Santé et des Services humains </a:t>
            </a:r>
            <a:r>
              <a:rPr lang="fr-FR" sz="1100" b="0" dirty="0" smtClean="0">
                <a:solidFill>
                  <a:schemeClr val="tx1"/>
                </a:solidFill>
                <a:latin typeface="Arial" panose="020B0604020202020204" pitchFamily="34" charset="0"/>
              </a:rPr>
              <a:t>(Australie</a:t>
            </a:r>
            <a:r>
              <a:rPr lang="fr-FR" sz="1100" b="0" dirty="0">
                <a:solidFill>
                  <a:schemeClr val="tx1"/>
                </a:solidFill>
                <a:latin typeface="Arial" panose="020B0604020202020204" pitchFamily="34" charset="0"/>
              </a:rPr>
              <a:t>); l’Institut canadien d’information sur la </a:t>
            </a:r>
            <a:r>
              <a:rPr lang="fr-FR" sz="1100" b="0" dirty="0" smtClean="0">
                <a:solidFill>
                  <a:schemeClr val="tx1"/>
                </a:solidFill>
                <a:latin typeface="Arial" panose="020B0604020202020204" pitchFamily="34" charset="0"/>
              </a:rPr>
              <a:t>santé, </a:t>
            </a:r>
            <a:r>
              <a:rPr lang="fr-FR" sz="1100" b="0" dirty="0">
                <a:solidFill>
                  <a:schemeClr val="tx1"/>
                </a:solidFill>
                <a:latin typeface="Arial" panose="020B0604020202020204" pitchFamily="34" charset="0"/>
              </a:rPr>
              <a:t>Inforoute Santé du Canada,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le </a:t>
            </a:r>
            <a:r>
              <a:rPr lang="fr-FR" sz="1100" b="0" dirty="0">
                <a:solidFill>
                  <a:schemeClr val="tx1"/>
                </a:solidFill>
                <a:latin typeface="Arial" panose="020B0604020202020204" pitchFamily="34" charset="0"/>
              </a:rPr>
              <a:t>ministère de la Santé et des Services sociaux du </a:t>
            </a:r>
            <a:r>
              <a:rPr lang="fr-FR" sz="1100" b="0" dirty="0" smtClean="0">
                <a:solidFill>
                  <a:schemeClr val="tx1"/>
                </a:solidFill>
                <a:latin typeface="Arial" panose="020B0604020202020204" pitchFamily="34" charset="0"/>
              </a:rPr>
              <a:t>Québec et </a:t>
            </a:r>
            <a:r>
              <a:rPr lang="fr-FR" sz="1100" b="0" dirty="0">
                <a:solidFill>
                  <a:schemeClr val="tx1"/>
                </a:solidFill>
                <a:latin typeface="Arial" panose="020B0604020202020204" pitchFamily="34" charset="0"/>
              </a:rPr>
              <a:t>Qualité des services de santé </a:t>
            </a:r>
            <a:r>
              <a:rPr lang="fr-FR" sz="1100" b="0" dirty="0" smtClean="0">
                <a:solidFill>
                  <a:schemeClr val="tx1"/>
                </a:solidFill>
                <a:latin typeface="Arial" panose="020B0604020202020204" pitchFamily="34" charset="0"/>
              </a:rPr>
              <a:t>Ontario </a:t>
            </a:r>
            <a:r>
              <a:rPr lang="fr-FR" sz="1100" b="0" dirty="0">
                <a:solidFill>
                  <a:schemeClr val="tx1"/>
                </a:solidFill>
                <a:latin typeface="Arial" panose="020B0604020202020204" pitchFamily="34" charset="0"/>
              </a:rPr>
              <a:t>(Canada); la Health </a:t>
            </a:r>
            <a:r>
              <a:rPr lang="fr-FR" sz="1100" b="0" dirty="0" err="1">
                <a:solidFill>
                  <a:schemeClr val="tx1"/>
                </a:solidFill>
                <a:latin typeface="Arial" panose="020B0604020202020204" pitchFamily="34" charset="0"/>
              </a:rPr>
              <a:t>Foundation</a:t>
            </a:r>
            <a:r>
              <a:rPr lang="fr-FR" sz="1100" b="0" dirty="0">
                <a:solidFill>
                  <a:schemeClr val="tx1"/>
                </a:solidFill>
                <a:latin typeface="Arial" panose="020B0604020202020204" pitchFamily="34" charset="0"/>
              </a:rPr>
              <a:t> (Royaume-Uni</a:t>
            </a:r>
            <a:r>
              <a:rPr lang="fr-FR" sz="1100" b="0" dirty="0" smtClean="0">
                <a:solidFill>
                  <a:schemeClr val="tx1"/>
                </a:solidFill>
                <a:latin typeface="Arial" panose="020B0604020202020204" pitchFamily="34" charset="0"/>
              </a:rPr>
              <a:t>).</a:t>
            </a:r>
            <a:endParaRPr lang="fr-FR" sz="1100" b="0" dirty="0">
              <a:solidFill>
                <a:schemeClr val="tx1"/>
              </a:solidFill>
              <a:latin typeface="Arial" panose="020B0604020202020204" pitchFamily="34" charset="0"/>
            </a:endParaRPr>
          </a:p>
          <a:p>
            <a:pPr marL="0" lvl="0" indent="0">
              <a:lnSpc>
                <a:spcPts val="1600"/>
              </a:lnSpc>
              <a:buNone/>
            </a:pPr>
            <a:r>
              <a:rPr lang="fr-FR" sz="1100" b="0" dirty="0" smtClean="0">
                <a:solidFill>
                  <a:schemeClr val="tx1"/>
                </a:solidFill>
                <a:latin typeface="Arial" panose="020B0604020202020204" pitchFamily="34" charset="0"/>
              </a:rPr>
              <a:t>Au Canada, les fonds versés par l’ICIS, Inforoute Santé du Canada</a:t>
            </a:r>
            <a:r>
              <a:rPr lang="fr-FR" sz="1100" b="0" dirty="0">
                <a:solidFill>
                  <a:schemeClr val="tx1"/>
                </a:solidFill>
                <a:latin typeface="Arial" panose="020B0604020202020204" pitchFamily="34" charset="0"/>
              </a:rPr>
              <a:t>, le ministère de la Santé et des Services sociaux du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Québec et Qualité des services de santé Ontario ont permis d’élargir l’échantillon de la population canadienne. </a:t>
            </a:r>
            <a:endParaRPr lang="fr-FR" sz="1100" b="0" dirty="0">
              <a:solidFill>
                <a:schemeClr val="tx1"/>
              </a:solidFill>
              <a:latin typeface="Arial" panose="020B0604020202020204" pitchFamily="34" charset="0"/>
            </a:endParaRPr>
          </a:p>
        </p:txBody>
      </p:sp>
      <p:sp>
        <p:nvSpPr>
          <p:cNvPr id="2" name="Title 1"/>
          <p:cNvSpPr>
            <a:spLocks noGrp="1"/>
          </p:cNvSpPr>
          <p:nvPr>
            <p:ph type="title"/>
          </p:nvPr>
        </p:nvSpPr>
        <p:spPr>
          <a:xfrm>
            <a:off x="370940" y="274320"/>
            <a:ext cx="8229600" cy="553998"/>
          </a:xfrm>
        </p:spPr>
        <p:txBody>
          <a:bodyPr>
            <a:noAutofit/>
          </a:bodyPr>
          <a:lstStyle/>
          <a:p>
            <a:r>
              <a:rPr lang="fr-CA" dirty="0"/>
              <a:t>Remerciements</a:t>
            </a:r>
            <a:endParaRPr lang="en-US" dirty="0"/>
          </a:p>
        </p:txBody>
      </p:sp>
      <p:sp>
        <p:nvSpPr>
          <p:cNvPr id="5" name="Rectangle 4"/>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38261775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Caractéristiques démographiques des répondants </a:t>
            </a:r>
            <a:r>
              <a:rPr lang="fr-CA" dirty="0" smtClean="0"/>
              <a:t/>
            </a:r>
            <a:br>
              <a:rPr lang="fr-CA" dirty="0" smtClean="0"/>
            </a:br>
            <a:r>
              <a:rPr lang="fr-CA" dirty="0" smtClean="0"/>
              <a:t>(</a:t>
            </a:r>
            <a:r>
              <a:rPr lang="fr-CA" dirty="0"/>
              <a:t>non pondérées)</a:t>
            </a:r>
            <a:endParaRPr lang="en-US" dirty="0"/>
          </a:p>
        </p:txBody>
      </p:sp>
      <p:graphicFrame>
        <p:nvGraphicFramePr>
          <p:cNvPr id="4" name="Table 2"/>
          <p:cNvGraphicFramePr>
            <a:graphicFrameLocks noGrp="1"/>
          </p:cNvGraphicFramePr>
          <p:nvPr>
            <p:extLst>
              <p:ext uri="{D42A27DB-BD31-4B8C-83A1-F6EECF244321}">
                <p14:modId xmlns:p14="http://schemas.microsoft.com/office/powerpoint/2010/main" val="3891231646"/>
              </p:ext>
            </p:extLst>
          </p:nvPr>
        </p:nvGraphicFramePr>
        <p:xfrm>
          <a:off x="370940" y="1271016"/>
          <a:ext cx="8411105" cy="4192674"/>
        </p:xfrm>
        <a:graphic>
          <a:graphicData uri="http://schemas.openxmlformats.org/drawingml/2006/table">
            <a:tbl>
              <a:tblPr/>
              <a:tblGrid>
                <a:gridCol w="1879201">
                  <a:extLst>
                    <a:ext uri="{9D8B030D-6E8A-4147-A177-3AD203B41FA5}">
                      <a16:colId xmlns:a16="http://schemas.microsoft.com/office/drawing/2014/main" val="20000"/>
                    </a:ext>
                  </a:extLst>
                </a:gridCol>
                <a:gridCol w="541855">
                  <a:extLst>
                    <a:ext uri="{9D8B030D-6E8A-4147-A177-3AD203B41FA5}">
                      <a16:colId xmlns:a16="http://schemas.microsoft.com/office/drawing/2014/main" val="20001"/>
                    </a:ext>
                  </a:extLst>
                </a:gridCol>
                <a:gridCol w="541855">
                  <a:extLst>
                    <a:ext uri="{9D8B030D-6E8A-4147-A177-3AD203B41FA5}">
                      <a16:colId xmlns:a16="http://schemas.microsoft.com/office/drawing/2014/main" val="20002"/>
                    </a:ext>
                  </a:extLst>
                </a:gridCol>
                <a:gridCol w="541855">
                  <a:extLst>
                    <a:ext uri="{9D8B030D-6E8A-4147-A177-3AD203B41FA5}">
                      <a16:colId xmlns:a16="http://schemas.microsoft.com/office/drawing/2014/main" val="20003"/>
                    </a:ext>
                  </a:extLst>
                </a:gridCol>
                <a:gridCol w="541855">
                  <a:extLst>
                    <a:ext uri="{9D8B030D-6E8A-4147-A177-3AD203B41FA5}">
                      <a16:colId xmlns:a16="http://schemas.microsoft.com/office/drawing/2014/main" val="20004"/>
                    </a:ext>
                  </a:extLst>
                </a:gridCol>
                <a:gridCol w="541855">
                  <a:extLst>
                    <a:ext uri="{9D8B030D-6E8A-4147-A177-3AD203B41FA5}">
                      <a16:colId xmlns:a16="http://schemas.microsoft.com/office/drawing/2014/main" val="20005"/>
                    </a:ext>
                  </a:extLst>
                </a:gridCol>
                <a:gridCol w="541855">
                  <a:extLst>
                    <a:ext uri="{9D8B030D-6E8A-4147-A177-3AD203B41FA5}">
                      <a16:colId xmlns:a16="http://schemas.microsoft.com/office/drawing/2014/main" val="20006"/>
                    </a:ext>
                  </a:extLst>
                </a:gridCol>
                <a:gridCol w="541855">
                  <a:extLst>
                    <a:ext uri="{9D8B030D-6E8A-4147-A177-3AD203B41FA5}">
                      <a16:colId xmlns:a16="http://schemas.microsoft.com/office/drawing/2014/main" val="20007"/>
                    </a:ext>
                  </a:extLst>
                </a:gridCol>
                <a:gridCol w="541855">
                  <a:extLst>
                    <a:ext uri="{9D8B030D-6E8A-4147-A177-3AD203B41FA5}">
                      <a16:colId xmlns:a16="http://schemas.microsoft.com/office/drawing/2014/main" val="20008"/>
                    </a:ext>
                  </a:extLst>
                </a:gridCol>
                <a:gridCol w="541855">
                  <a:extLst>
                    <a:ext uri="{9D8B030D-6E8A-4147-A177-3AD203B41FA5}">
                      <a16:colId xmlns:a16="http://schemas.microsoft.com/office/drawing/2014/main" val="20009"/>
                    </a:ext>
                  </a:extLst>
                </a:gridCol>
                <a:gridCol w="541855">
                  <a:extLst>
                    <a:ext uri="{9D8B030D-6E8A-4147-A177-3AD203B41FA5}">
                      <a16:colId xmlns:a16="http://schemas.microsoft.com/office/drawing/2014/main" val="20010"/>
                    </a:ext>
                  </a:extLst>
                </a:gridCol>
                <a:gridCol w="541855">
                  <a:extLst>
                    <a:ext uri="{9D8B030D-6E8A-4147-A177-3AD203B41FA5}">
                      <a16:colId xmlns:a16="http://schemas.microsoft.com/office/drawing/2014/main" val="1294765698"/>
                    </a:ext>
                  </a:extLst>
                </a:gridCol>
                <a:gridCol w="571499">
                  <a:extLst>
                    <a:ext uri="{9D8B030D-6E8A-4147-A177-3AD203B41FA5}">
                      <a16:colId xmlns:a16="http://schemas.microsoft.com/office/drawing/2014/main" val="20011"/>
                    </a:ext>
                  </a:extLst>
                </a:gridCol>
              </a:tblGrid>
              <a:tr h="265434">
                <a:tc>
                  <a:txBody>
                    <a:bodyPr/>
                    <a:lstStyle/>
                    <a:p>
                      <a:pPr algn="l" rtl="0" fontAlgn="b"/>
                      <a:r>
                        <a:rPr lang="en-CA" sz="1200" b="0" i="0" u="none" strike="noStrike" dirty="0">
                          <a:solidFill>
                            <a:schemeClr val="tx1"/>
                          </a:solidFill>
                          <a:effectLst/>
                          <a:latin typeface="+mn-lt"/>
                        </a:rPr>
                        <a:t> </a:t>
                      </a:r>
                    </a:p>
                  </a:txBody>
                  <a:tcPr marL="36576" marR="36576" marT="36576" marB="27432" anchor="ctr">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200" b="1" i="0" u="none" strike="noStrike" dirty="0">
                          <a:solidFill>
                            <a:srgbClr val="365254"/>
                          </a:solidFill>
                          <a:latin typeface="+mn-lt"/>
                        </a:rPr>
                        <a:t>T.-N.-L.</a:t>
                      </a:r>
                    </a:p>
                  </a:txBody>
                  <a:tcPr marL="36576" marR="36576" marT="36576" marB="3657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200" b="1" i="0" u="none" strike="noStrike" dirty="0">
                          <a:solidFill>
                            <a:srgbClr val="365254"/>
                          </a:solidFill>
                          <a:latin typeface="+mn-lt"/>
                        </a:rPr>
                        <a:t>Î.-P.-É.</a:t>
                      </a:r>
                    </a:p>
                  </a:txBody>
                  <a:tcPr marL="36576" marR="36576" marT="36576" marB="3657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200" b="1" i="0" u="none" strike="noStrike" dirty="0">
                          <a:solidFill>
                            <a:srgbClr val="365254"/>
                          </a:solidFill>
                          <a:latin typeface="+mn-lt"/>
                        </a:rPr>
                        <a:t>N.-É.</a:t>
                      </a:r>
                    </a:p>
                  </a:txBody>
                  <a:tcPr marL="36576" marR="36576" marT="36576" marB="3657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200" b="1" i="0" u="none" strike="noStrike" dirty="0">
                          <a:solidFill>
                            <a:srgbClr val="365254"/>
                          </a:solidFill>
                          <a:latin typeface="+mn-lt"/>
                        </a:rPr>
                        <a:t>N.-B.</a:t>
                      </a:r>
                    </a:p>
                  </a:txBody>
                  <a:tcPr marL="36576" marR="36576" marT="36576" marB="3657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200" b="1" i="0" u="none" strike="noStrike" dirty="0" err="1">
                          <a:solidFill>
                            <a:srgbClr val="365254"/>
                          </a:solidFill>
                          <a:latin typeface="+mn-lt"/>
                        </a:rPr>
                        <a:t>Qc</a:t>
                      </a:r>
                      <a:endParaRPr lang="fr-CA" sz="1200" b="1" i="0" u="none" strike="noStrike" dirty="0">
                        <a:solidFill>
                          <a:srgbClr val="365254"/>
                        </a:solidFill>
                        <a:latin typeface="+mn-lt"/>
                      </a:endParaRPr>
                    </a:p>
                  </a:txBody>
                  <a:tcPr marL="36576" marR="36576" marT="36576" marB="3657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200" b="1" i="0" u="none" strike="noStrike" dirty="0">
                          <a:solidFill>
                            <a:srgbClr val="365254"/>
                          </a:solidFill>
                          <a:latin typeface="+mn-lt"/>
                        </a:rPr>
                        <a:t>Ont.</a:t>
                      </a:r>
                    </a:p>
                  </a:txBody>
                  <a:tcPr marL="36576" marR="36576" marT="36576" marB="3657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200" b="1" i="0" u="none" strike="noStrike" dirty="0">
                          <a:solidFill>
                            <a:srgbClr val="365254"/>
                          </a:solidFill>
                          <a:latin typeface="+mn-lt"/>
                        </a:rPr>
                        <a:t>Man.</a:t>
                      </a:r>
                    </a:p>
                  </a:txBody>
                  <a:tcPr marL="36576" marR="36576" marT="36576" marB="3657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200" b="1" i="0" u="none" strike="noStrike" dirty="0" err="1">
                          <a:solidFill>
                            <a:srgbClr val="365254"/>
                          </a:solidFill>
                          <a:latin typeface="+mn-lt"/>
                        </a:rPr>
                        <a:t>Sask</a:t>
                      </a:r>
                      <a:r>
                        <a:rPr lang="fr-CA" sz="1200" b="1" i="0" u="none" strike="noStrike" dirty="0">
                          <a:solidFill>
                            <a:srgbClr val="365254"/>
                          </a:solidFill>
                          <a:latin typeface="+mn-lt"/>
                        </a:rPr>
                        <a:t>.</a:t>
                      </a:r>
                    </a:p>
                  </a:txBody>
                  <a:tcPr marL="36576" marR="36576" marT="36576" marB="3657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200" b="1" i="0" u="none" strike="noStrike" dirty="0" err="1">
                          <a:solidFill>
                            <a:srgbClr val="365254"/>
                          </a:solidFill>
                          <a:latin typeface="+mn-lt"/>
                        </a:rPr>
                        <a:t>Alb</a:t>
                      </a:r>
                      <a:r>
                        <a:rPr lang="fr-CA" sz="1200" b="1" i="0" u="none" strike="noStrike" dirty="0">
                          <a:solidFill>
                            <a:srgbClr val="365254"/>
                          </a:solidFill>
                          <a:latin typeface="+mn-lt"/>
                        </a:rPr>
                        <a:t>.</a:t>
                      </a:r>
                    </a:p>
                  </a:txBody>
                  <a:tcPr marL="36576" marR="36576" marT="36576" marB="3657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200" b="1" i="0" u="none" strike="noStrike" dirty="0">
                          <a:solidFill>
                            <a:srgbClr val="365254"/>
                          </a:solidFill>
                          <a:latin typeface="+mn-lt"/>
                        </a:rPr>
                        <a:t>C.-B.</a:t>
                      </a:r>
                    </a:p>
                  </a:txBody>
                  <a:tcPr marL="36576" marR="36576" marT="36576" marB="3657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200" b="1" i="0" u="none" strike="noStrike" dirty="0" err="1">
                          <a:solidFill>
                            <a:srgbClr val="365254"/>
                          </a:solidFill>
                          <a:latin typeface="+mn-lt"/>
                        </a:rPr>
                        <a:t>Terr</a:t>
                      </a:r>
                      <a:r>
                        <a:rPr lang="fr-CA" sz="1200" b="1" i="0" u="none" strike="noStrike" dirty="0">
                          <a:solidFill>
                            <a:srgbClr val="365254"/>
                          </a:solidFill>
                          <a:latin typeface="+mn-lt"/>
                        </a:rPr>
                        <a:t>. </a:t>
                      </a:r>
                    </a:p>
                  </a:txBody>
                  <a:tcPr marL="36576" marR="36576" marT="36576" marB="3657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200" b="1" i="0" u="none" strike="noStrike" dirty="0">
                          <a:solidFill>
                            <a:srgbClr val="365254"/>
                          </a:solidFill>
                          <a:latin typeface="+mn-lt"/>
                        </a:rPr>
                        <a:t>Canada</a:t>
                      </a:r>
                    </a:p>
                  </a:txBody>
                  <a:tcPr marL="36576" marR="36576" marT="36576" marB="36576" anchor="b">
                    <a:lnL w="635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extLst>
                  <a:ext uri="{0D108BD9-81ED-4DB2-BD59-A6C34878D82A}">
                    <a16:rowId xmlns:a16="http://schemas.microsoft.com/office/drawing/2014/main" val="10000"/>
                  </a:ext>
                </a:extLst>
              </a:tr>
              <a:tr h="177669">
                <a:tc>
                  <a:txBody>
                    <a:bodyPr/>
                    <a:lstStyle/>
                    <a:p>
                      <a:pPr algn="l" rtl="0" fontAlgn="b"/>
                      <a:r>
                        <a:rPr lang="en-CA" sz="1200" b="1" i="0" u="none" strike="noStrike" dirty="0">
                          <a:solidFill>
                            <a:srgbClr val="365254"/>
                          </a:solidFill>
                          <a:effectLst/>
                          <a:latin typeface="+mn-lt"/>
                        </a:rPr>
                        <a:t>Total</a:t>
                      </a:r>
                    </a:p>
                  </a:txBody>
                  <a:tcPr marL="36576" marR="36576" marT="36576" marB="2743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192</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44</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186</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196</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464</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597</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186</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206</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177</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203</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51</a:t>
                      </a:r>
                      <a:r>
                        <a:rPr lang="en-CA" sz="1000" b="1" i="0" u="none" strike="noStrike" kern="1200" baseline="30000" dirty="0" smtClean="0">
                          <a:solidFill>
                            <a:srgbClr val="000000"/>
                          </a:solidFill>
                          <a:effectLst/>
                          <a:latin typeface="Arial" panose="020B0604020202020204" pitchFamily="34" charset="0"/>
                          <a:ea typeface="+mn-ea"/>
                          <a:cs typeface="Arial" panose="020B0604020202020204" pitchFamily="34" charset="0"/>
                        </a:rPr>
                        <a:t>†</a:t>
                      </a:r>
                      <a:endParaRPr lang="en-CA" sz="1000" b="1" i="0" u="none" strike="noStrike" kern="1200" baseline="30000" dirty="0">
                        <a:solidFill>
                          <a:srgbClr val="000000"/>
                        </a:solidFill>
                        <a:effectLst/>
                        <a:latin typeface="Arial" panose="020B0604020202020204" pitchFamily="34" charset="0"/>
                        <a:ea typeface="+mn-ea"/>
                        <a:cs typeface="Arial" panose="020B0604020202020204" pitchFamily="34" charset="0"/>
                      </a:endParaRP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2,569</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576" marR="118872" marT="36576" marB="36576">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6150">
                <a:tc gridSpan="13">
                  <a:txBody>
                    <a:bodyPr/>
                    <a:lstStyle/>
                    <a:p>
                      <a:pPr algn="l" rtl="0" fontAlgn="b"/>
                      <a:r>
                        <a:rPr lang="fr-CA" sz="1200" b="1" i="0" u="none" strike="noStrike" dirty="0">
                          <a:solidFill>
                            <a:srgbClr val="14838E"/>
                          </a:solidFill>
                          <a:latin typeface="+mn-lt"/>
                        </a:rPr>
                        <a:t>Sexe</a:t>
                      </a:r>
                    </a:p>
                  </a:txBody>
                  <a:tcPr marL="36576" marR="36576" marT="36576" marB="72000">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36576" marR="13716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36576" marR="13716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36576" marR="13716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36576" marR="13716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36576" marR="13716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36576" marR="13716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36576" marR="13716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36576" marR="13716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36576" marR="13716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36576" marR="13716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36576" marR="13716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36576" marR="118872" marT="36576" marB="36576">
                    <a:lnL w="1270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8431">
                <a:tc>
                  <a:txBody>
                    <a:bodyPr/>
                    <a:lstStyle/>
                    <a:p>
                      <a:pPr marL="137160" algn="l" rtl="0" fontAlgn="b"/>
                      <a:r>
                        <a:rPr lang="fr-CA" sz="1200" b="0" i="0" u="none" strike="noStrike" dirty="0">
                          <a:solidFill>
                            <a:srgbClr val="365254"/>
                          </a:solidFill>
                          <a:latin typeface="+mn-lt"/>
                        </a:rPr>
                        <a:t>Hommes</a:t>
                      </a:r>
                    </a:p>
                  </a:txBody>
                  <a:tcPr marL="36576" marR="36576" marT="36576"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56%</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75%</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56%</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smtClean="0">
                          <a:solidFill>
                            <a:srgbClr val="000000"/>
                          </a:solidFill>
                          <a:effectLst/>
                          <a:latin typeface="Arial" panose="020B0604020202020204" pitchFamily="34" charset="0"/>
                          <a:cs typeface="Arial" panose="020B0604020202020204" pitchFamily="34" charset="0"/>
                        </a:rPr>
                        <a:t>41%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36576" marR="118872" marT="36576" marB="36576"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7387">
                <a:tc>
                  <a:txBody>
                    <a:bodyPr/>
                    <a:lstStyle/>
                    <a:p>
                      <a:pPr marL="137160" algn="l" rtl="0" fontAlgn="b"/>
                      <a:r>
                        <a:rPr lang="fr-CA" sz="1200" b="0" i="0" u="none" strike="noStrike" dirty="0">
                          <a:solidFill>
                            <a:srgbClr val="365254"/>
                          </a:solidFill>
                          <a:latin typeface="+mn-lt"/>
                        </a:rPr>
                        <a:t>Femmes</a:t>
                      </a:r>
                    </a:p>
                  </a:txBody>
                  <a:tcPr marL="36576" marR="36576" marT="36576"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smtClean="0">
                          <a:solidFill>
                            <a:srgbClr val="000000"/>
                          </a:solidFill>
                          <a:effectLst/>
                          <a:latin typeface="Arial" panose="020B0604020202020204" pitchFamily="34" charset="0"/>
                          <a:cs typeface="Arial" panose="020B0604020202020204" pitchFamily="34" charset="0"/>
                        </a:rPr>
                        <a:t>59%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36576" marR="118872" marT="36576" marB="36576"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0143">
                <a:tc gridSpan="13">
                  <a:txBody>
                    <a:bodyPr/>
                    <a:lstStyle/>
                    <a:p>
                      <a:pPr algn="l" rtl="0" fontAlgn="b"/>
                      <a:r>
                        <a:rPr lang="fr-CA" sz="1200" b="1" i="0" u="none" strike="noStrike" dirty="0">
                          <a:solidFill>
                            <a:srgbClr val="14838E"/>
                          </a:solidFill>
                          <a:latin typeface="+mn-lt"/>
                        </a:rPr>
                        <a:t>Âge</a:t>
                      </a:r>
                    </a:p>
                  </a:txBody>
                  <a:tcPr marL="36576" marR="36576" marT="36576" marB="72000">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100" b="0" i="0" u="none" strike="noStrike" dirty="0">
                        <a:solidFill>
                          <a:schemeClr val="tx1"/>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100" b="0" i="0" u="none" strike="noStrike" dirty="0">
                        <a:solidFill>
                          <a:schemeClr val="tx1"/>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100" b="0" i="0" u="none" strike="noStrike" dirty="0">
                        <a:solidFill>
                          <a:schemeClr val="tx1"/>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100" b="0" i="0" u="none" strike="noStrike" dirty="0">
                        <a:solidFill>
                          <a:schemeClr val="tx1"/>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100" b="0" i="0" u="none" strike="noStrike" dirty="0">
                        <a:solidFill>
                          <a:schemeClr val="tx1"/>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100" b="0" i="0" u="none" strike="noStrike" dirty="0">
                        <a:solidFill>
                          <a:schemeClr val="tx1"/>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100" b="0" i="0" u="none" strike="noStrike" dirty="0">
                        <a:solidFill>
                          <a:schemeClr val="tx1"/>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100" b="0" i="0" u="none" strike="noStrike" dirty="0">
                        <a:solidFill>
                          <a:schemeClr val="tx1"/>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100" b="0" i="0" u="none" strike="noStrike" dirty="0">
                        <a:solidFill>
                          <a:schemeClr val="tx1"/>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100" b="0" i="0" u="none" strike="noStrike" dirty="0">
                        <a:solidFill>
                          <a:schemeClr val="tx1"/>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100" b="0" i="0" u="none" strike="noStrike" dirty="0">
                        <a:solidFill>
                          <a:schemeClr val="tx1"/>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en-CA" sz="1100" b="0" i="0" u="none" strike="noStrike" dirty="0">
                        <a:solidFill>
                          <a:schemeClr val="tx1"/>
                        </a:solidFill>
                        <a:effectLst/>
                        <a:latin typeface="+mn-lt"/>
                      </a:endParaRPr>
                    </a:p>
                  </a:txBody>
                  <a:tcPr marL="36576" marR="118872" marT="36576" marB="36576" anchor="ctr">
                    <a:lnL w="1270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41474">
                <a:tc>
                  <a:txBody>
                    <a:bodyPr/>
                    <a:lstStyle/>
                    <a:p>
                      <a:pPr marL="137160" indent="0" algn="l" rtl="0" fontAlgn="b"/>
                      <a:r>
                        <a:rPr lang="fr-CA" sz="1200" b="0" i="0" u="none" strike="noStrike" dirty="0">
                          <a:solidFill>
                            <a:srgbClr val="365254"/>
                          </a:solidFill>
                          <a:latin typeface="+mn-lt"/>
                        </a:rPr>
                        <a:t>Moins de 35 ans</a:t>
                      </a:r>
                    </a:p>
                  </a:txBody>
                  <a:tcPr marL="36576" marR="36576" marT="36576"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9%</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7%</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20%</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36576" marR="118872" marT="36576" marB="36576"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99005">
                <a:tc>
                  <a:txBody>
                    <a:bodyPr/>
                    <a:lstStyle/>
                    <a:p>
                      <a:pPr marL="137160" algn="l" rtl="0" fontAlgn="b"/>
                      <a:r>
                        <a:rPr lang="fr-CA" sz="1200" b="0" i="0" u="none" strike="noStrike" dirty="0">
                          <a:solidFill>
                            <a:srgbClr val="365254"/>
                          </a:solidFill>
                          <a:latin typeface="+mn-lt"/>
                        </a:rPr>
                        <a:t>35-44 ans</a:t>
                      </a:r>
                    </a:p>
                  </a:txBody>
                  <a:tcPr marL="36576" marR="36576" marT="36576"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20%</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20%</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33%</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36576" marR="118872" marT="36576" marB="36576"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42236">
                <a:tc>
                  <a:txBody>
                    <a:bodyPr/>
                    <a:lstStyle/>
                    <a:p>
                      <a:pPr marL="137160" algn="l" rtl="0" fontAlgn="b"/>
                      <a:r>
                        <a:rPr lang="fr-CA" sz="1200" b="0" i="0" u="none" strike="noStrike" dirty="0">
                          <a:solidFill>
                            <a:srgbClr val="365254"/>
                          </a:solidFill>
                          <a:latin typeface="+mn-lt"/>
                        </a:rPr>
                        <a:t>45-54 ans</a:t>
                      </a:r>
                    </a:p>
                  </a:txBody>
                  <a:tcPr marL="36576" marR="36576" marT="36576"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36576" marR="118872" marT="36576" marB="36576"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0">
                <a:tc>
                  <a:txBody>
                    <a:bodyPr/>
                    <a:lstStyle/>
                    <a:p>
                      <a:pPr marL="137160" algn="l" rtl="0" fontAlgn="b"/>
                      <a:r>
                        <a:rPr lang="fr-CA" sz="1200" b="0" i="0" u="none" strike="noStrike" dirty="0">
                          <a:solidFill>
                            <a:srgbClr val="365254"/>
                          </a:solidFill>
                          <a:latin typeface="+mn-lt"/>
                        </a:rPr>
                        <a:t>55-64 ans</a:t>
                      </a:r>
                    </a:p>
                  </a:txBody>
                  <a:tcPr marL="36576" marR="36576" marT="36576"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36576" marR="118872" marT="36576" marB="36576"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566946"/>
                  </a:ext>
                </a:extLst>
              </a:tr>
              <a:tr h="0">
                <a:tc>
                  <a:txBody>
                    <a:bodyPr/>
                    <a:lstStyle/>
                    <a:p>
                      <a:pPr marL="137160" algn="l" rtl="0" fontAlgn="b"/>
                      <a:r>
                        <a:rPr lang="fr-CA" sz="1200" b="0" i="0" u="none" strike="noStrike" dirty="0">
                          <a:solidFill>
                            <a:srgbClr val="365254"/>
                          </a:solidFill>
                          <a:latin typeface="+mn-lt"/>
                        </a:rPr>
                        <a:t>65 ans et plus</a:t>
                      </a:r>
                    </a:p>
                  </a:txBody>
                  <a:tcPr marL="36576" marR="36576" marT="36576"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36576" marR="118872" marT="36576" marB="36576"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2205582"/>
                  </a:ext>
                </a:extLst>
              </a:tr>
              <a:tr h="0">
                <a:tc gridSpan="13">
                  <a:txBody>
                    <a:bodyPr/>
                    <a:lstStyle/>
                    <a:p>
                      <a:pPr algn="l" rtl="0" fontAlgn="b"/>
                      <a:r>
                        <a:rPr lang="fr-CA" sz="1200" b="1" i="0" u="none" strike="noStrike" dirty="0">
                          <a:solidFill>
                            <a:srgbClr val="14838E"/>
                          </a:solidFill>
                          <a:latin typeface="+mn-lt"/>
                        </a:rPr>
                        <a:t>Emplacement </a:t>
                      </a:r>
                      <a:r>
                        <a:rPr lang="fr-CA" sz="1200" b="1" i="0" u="none" strike="noStrike" baseline="0" dirty="0" smtClean="0">
                          <a:solidFill>
                            <a:srgbClr val="14838E"/>
                          </a:solidFill>
                          <a:latin typeface="+mn-lt"/>
                        </a:rPr>
                        <a:t>géographique </a:t>
                      </a:r>
                      <a:r>
                        <a:rPr lang="fr-CA" sz="1200" b="1" i="0" u="none" strike="noStrike" baseline="0" dirty="0">
                          <a:solidFill>
                            <a:srgbClr val="14838E"/>
                          </a:solidFill>
                          <a:latin typeface="+mn-lt"/>
                        </a:rPr>
                        <a:t>(</a:t>
                      </a:r>
                      <a:r>
                        <a:rPr lang="fr-CA" sz="1200" b="1" i="0" u="none" strike="noStrike" baseline="0" dirty="0" err="1">
                          <a:solidFill>
                            <a:srgbClr val="14838E"/>
                          </a:solidFill>
                          <a:latin typeface="+mn-lt"/>
                        </a:rPr>
                        <a:t>autodéclaré</a:t>
                      </a:r>
                      <a:r>
                        <a:rPr lang="fr-CA" sz="1200" b="1" i="0" u="none" strike="noStrike" baseline="0" dirty="0">
                          <a:solidFill>
                            <a:srgbClr val="14838E"/>
                          </a:solidFill>
                          <a:latin typeface="+mn-lt"/>
                        </a:rPr>
                        <a:t>)</a:t>
                      </a:r>
                    </a:p>
                  </a:txBody>
                  <a:tcPr marL="36576" marR="36576" marT="36576" marB="72000">
                    <a:lnL>
                      <a:noFill/>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t"/>
                      <a:endParaRPr lang="en-CA" sz="1100" b="0" i="0" u="none" strike="noStrike" dirty="0">
                        <a:solidFill>
                          <a:srgbClr val="000000"/>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t"/>
                      <a:endParaRPr lang="en-CA" sz="1100" b="0" i="0" u="none" strike="noStrike" dirty="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t"/>
                      <a:endParaRPr lang="en-CA" sz="1100" b="0" i="0" u="none" strike="noStrike" dirty="0">
                        <a:solidFill>
                          <a:srgbClr val="000000"/>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t"/>
                      <a:endParaRPr lang="en-CA" sz="1100" b="0" i="0" u="none" strike="noStrike" dirty="0">
                        <a:solidFill>
                          <a:srgbClr val="000000"/>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t"/>
                      <a:endParaRPr lang="en-CA" sz="1100" b="0" i="0" u="none" strike="noStrike" dirty="0">
                        <a:solidFill>
                          <a:srgbClr val="000000"/>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t"/>
                      <a:endParaRPr lang="en-CA" sz="1100" b="0" i="0" u="none" strike="noStrike" dirty="0">
                        <a:solidFill>
                          <a:srgbClr val="000000"/>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t"/>
                      <a:endParaRPr lang="en-CA" sz="1100" b="0" i="0" u="none" strike="noStrike" dirty="0">
                        <a:solidFill>
                          <a:srgbClr val="000000"/>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t"/>
                      <a:endParaRPr lang="en-CA" sz="1100" b="0" i="0" u="none" strike="noStrike" dirty="0">
                        <a:solidFill>
                          <a:srgbClr val="000000"/>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t"/>
                      <a:endParaRPr lang="en-CA" sz="1100" b="0" i="0" u="none" strike="noStrike" dirty="0">
                        <a:solidFill>
                          <a:srgbClr val="000000"/>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t"/>
                      <a:endParaRPr lang="en-CA" sz="1100" b="0" i="0" u="none" strike="noStrike" dirty="0">
                        <a:solidFill>
                          <a:srgbClr val="000000"/>
                        </a:solidFill>
                        <a:effectLst/>
                        <a:latin typeface="+mn-lt"/>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marL="0" algn="ctr" defTabSz="1219170" rtl="0" eaLnBrk="1" fontAlgn="b" latinLnBrk="0" hangingPunct="1"/>
                      <a:endParaRPr lang="en-CA" sz="1100" b="0" i="0" u="none" strike="noStrike" kern="1200" dirty="0">
                        <a:solidFill>
                          <a:srgbClr val="000000"/>
                        </a:solidFill>
                        <a:effectLst/>
                        <a:latin typeface="+mn-lt"/>
                        <a:ea typeface="+mn-ea"/>
                        <a:cs typeface="+mn-cs"/>
                      </a:endParaRPr>
                    </a:p>
                  </a:txBody>
                  <a:tcPr marL="36576" marR="13716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t"/>
                      <a:endParaRPr lang="en-CA" sz="1100" b="0" i="0" u="none" strike="noStrike" dirty="0">
                        <a:solidFill>
                          <a:srgbClr val="000000"/>
                        </a:solidFill>
                        <a:effectLst/>
                        <a:latin typeface="+mn-lt"/>
                      </a:endParaRPr>
                    </a:p>
                  </a:txBody>
                  <a:tcPr marL="36576" marR="118872" marT="36576" marB="36576"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4121419"/>
                  </a:ext>
                </a:extLst>
              </a:tr>
              <a:tr h="0">
                <a:tc>
                  <a:txBody>
                    <a:bodyPr/>
                    <a:lstStyle/>
                    <a:p>
                      <a:pPr marL="137160" algn="l" rtl="0" fontAlgn="b"/>
                      <a:r>
                        <a:rPr lang="fr-CA" sz="1200" b="0" i="0" u="none" strike="noStrike" dirty="0">
                          <a:solidFill>
                            <a:srgbClr val="365254"/>
                          </a:solidFill>
                          <a:latin typeface="+mn-lt"/>
                        </a:rPr>
                        <a:t>Ville ou banlieue</a:t>
                      </a:r>
                    </a:p>
                  </a:txBody>
                  <a:tcPr marL="36576" marR="36576" marT="36576"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64%</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77%</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62%</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72%</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68%</a:t>
                      </a: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smtClean="0">
                          <a:solidFill>
                            <a:srgbClr val="000000"/>
                          </a:solidFill>
                          <a:effectLst/>
                          <a:latin typeface="Arial" panose="020B0604020202020204" pitchFamily="34" charset="0"/>
                          <a:cs typeface="Arial" panose="020B0604020202020204" pitchFamily="34" charset="0"/>
                        </a:rPr>
                        <a:t>10%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36576" marR="137160" marT="36576" marB="365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36576" marR="118872" marT="36576" marB="36576"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6182167"/>
                  </a:ext>
                </a:extLst>
              </a:tr>
              <a:tr h="267966">
                <a:tc>
                  <a:txBody>
                    <a:bodyPr/>
                    <a:lstStyle/>
                    <a:p>
                      <a:pPr marL="137160" algn="l" rtl="0" fontAlgn="b"/>
                      <a:r>
                        <a:rPr lang="fr-CA" sz="1200" b="0" i="0" u="none" strike="noStrike" kern="1200" dirty="0" smtClean="0">
                          <a:solidFill>
                            <a:srgbClr val="365254"/>
                          </a:solidFill>
                          <a:latin typeface="+mn-lt"/>
                          <a:ea typeface="+mn-ea"/>
                          <a:cs typeface="+mn-cs"/>
                        </a:rPr>
                        <a:t>Petite ville, milieu rural </a:t>
                      </a:r>
                      <a:br>
                        <a:rPr lang="fr-CA" sz="1200" b="0" i="0" u="none" strike="noStrike" kern="1200" dirty="0" smtClean="0">
                          <a:solidFill>
                            <a:srgbClr val="365254"/>
                          </a:solidFill>
                          <a:latin typeface="+mn-lt"/>
                          <a:ea typeface="+mn-ea"/>
                          <a:cs typeface="+mn-cs"/>
                        </a:rPr>
                      </a:br>
                      <a:r>
                        <a:rPr lang="fr-CA" sz="1200" b="0" i="0" u="none" strike="noStrike" kern="1200" dirty="0" smtClean="0">
                          <a:solidFill>
                            <a:srgbClr val="365254"/>
                          </a:solidFill>
                          <a:latin typeface="+mn-lt"/>
                          <a:ea typeface="+mn-ea"/>
                          <a:cs typeface="+mn-cs"/>
                        </a:rPr>
                        <a:t>ou région reculée</a:t>
                      </a:r>
                      <a:endParaRPr lang="fr-CA" sz="1200" b="0" i="0" u="none" strike="noStrike" kern="1200" dirty="0">
                        <a:solidFill>
                          <a:srgbClr val="365254"/>
                        </a:solidFill>
                        <a:latin typeface="+mn-lt"/>
                        <a:ea typeface="+mn-ea"/>
                        <a:cs typeface="+mn-cs"/>
                      </a:endParaRPr>
                    </a:p>
                  </a:txBody>
                  <a:tcPr marL="36576" marR="36576" marT="36576"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66%</a:t>
                      </a: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smtClean="0">
                          <a:solidFill>
                            <a:srgbClr val="000000"/>
                          </a:solidFill>
                          <a:effectLst/>
                          <a:latin typeface="Arial" panose="020B0604020202020204" pitchFamily="34" charset="0"/>
                          <a:cs typeface="Arial" panose="020B0604020202020204" pitchFamily="34" charset="0"/>
                        </a:rPr>
                        <a:t>80%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36576" marR="13716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36576" marR="118872" marT="36576" marB="36576">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751995"/>
                  </a:ext>
                </a:extLst>
              </a:tr>
            </a:tbl>
          </a:graphicData>
        </a:graphic>
      </p:graphicFrame>
      <p:sp>
        <p:nvSpPr>
          <p:cNvPr id="5" name="Rectangle 4"/>
          <p:cNvSpPr/>
          <p:nvPr/>
        </p:nvSpPr>
        <p:spPr>
          <a:xfrm>
            <a:off x="374904" y="5454979"/>
            <a:ext cx="8338785" cy="584775"/>
          </a:xfrm>
          <a:prstGeom prst="rect">
            <a:avLst/>
          </a:prstGeom>
        </p:spPr>
        <p:txBody>
          <a:bodyPr wrap="square" lIns="0" tIns="91440" bIns="0">
            <a:spAutoFit/>
          </a:bodyPr>
          <a:lstStyle/>
          <a:p>
            <a:r>
              <a:rPr lang="fr-CA" sz="800" b="1" dirty="0">
                <a:latin typeface="Arial" panose="020B0604020202020204" pitchFamily="34" charset="0"/>
              </a:rPr>
              <a:t>Remarque</a:t>
            </a:r>
          </a:p>
          <a:p>
            <a:pPr marL="115888" indent="-115888">
              <a:tabLst>
                <a:tab pos="115888" algn="l"/>
              </a:tabLst>
            </a:pPr>
            <a:r>
              <a:rPr lang="fr-CA" sz="800" dirty="0" smtClean="0">
                <a:latin typeface="Arial" panose="020B0604020202020204" pitchFamily="34" charset="0"/>
                <a:cs typeface="Arial" panose="020B0604020202020204" pitchFamily="34" charset="0"/>
              </a:rPr>
              <a:t>†	Les </a:t>
            </a:r>
            <a:r>
              <a:rPr lang="fr-CA" sz="800" dirty="0">
                <a:latin typeface="Arial" panose="020B0604020202020204" pitchFamily="34" charset="0"/>
                <a:cs typeface="Arial" panose="020B0604020202020204" pitchFamily="34" charset="0"/>
              </a:rPr>
              <a:t>médecins locaux et </a:t>
            </a:r>
            <a:r>
              <a:rPr lang="fr-CA" sz="800" dirty="0" smtClean="0">
                <a:latin typeface="Arial" panose="020B0604020202020204" pitchFamily="34" charset="0"/>
                <a:cs typeface="Arial" panose="020B0604020202020204" pitchFamily="34" charset="0"/>
              </a:rPr>
              <a:t>dépanneurs</a:t>
            </a:r>
            <a:r>
              <a:rPr lang="fr-CA" sz="800" dirty="0" smtClean="0">
                <a:solidFill>
                  <a:srgbClr val="FF0000"/>
                </a:solidFill>
                <a:latin typeface="Arial" panose="020B0604020202020204" pitchFamily="34" charset="0"/>
                <a:cs typeface="Arial" panose="020B0604020202020204" pitchFamily="34" charset="0"/>
              </a:rPr>
              <a:t> </a:t>
            </a:r>
            <a:r>
              <a:rPr lang="fr-CA" sz="800" dirty="0">
                <a:latin typeface="Arial" panose="020B0604020202020204" pitchFamily="34" charset="0"/>
                <a:cs typeface="Arial" panose="020B0604020202020204" pitchFamily="34" charset="0"/>
              </a:rPr>
              <a:t>ont été sondés dans les territoires. Seuls les médecins locaux ont été inclus dans les analyses de la catégorie « </a:t>
            </a:r>
            <a:r>
              <a:rPr lang="fr-CA" sz="800" dirty="0" err="1">
                <a:latin typeface="Arial" panose="020B0604020202020204" pitchFamily="34" charset="0"/>
                <a:cs typeface="Arial" panose="020B0604020202020204" pitchFamily="34" charset="0"/>
              </a:rPr>
              <a:t>Terr</a:t>
            </a:r>
            <a:r>
              <a:rPr lang="fr-CA" sz="800" dirty="0">
                <a:latin typeface="Arial" panose="020B0604020202020204" pitchFamily="34" charset="0"/>
                <a:cs typeface="Arial" panose="020B0604020202020204" pitchFamily="34" charset="0"/>
              </a:rPr>
              <a:t>. », tandis que les médecins locaux et </a:t>
            </a:r>
            <a:r>
              <a:rPr lang="fr-CA" sz="800" dirty="0" smtClean="0">
                <a:latin typeface="Arial" panose="020B0604020202020204" pitchFamily="34" charset="0"/>
                <a:cs typeface="Arial" panose="020B0604020202020204" pitchFamily="34" charset="0"/>
              </a:rPr>
              <a:t>dépanneurs</a:t>
            </a:r>
            <a:r>
              <a:rPr lang="fr-CA" sz="800" dirty="0" smtClean="0">
                <a:solidFill>
                  <a:srgbClr val="FF0000"/>
                </a:solidFill>
                <a:latin typeface="Arial" panose="020B0604020202020204" pitchFamily="34" charset="0"/>
                <a:cs typeface="Arial" panose="020B0604020202020204" pitchFamily="34" charset="0"/>
              </a:rPr>
              <a:t> </a:t>
            </a:r>
            <a:r>
              <a:rPr lang="fr-CA" sz="800" dirty="0">
                <a:latin typeface="Arial" panose="020B0604020202020204" pitchFamily="34" charset="0"/>
                <a:cs typeface="Arial" panose="020B0604020202020204" pitchFamily="34" charset="0"/>
              </a:rPr>
              <a:t>ont été inclus dans les analyses à l’échelle pancanadienne. Par conséquent, la somme du nombre de médecins dans les provinces et les territoires n’égale pas le total canadien.</a:t>
            </a:r>
          </a:p>
        </p:txBody>
      </p:sp>
      <p:sp>
        <p:nvSpPr>
          <p:cNvPr id="7" name="Rectangle 6"/>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408061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74904" y="1271016"/>
            <a:ext cx="8578596" cy="4525963"/>
          </a:xfrm>
        </p:spPr>
        <p:txBody>
          <a:bodyPr>
            <a:noAutofit/>
          </a:bodyPr>
          <a:lstStyle/>
          <a:p>
            <a:pPr marL="174625">
              <a:lnSpc>
                <a:spcPts val="1600"/>
              </a:lnSpc>
              <a:buNone/>
            </a:pPr>
            <a:r>
              <a:rPr lang="fr-CA" sz="1100" b="0" dirty="0">
                <a:solidFill>
                  <a:schemeClr val="tx1"/>
                </a:solidFill>
                <a:latin typeface="Arial" panose="020B0604020202020204" pitchFamily="34" charset="0"/>
                <a:cs typeface="Arial" panose="020B0604020202020204" pitchFamily="34" charset="0"/>
              </a:rPr>
              <a:t>Institut canadien d’information sur la santé. </a:t>
            </a:r>
            <a:r>
              <a:rPr lang="fr-FR" sz="1100" b="0" i="1" dirty="0">
                <a:solidFill>
                  <a:schemeClr val="tx1"/>
                </a:solidFill>
                <a:latin typeface="Arial" panose="020B0604020202020204" pitchFamily="34" charset="0"/>
                <a:cs typeface="Arial" panose="020B0604020202020204" pitchFamily="34" charset="0"/>
              </a:rPr>
              <a:t>Résultats du Canada : Enquête internationale 2015 du Fonds du Commonwealth </a:t>
            </a:r>
            <a:r>
              <a:rPr lang="fr-FR" sz="1100" b="0" i="1" dirty="0" smtClean="0">
                <a:solidFill>
                  <a:schemeClr val="tx1"/>
                </a:solidFill>
                <a:latin typeface="Arial" panose="020B0604020202020204" pitchFamily="34" charset="0"/>
                <a:cs typeface="Arial" panose="020B0604020202020204" pitchFamily="34" charset="0"/>
              </a:rPr>
              <a:t/>
            </a:r>
            <a:br>
              <a:rPr lang="fr-FR" sz="1100" b="0" i="1" dirty="0" smtClean="0">
                <a:solidFill>
                  <a:schemeClr val="tx1"/>
                </a:solidFill>
                <a:latin typeface="Arial" panose="020B0604020202020204" pitchFamily="34" charset="0"/>
                <a:cs typeface="Arial" panose="020B0604020202020204" pitchFamily="34" charset="0"/>
              </a:rPr>
            </a:br>
            <a:r>
              <a:rPr lang="fr-FR" sz="1100" b="0" i="1" dirty="0" smtClean="0">
                <a:solidFill>
                  <a:schemeClr val="tx1"/>
                </a:solidFill>
                <a:latin typeface="Arial" panose="020B0604020202020204" pitchFamily="34" charset="0"/>
                <a:cs typeface="Arial" panose="020B0604020202020204" pitchFamily="34" charset="0"/>
              </a:rPr>
              <a:t>sur </a:t>
            </a:r>
            <a:r>
              <a:rPr lang="fr-FR" sz="1100" b="0" i="1" dirty="0">
                <a:solidFill>
                  <a:schemeClr val="tx1"/>
                </a:solidFill>
                <a:latin typeface="Arial" panose="020B0604020202020204" pitchFamily="34" charset="0"/>
                <a:cs typeface="Arial" panose="020B0604020202020204" pitchFamily="34" charset="0"/>
              </a:rPr>
              <a:t>les politiques de santé auprès des médecins de soins primaires</a:t>
            </a:r>
            <a:r>
              <a:rPr lang="fr-CA" sz="1100" b="0" dirty="0">
                <a:solidFill>
                  <a:schemeClr val="tx1"/>
                </a:solidFill>
                <a:latin typeface="Arial" panose="020B0604020202020204" pitchFamily="34" charset="0"/>
                <a:cs typeface="Arial" panose="020B0604020202020204" pitchFamily="34" charset="0"/>
              </a:rPr>
              <a:t>. 2016. </a:t>
            </a:r>
            <a:r>
              <a:rPr lang="fr-CA" sz="1100" b="0" dirty="0" smtClean="0">
                <a:solidFill>
                  <a:schemeClr val="tx1"/>
                </a:solidFill>
                <a:latin typeface="Arial" panose="020B0604020202020204" pitchFamily="34" charset="0"/>
                <a:cs typeface="Arial" panose="020B0604020202020204" pitchFamily="34" charset="0"/>
              </a:rPr>
              <a:t/>
            </a:r>
            <a:br>
              <a:rPr lang="fr-CA" sz="1100" b="0" dirty="0" smtClean="0">
                <a:solidFill>
                  <a:schemeClr val="tx1"/>
                </a:solidFill>
                <a:latin typeface="Arial" panose="020B0604020202020204" pitchFamily="34" charset="0"/>
                <a:cs typeface="Arial" panose="020B0604020202020204" pitchFamily="34" charset="0"/>
              </a:rPr>
            </a:br>
            <a:r>
              <a:rPr lang="fr-CA" sz="1100" b="0" dirty="0" smtClean="0">
                <a:solidFill>
                  <a:schemeClr val="tx1"/>
                </a:solidFill>
                <a:latin typeface="Arial" panose="020B0604020202020204" pitchFamily="34" charset="0"/>
                <a:cs typeface="Arial" panose="020B0604020202020204" pitchFamily="34" charset="0"/>
                <a:hlinkClick r:id="rId3"/>
              </a:rPr>
              <a:t>https</a:t>
            </a:r>
            <a:r>
              <a:rPr lang="fr-CA" sz="1100" b="0" dirty="0">
                <a:solidFill>
                  <a:schemeClr val="tx1"/>
                </a:solidFill>
                <a:latin typeface="Arial" panose="020B0604020202020204" pitchFamily="34" charset="0"/>
                <a:cs typeface="Arial" panose="020B0604020202020204" pitchFamily="34" charset="0"/>
                <a:hlinkClick r:id="rId3"/>
              </a:rPr>
              <a:t>://</a:t>
            </a:r>
            <a:r>
              <a:rPr lang="fr-CA" sz="1100" b="0" dirty="0" smtClean="0">
                <a:solidFill>
                  <a:schemeClr val="tx1"/>
                </a:solidFill>
                <a:latin typeface="Arial" panose="020B0604020202020204" pitchFamily="34" charset="0"/>
                <a:cs typeface="Arial" panose="020B0604020202020204" pitchFamily="34" charset="0"/>
                <a:hlinkClick r:id="rId3"/>
              </a:rPr>
              <a:t>www.cihi.ca/fr/enquete-de-2015-du-fonds-du-commonwealth</a:t>
            </a:r>
            <a:r>
              <a:rPr lang="fr-CA" sz="1100" b="0" dirty="0">
                <a:solidFill>
                  <a:schemeClr val="tx1"/>
                </a:solidFill>
                <a:latin typeface="Arial" panose="020B0604020202020204" pitchFamily="34" charset="0"/>
                <a:cs typeface="Arial" panose="020B0604020202020204" pitchFamily="34" charset="0"/>
              </a:rPr>
              <a:t>.</a:t>
            </a:r>
          </a:p>
          <a:p>
            <a:pPr marL="174625">
              <a:lnSpc>
                <a:spcPts val="1600"/>
              </a:lnSpc>
              <a:buNone/>
            </a:pPr>
            <a:r>
              <a:rPr lang="fr-CA" sz="1100" b="0" dirty="0">
                <a:solidFill>
                  <a:schemeClr val="tx1"/>
                </a:solidFill>
                <a:latin typeface="Arial" panose="020B0604020202020204" pitchFamily="34" charset="0"/>
                <a:cs typeface="Arial" panose="020B0604020202020204" pitchFamily="34" charset="0"/>
              </a:rPr>
              <a:t>Institut canadien d’information sur la santé. </a:t>
            </a:r>
            <a:r>
              <a:rPr lang="fr-FR" sz="1100" b="0" i="1" dirty="0">
                <a:solidFill>
                  <a:schemeClr val="tx1"/>
                </a:solidFill>
                <a:latin typeface="Arial" panose="020B0604020202020204" pitchFamily="34" charset="0"/>
                <a:cs typeface="Arial" panose="020B0604020202020204" pitchFamily="34" charset="0"/>
              </a:rPr>
              <a:t>Résultats du Canada : Enquête internationale de 2016 du Fonds du Commonwealth </a:t>
            </a:r>
            <a:r>
              <a:rPr lang="fr-FR" sz="1100" b="0" i="1" dirty="0" smtClean="0">
                <a:solidFill>
                  <a:schemeClr val="tx1"/>
                </a:solidFill>
                <a:latin typeface="Arial" panose="020B0604020202020204" pitchFamily="34" charset="0"/>
                <a:cs typeface="Arial" panose="020B0604020202020204" pitchFamily="34" charset="0"/>
              </a:rPr>
              <a:t/>
            </a:r>
            <a:br>
              <a:rPr lang="fr-FR" sz="1100" b="0" i="1" dirty="0" smtClean="0">
                <a:solidFill>
                  <a:schemeClr val="tx1"/>
                </a:solidFill>
                <a:latin typeface="Arial" panose="020B0604020202020204" pitchFamily="34" charset="0"/>
                <a:cs typeface="Arial" panose="020B0604020202020204" pitchFamily="34" charset="0"/>
              </a:rPr>
            </a:br>
            <a:r>
              <a:rPr lang="fr-FR" sz="1100" b="0" i="1" dirty="0" smtClean="0">
                <a:solidFill>
                  <a:schemeClr val="tx1"/>
                </a:solidFill>
                <a:latin typeface="Arial" panose="020B0604020202020204" pitchFamily="34" charset="0"/>
                <a:cs typeface="Arial" panose="020B0604020202020204" pitchFamily="34" charset="0"/>
              </a:rPr>
              <a:t>sur </a:t>
            </a:r>
            <a:r>
              <a:rPr lang="fr-FR" sz="1100" b="0" i="1" dirty="0">
                <a:solidFill>
                  <a:schemeClr val="tx1"/>
                </a:solidFill>
                <a:latin typeface="Arial" panose="020B0604020202020204" pitchFamily="34" charset="0"/>
                <a:cs typeface="Arial" panose="020B0604020202020204" pitchFamily="34" charset="0"/>
              </a:rPr>
              <a:t>les politiques de santé réalisée auprès d’adultes de 11 pays</a:t>
            </a:r>
            <a:r>
              <a:rPr lang="fr-CA" sz="1100" b="0" dirty="0">
                <a:solidFill>
                  <a:schemeClr val="tx1"/>
                </a:solidFill>
                <a:latin typeface="Arial" panose="020B0604020202020204" pitchFamily="34" charset="0"/>
                <a:cs typeface="Arial" panose="020B0604020202020204" pitchFamily="34" charset="0"/>
              </a:rPr>
              <a:t>. 2017. </a:t>
            </a:r>
            <a:r>
              <a:rPr lang="fr-CA" sz="1100" b="0" dirty="0" smtClean="0">
                <a:solidFill>
                  <a:schemeClr val="tx1"/>
                </a:solidFill>
                <a:latin typeface="Arial" panose="020B0604020202020204" pitchFamily="34" charset="0"/>
                <a:cs typeface="Arial" panose="020B0604020202020204" pitchFamily="34" charset="0"/>
              </a:rPr>
              <a:t/>
            </a:r>
            <a:br>
              <a:rPr lang="fr-CA" sz="1100" b="0" dirty="0" smtClean="0">
                <a:solidFill>
                  <a:schemeClr val="tx1"/>
                </a:solidFill>
                <a:latin typeface="Arial" panose="020B0604020202020204" pitchFamily="34" charset="0"/>
                <a:cs typeface="Arial" panose="020B0604020202020204" pitchFamily="34" charset="0"/>
              </a:rPr>
            </a:br>
            <a:r>
              <a:rPr lang="fr-CA" sz="1100" b="0" dirty="0" smtClean="0">
                <a:solidFill>
                  <a:schemeClr val="tx1"/>
                </a:solidFill>
                <a:latin typeface="Arial" panose="020B0604020202020204" pitchFamily="34" charset="0"/>
                <a:cs typeface="Arial" panose="020B0604020202020204" pitchFamily="34" charset="0"/>
                <a:hlinkClick r:id="rId4"/>
              </a:rPr>
              <a:t>https</a:t>
            </a:r>
            <a:r>
              <a:rPr lang="fr-CA" sz="1100" b="0" dirty="0">
                <a:solidFill>
                  <a:schemeClr val="tx1"/>
                </a:solidFill>
                <a:latin typeface="Arial" panose="020B0604020202020204" pitchFamily="34" charset="0"/>
                <a:cs typeface="Arial" panose="020B0604020202020204" pitchFamily="34" charset="0"/>
                <a:hlinkClick r:id="rId4"/>
              </a:rPr>
              <a:t>://</a:t>
            </a:r>
            <a:r>
              <a:rPr lang="fr-CA" sz="1100" b="0" dirty="0" smtClean="0">
                <a:solidFill>
                  <a:schemeClr val="tx1"/>
                </a:solidFill>
                <a:latin typeface="Arial" panose="020B0604020202020204" pitchFamily="34" charset="0"/>
                <a:cs typeface="Arial" panose="020B0604020202020204" pitchFamily="34" charset="0"/>
                <a:hlinkClick r:id="rId4"/>
              </a:rPr>
              <a:t>www.cihi.ca/fr/lenquete-2016-du-fonds-du-commonwealth</a:t>
            </a:r>
            <a:r>
              <a:rPr lang="fr-CA" sz="1100" b="0" dirty="0">
                <a:solidFill>
                  <a:schemeClr val="tx1"/>
                </a:solidFill>
                <a:latin typeface="Arial" panose="020B0604020202020204" pitchFamily="34" charset="0"/>
                <a:cs typeface="Arial" panose="020B0604020202020204" pitchFamily="34" charset="0"/>
              </a:rPr>
              <a:t>.</a:t>
            </a:r>
          </a:p>
          <a:p>
            <a:pPr marL="174625">
              <a:lnSpc>
                <a:spcPts val="1600"/>
              </a:lnSpc>
              <a:buNone/>
            </a:pPr>
            <a:r>
              <a:rPr lang="fr-CA" sz="1100" b="0" dirty="0">
                <a:solidFill>
                  <a:schemeClr val="tx1"/>
                </a:solidFill>
                <a:latin typeface="Arial" panose="020B0604020202020204" pitchFamily="34" charset="0"/>
                <a:cs typeface="Arial" panose="020B0604020202020204" pitchFamily="34" charset="0"/>
              </a:rPr>
              <a:t>Institut canadien d’information sur la santé. </a:t>
            </a:r>
            <a:r>
              <a:rPr lang="fr-FR" sz="1100" b="0" i="1" dirty="0">
                <a:solidFill>
                  <a:schemeClr val="tx1"/>
                </a:solidFill>
                <a:latin typeface="Arial" panose="020B0604020202020204" pitchFamily="34" charset="0"/>
                <a:cs typeface="Arial" panose="020B0604020202020204" pitchFamily="34" charset="0"/>
              </a:rPr>
              <a:t>Résultats du Canada : Enquête internationale de 2017 du Fonds du Commonwealth </a:t>
            </a:r>
            <a:r>
              <a:rPr lang="fr-FR" sz="1100" b="0" i="1" dirty="0" smtClean="0">
                <a:solidFill>
                  <a:schemeClr val="tx1"/>
                </a:solidFill>
                <a:latin typeface="Arial" panose="020B0604020202020204" pitchFamily="34" charset="0"/>
                <a:cs typeface="Arial" panose="020B0604020202020204" pitchFamily="34" charset="0"/>
              </a:rPr>
              <a:t/>
            </a:r>
            <a:br>
              <a:rPr lang="fr-FR" sz="1100" b="0" i="1" dirty="0" smtClean="0">
                <a:solidFill>
                  <a:schemeClr val="tx1"/>
                </a:solidFill>
                <a:latin typeface="Arial" panose="020B0604020202020204" pitchFamily="34" charset="0"/>
                <a:cs typeface="Arial" panose="020B0604020202020204" pitchFamily="34" charset="0"/>
              </a:rPr>
            </a:br>
            <a:r>
              <a:rPr lang="fr-FR" sz="1100" b="0" i="1" dirty="0" smtClean="0">
                <a:solidFill>
                  <a:schemeClr val="tx1"/>
                </a:solidFill>
                <a:latin typeface="Arial" panose="020B0604020202020204" pitchFamily="34" charset="0"/>
                <a:cs typeface="Arial" panose="020B0604020202020204" pitchFamily="34" charset="0"/>
              </a:rPr>
              <a:t>sur </a:t>
            </a:r>
            <a:r>
              <a:rPr lang="fr-FR" sz="1100" b="0" i="1" dirty="0">
                <a:solidFill>
                  <a:schemeClr val="tx1"/>
                </a:solidFill>
                <a:latin typeface="Arial" panose="020B0604020202020204" pitchFamily="34" charset="0"/>
                <a:cs typeface="Arial" panose="020B0604020202020204" pitchFamily="34" charset="0"/>
              </a:rPr>
              <a:t>les politiques de santé auprès des adultes âgés</a:t>
            </a:r>
            <a:r>
              <a:rPr lang="fr-CA" sz="1100" b="0" dirty="0">
                <a:solidFill>
                  <a:schemeClr val="tx1"/>
                </a:solidFill>
                <a:latin typeface="Arial" panose="020B0604020202020204" pitchFamily="34" charset="0"/>
                <a:cs typeface="Arial" panose="020B0604020202020204" pitchFamily="34" charset="0"/>
              </a:rPr>
              <a:t>. 2018. </a:t>
            </a:r>
            <a:r>
              <a:rPr lang="fr-CA" sz="1100" b="0" dirty="0">
                <a:solidFill>
                  <a:schemeClr val="tx1"/>
                </a:solidFill>
                <a:latin typeface="Arial" panose="020B0604020202020204" pitchFamily="34" charset="0"/>
                <a:cs typeface="Arial" panose="020B0604020202020204" pitchFamily="34" charset="0"/>
                <a:hlinkClick r:id="rId5"/>
              </a:rPr>
              <a:t>https://</a:t>
            </a:r>
            <a:r>
              <a:rPr lang="fr-CA" sz="1100" b="0" dirty="0" smtClean="0">
                <a:solidFill>
                  <a:schemeClr val="tx1"/>
                </a:solidFill>
                <a:latin typeface="Arial" panose="020B0604020202020204" pitchFamily="34" charset="0"/>
                <a:cs typeface="Arial" panose="020B0604020202020204" pitchFamily="34" charset="0"/>
                <a:hlinkClick r:id="rId5"/>
              </a:rPr>
              <a:t>www.cihi.ca/sites/default/files/document/</a:t>
            </a:r>
            <a:br>
              <a:rPr lang="fr-CA" sz="1100" b="0" dirty="0" smtClean="0">
                <a:solidFill>
                  <a:schemeClr val="tx1"/>
                </a:solidFill>
                <a:latin typeface="Arial" panose="020B0604020202020204" pitchFamily="34" charset="0"/>
                <a:cs typeface="Arial" panose="020B0604020202020204" pitchFamily="34" charset="0"/>
                <a:hlinkClick r:id="rId5"/>
              </a:rPr>
            </a:br>
            <a:r>
              <a:rPr lang="fr-CA" sz="1100" b="0" dirty="0" smtClean="0">
                <a:solidFill>
                  <a:schemeClr val="tx1"/>
                </a:solidFill>
                <a:latin typeface="Arial" panose="020B0604020202020204" pitchFamily="34" charset="0"/>
                <a:cs typeface="Arial" panose="020B0604020202020204" pitchFamily="34" charset="0"/>
                <a:hlinkClick r:id="rId5"/>
              </a:rPr>
              <a:t>commonwealth-survey-2017-chartbook-fr-rev2-web.pptx</a:t>
            </a:r>
            <a:r>
              <a:rPr lang="fr-CA" sz="1100" b="0" dirty="0">
                <a:solidFill>
                  <a:schemeClr val="tx1"/>
                </a:solidFill>
                <a:latin typeface="Arial" panose="020B0604020202020204" pitchFamily="34" charset="0"/>
                <a:cs typeface="Arial" panose="020B0604020202020204" pitchFamily="34" charset="0"/>
              </a:rPr>
              <a:t>.</a:t>
            </a:r>
          </a:p>
          <a:p>
            <a:pPr marL="174625">
              <a:lnSpc>
                <a:spcPts val="1600"/>
              </a:lnSpc>
              <a:buNone/>
            </a:pPr>
            <a:r>
              <a:rPr lang="fr-CA" sz="1100" b="0" dirty="0">
                <a:solidFill>
                  <a:schemeClr val="tx1"/>
                </a:solidFill>
                <a:latin typeface="Arial" panose="020B0604020202020204" pitchFamily="34" charset="0"/>
                <a:cs typeface="Arial" panose="020B0604020202020204" pitchFamily="34" charset="0"/>
              </a:rPr>
              <a:t>Institut canadien d’information sur la santé. </a:t>
            </a:r>
            <a:r>
              <a:rPr lang="fr-CA" sz="1100" b="0" i="1" dirty="0">
                <a:solidFill>
                  <a:schemeClr val="tx1"/>
                </a:solidFill>
                <a:latin typeface="Arial" panose="020B0604020202020204" pitchFamily="34" charset="0"/>
                <a:cs typeface="Arial" panose="020B0604020202020204" pitchFamily="34" charset="0"/>
              </a:rPr>
              <a:t>Les soins non nécessaires au Canada.</a:t>
            </a:r>
            <a:r>
              <a:rPr lang="fr-CA" sz="1100" b="0" dirty="0">
                <a:solidFill>
                  <a:schemeClr val="tx1"/>
                </a:solidFill>
                <a:latin typeface="Arial" panose="020B0604020202020204" pitchFamily="34" charset="0"/>
                <a:cs typeface="Arial" panose="020B0604020202020204" pitchFamily="34" charset="0"/>
              </a:rPr>
              <a:t> 2017. </a:t>
            </a:r>
            <a:r>
              <a:rPr lang="fr-CA" sz="1100" b="0" dirty="0">
                <a:solidFill>
                  <a:schemeClr val="tx1"/>
                </a:solidFill>
                <a:latin typeface="Arial" panose="020B0604020202020204" pitchFamily="34" charset="0"/>
                <a:cs typeface="Arial" panose="020B0604020202020204" pitchFamily="34" charset="0"/>
                <a:hlinkClick r:id="rId6"/>
              </a:rPr>
              <a:t>https://www.cihi.ca/sites/default/files/document/choosing-wisely-baseline-report-fr-web.pdf</a:t>
            </a:r>
            <a:r>
              <a:rPr lang="fr-CA" sz="1100" b="0" dirty="0">
                <a:solidFill>
                  <a:schemeClr val="tx1"/>
                </a:solidFill>
                <a:latin typeface="Arial" panose="020B0604020202020204" pitchFamily="34" charset="0"/>
                <a:cs typeface="Arial" panose="020B0604020202020204" pitchFamily="34" charset="0"/>
              </a:rPr>
              <a:t>.</a:t>
            </a:r>
          </a:p>
          <a:p>
            <a:pPr marL="174625">
              <a:lnSpc>
                <a:spcPts val="1600"/>
              </a:lnSpc>
              <a:buNone/>
            </a:pPr>
            <a:r>
              <a:rPr lang="fr-CA" sz="1100" b="0" dirty="0">
                <a:solidFill>
                  <a:schemeClr val="tx1"/>
                </a:solidFill>
                <a:latin typeface="Arial" panose="020B0604020202020204" pitchFamily="34" charset="0"/>
                <a:cs typeface="Arial" panose="020B0604020202020204" pitchFamily="34" charset="0"/>
              </a:rPr>
              <a:t>Association médicale canadienne. </a:t>
            </a:r>
            <a:r>
              <a:rPr lang="fr-FR" sz="1100" b="0" i="1" dirty="0">
                <a:solidFill>
                  <a:schemeClr val="tx1"/>
                </a:solidFill>
                <a:latin typeface="Arial" panose="020B0604020202020204" pitchFamily="34" charset="0"/>
                <a:cs typeface="Arial" panose="020B0604020202020204" pitchFamily="34" charset="0"/>
              </a:rPr>
              <a:t>L'enquête de l'AMC auprès de l'effectif médical</a:t>
            </a:r>
            <a:r>
              <a:rPr lang="fr-CA" sz="1100" b="0" i="1" dirty="0">
                <a:solidFill>
                  <a:schemeClr val="tx1"/>
                </a:solidFill>
                <a:latin typeface="Arial" panose="020B0604020202020204" pitchFamily="34" charset="0"/>
                <a:cs typeface="Arial" panose="020B0604020202020204" pitchFamily="34" charset="0"/>
              </a:rPr>
              <a:t>, 2017. </a:t>
            </a:r>
            <a:r>
              <a:rPr lang="fr-CA" sz="1100" b="0" dirty="0">
                <a:solidFill>
                  <a:schemeClr val="tx1"/>
                </a:solidFill>
                <a:latin typeface="Arial" panose="020B0604020202020204" pitchFamily="34" charset="0"/>
                <a:cs typeface="Arial" panose="020B0604020202020204" pitchFamily="34" charset="0"/>
              </a:rPr>
              <a:t>2017. </a:t>
            </a:r>
            <a:r>
              <a:rPr lang="fr-CA" sz="1100" b="0" dirty="0">
                <a:solidFill>
                  <a:schemeClr val="tx1"/>
                </a:solidFill>
                <a:latin typeface="Arial" panose="020B0604020202020204" pitchFamily="34" charset="0"/>
                <a:cs typeface="Arial" panose="020B0604020202020204" pitchFamily="34" charset="0"/>
                <a:hlinkClick r:id="rId7"/>
              </a:rPr>
              <a:t>https://surveys.cma.ca/fr</a:t>
            </a:r>
            <a:r>
              <a:rPr lang="fr-CA" sz="1100" b="0" dirty="0">
                <a:solidFill>
                  <a:schemeClr val="tx1"/>
                </a:solidFill>
                <a:latin typeface="Arial" panose="020B0604020202020204" pitchFamily="34" charset="0"/>
                <a:cs typeface="Arial" panose="020B0604020202020204" pitchFamily="34" charset="0"/>
              </a:rPr>
              <a:t>.</a:t>
            </a:r>
          </a:p>
          <a:p>
            <a:pPr marL="174625">
              <a:lnSpc>
                <a:spcPts val="1600"/>
              </a:lnSpc>
              <a:buNone/>
            </a:pPr>
            <a:r>
              <a:rPr lang="fr-CA" sz="1100" b="0" dirty="0">
                <a:solidFill>
                  <a:schemeClr val="tx1"/>
                </a:solidFill>
                <a:latin typeface="Arial" panose="020B0604020202020204" pitchFamily="34" charset="0"/>
                <a:cs typeface="Arial" panose="020B0604020202020204" pitchFamily="34" charset="0"/>
              </a:rPr>
              <a:t>Association médicale canadienne. </a:t>
            </a:r>
            <a:r>
              <a:rPr lang="fr-CA" sz="1100" b="0" i="1" dirty="0" err="1">
                <a:solidFill>
                  <a:schemeClr val="tx1"/>
                </a:solidFill>
                <a:latin typeface="Arial" panose="020B0604020202020204" pitchFamily="34" charset="0"/>
                <a:cs typeface="Arial" panose="020B0604020202020204" pitchFamily="34" charset="0"/>
              </a:rPr>
              <a:t>Family</a:t>
            </a:r>
            <a:r>
              <a:rPr lang="fr-CA" sz="1100" b="0" i="1" dirty="0">
                <a:solidFill>
                  <a:schemeClr val="tx1"/>
                </a:solidFill>
                <a:latin typeface="Arial" panose="020B0604020202020204" pitchFamily="34" charset="0"/>
                <a:cs typeface="Arial" panose="020B0604020202020204" pitchFamily="34" charset="0"/>
              </a:rPr>
              <a:t> </a:t>
            </a:r>
            <a:r>
              <a:rPr lang="fr-CA" sz="1100" b="0" i="1" dirty="0" err="1">
                <a:solidFill>
                  <a:schemeClr val="tx1"/>
                </a:solidFill>
                <a:latin typeface="Arial" panose="020B0604020202020204" pitchFamily="34" charset="0"/>
                <a:cs typeface="Arial" panose="020B0604020202020204" pitchFamily="34" charset="0"/>
              </a:rPr>
              <a:t>Medicine</a:t>
            </a:r>
            <a:r>
              <a:rPr lang="fr-CA" sz="1100" b="0" i="1" dirty="0">
                <a:solidFill>
                  <a:schemeClr val="tx1"/>
                </a:solidFill>
                <a:latin typeface="Arial" panose="020B0604020202020204" pitchFamily="34" charset="0"/>
                <a:cs typeface="Arial" panose="020B0604020202020204" pitchFamily="34" charset="0"/>
              </a:rPr>
              <a:t> Profile</a:t>
            </a:r>
            <a:r>
              <a:rPr lang="fr-CA" sz="1100" b="0" dirty="0">
                <a:solidFill>
                  <a:schemeClr val="tx1"/>
                </a:solidFill>
                <a:latin typeface="Arial" panose="020B0604020202020204" pitchFamily="34" charset="0"/>
                <a:cs typeface="Arial" panose="020B0604020202020204" pitchFamily="34" charset="0"/>
              </a:rPr>
              <a:t>. 2018. </a:t>
            </a:r>
            <a:r>
              <a:rPr lang="fr-CA" sz="1100" b="0" dirty="0">
                <a:solidFill>
                  <a:schemeClr val="tx1"/>
                </a:solidFill>
                <a:latin typeface="Arial" panose="020B0604020202020204" pitchFamily="34" charset="0"/>
                <a:cs typeface="Arial" panose="020B0604020202020204" pitchFamily="34" charset="0"/>
                <a:hlinkClick r:id="rId8"/>
              </a:rPr>
              <a:t>https://www.cma.ca/sites/default/files/2019-01/family-e.pdf</a:t>
            </a:r>
            <a:r>
              <a:rPr lang="fr-CA" sz="1100" b="0" dirty="0">
                <a:solidFill>
                  <a:schemeClr val="tx1"/>
                </a:solidFill>
                <a:latin typeface="Arial" panose="020B0604020202020204" pitchFamily="34" charset="0"/>
                <a:cs typeface="Arial" panose="020B0604020202020204" pitchFamily="34" charset="0"/>
              </a:rPr>
              <a:t>.</a:t>
            </a:r>
          </a:p>
          <a:p>
            <a:pPr marL="174625">
              <a:lnSpc>
                <a:spcPts val="1600"/>
              </a:lnSpc>
              <a:spcBef>
                <a:spcPts val="0"/>
              </a:spcBef>
              <a:buNone/>
            </a:pPr>
            <a:r>
              <a:rPr lang="fr-CA" sz="1100" b="0" dirty="0" err="1">
                <a:solidFill>
                  <a:schemeClr val="tx1"/>
                </a:solidFill>
                <a:latin typeface="Arial" panose="020B0604020202020204" pitchFamily="34" charset="0"/>
                <a:cs typeface="Arial" panose="020B0604020202020204" pitchFamily="34" charset="0"/>
              </a:rPr>
              <a:t>Downar</a:t>
            </a:r>
            <a:r>
              <a:rPr lang="fr-CA" sz="1100" b="0" dirty="0">
                <a:solidFill>
                  <a:schemeClr val="tx1"/>
                </a:solidFill>
                <a:latin typeface="Arial" panose="020B0604020202020204" pitchFamily="34" charset="0"/>
                <a:cs typeface="Arial" panose="020B0604020202020204" pitchFamily="34" charset="0"/>
              </a:rPr>
              <a:t> J. </a:t>
            </a:r>
            <a:r>
              <a:rPr lang="fr-CA" sz="1100" b="0" dirty="0" err="1">
                <a:solidFill>
                  <a:schemeClr val="tx1"/>
                </a:solidFill>
                <a:latin typeface="Arial" panose="020B0604020202020204" pitchFamily="34" charset="0"/>
                <a:cs typeface="Arial" panose="020B0604020202020204" pitchFamily="34" charset="0"/>
              </a:rPr>
              <a:t>Resources</a:t>
            </a:r>
            <a:r>
              <a:rPr lang="fr-CA" sz="1100" b="0" dirty="0">
                <a:solidFill>
                  <a:schemeClr val="tx1"/>
                </a:solidFill>
                <a:latin typeface="Arial" panose="020B0604020202020204" pitchFamily="34" charset="0"/>
                <a:cs typeface="Arial" panose="020B0604020202020204" pitchFamily="34" charset="0"/>
              </a:rPr>
              <a:t> for </a:t>
            </a:r>
            <a:r>
              <a:rPr lang="fr-CA" sz="1100" b="0" dirty="0" err="1">
                <a:solidFill>
                  <a:schemeClr val="tx1"/>
                </a:solidFill>
                <a:latin typeface="Arial" panose="020B0604020202020204" pitchFamily="34" charset="0"/>
                <a:cs typeface="Arial" panose="020B0604020202020204" pitchFamily="34" charset="0"/>
              </a:rPr>
              <a:t>educating</a:t>
            </a:r>
            <a:r>
              <a:rPr lang="fr-CA" sz="1100" b="0" dirty="0">
                <a:solidFill>
                  <a:schemeClr val="tx1"/>
                </a:solidFill>
                <a:latin typeface="Arial" panose="020B0604020202020204" pitchFamily="34" charset="0"/>
                <a:cs typeface="Arial" panose="020B0604020202020204" pitchFamily="34" charset="0"/>
              </a:rPr>
              <a:t>, training, and </a:t>
            </a:r>
            <a:r>
              <a:rPr lang="fr-CA" sz="1100" b="0" dirty="0" err="1">
                <a:solidFill>
                  <a:schemeClr val="tx1"/>
                </a:solidFill>
                <a:latin typeface="Arial" panose="020B0604020202020204" pitchFamily="34" charset="0"/>
                <a:cs typeface="Arial" panose="020B0604020202020204" pitchFamily="34" charset="0"/>
              </a:rPr>
              <a:t>mentoring</a:t>
            </a:r>
            <a:r>
              <a:rPr lang="fr-CA" sz="1100" b="0" dirty="0">
                <a:solidFill>
                  <a:schemeClr val="tx1"/>
                </a:solidFill>
                <a:latin typeface="Arial" panose="020B0604020202020204" pitchFamily="34" charset="0"/>
                <a:cs typeface="Arial" panose="020B0604020202020204" pitchFamily="34" charset="0"/>
              </a:rPr>
              <a:t> all </a:t>
            </a:r>
            <a:r>
              <a:rPr lang="fr-CA" sz="1100" b="0" dirty="0" err="1">
                <a:solidFill>
                  <a:schemeClr val="tx1"/>
                </a:solidFill>
                <a:latin typeface="Arial" panose="020B0604020202020204" pitchFamily="34" charset="0"/>
                <a:cs typeface="Arial" panose="020B0604020202020204" pitchFamily="34" charset="0"/>
              </a:rPr>
              <a:t>physicians</a:t>
            </a:r>
            <a:r>
              <a:rPr lang="fr-CA" sz="1100" b="0" dirty="0">
                <a:solidFill>
                  <a:schemeClr val="tx1"/>
                </a:solidFill>
                <a:latin typeface="Arial" panose="020B0604020202020204" pitchFamily="34" charset="0"/>
                <a:cs typeface="Arial" panose="020B0604020202020204" pitchFamily="34" charset="0"/>
              </a:rPr>
              <a:t> </a:t>
            </a:r>
            <a:r>
              <a:rPr lang="fr-CA" sz="1100" b="0" dirty="0" err="1">
                <a:solidFill>
                  <a:schemeClr val="tx1"/>
                </a:solidFill>
                <a:latin typeface="Arial" panose="020B0604020202020204" pitchFamily="34" charset="0"/>
                <a:cs typeface="Arial" panose="020B0604020202020204" pitchFamily="34" charset="0"/>
              </a:rPr>
              <a:t>providing</a:t>
            </a:r>
            <a:r>
              <a:rPr lang="fr-CA" sz="1100" b="0" dirty="0">
                <a:solidFill>
                  <a:schemeClr val="tx1"/>
                </a:solidFill>
                <a:latin typeface="Arial" panose="020B0604020202020204" pitchFamily="34" charset="0"/>
                <a:cs typeface="Arial" panose="020B0604020202020204" pitchFamily="34" charset="0"/>
              </a:rPr>
              <a:t> palliative care. </a:t>
            </a:r>
            <a:r>
              <a:rPr lang="fr-CA" sz="1100" b="0" i="1" dirty="0">
                <a:solidFill>
                  <a:schemeClr val="tx1"/>
                </a:solidFill>
                <a:latin typeface="Arial" panose="020B0604020202020204" pitchFamily="34" charset="0"/>
                <a:cs typeface="Arial" panose="020B0604020202020204" pitchFamily="34" charset="0"/>
              </a:rPr>
              <a:t>Journal of </a:t>
            </a:r>
            <a:r>
              <a:rPr lang="fr-CA" sz="1100" b="0" i="1" dirty="0" smtClean="0">
                <a:solidFill>
                  <a:schemeClr val="tx1"/>
                </a:solidFill>
                <a:latin typeface="Arial" panose="020B0604020202020204" pitchFamily="34" charset="0"/>
                <a:cs typeface="Arial" panose="020B0604020202020204" pitchFamily="34" charset="0"/>
              </a:rPr>
              <a:t>Palliative </a:t>
            </a:r>
            <a:r>
              <a:rPr lang="fr-CA" sz="1100" b="0" i="1" dirty="0" err="1" smtClean="0">
                <a:solidFill>
                  <a:schemeClr val="tx1"/>
                </a:solidFill>
                <a:latin typeface="Arial" panose="020B0604020202020204" pitchFamily="34" charset="0"/>
                <a:cs typeface="Arial" panose="020B0604020202020204" pitchFamily="34" charset="0"/>
              </a:rPr>
              <a:t>Medicine</a:t>
            </a:r>
            <a:r>
              <a:rPr lang="fr-CA" sz="1100" b="0" dirty="0">
                <a:solidFill>
                  <a:schemeClr val="tx1"/>
                </a:solidFill>
                <a:latin typeface="Arial" panose="020B0604020202020204" pitchFamily="34" charset="0"/>
                <a:cs typeface="Arial" panose="020B0604020202020204" pitchFamily="34" charset="0"/>
              </a:rPr>
              <a:t>. 2018. </a:t>
            </a:r>
            <a:r>
              <a:rPr lang="fr-CA" sz="1100" b="0" dirty="0">
                <a:solidFill>
                  <a:schemeClr val="tx1"/>
                </a:solidFill>
                <a:latin typeface="Arial" panose="020B0604020202020204" pitchFamily="34" charset="0"/>
                <a:cs typeface="Arial" panose="020B0604020202020204" pitchFamily="34" charset="0"/>
                <a:hlinkClick r:id="rId9"/>
              </a:rPr>
              <a:t>https://doi.org/10.1089/jpm.2017.0396</a:t>
            </a:r>
            <a:r>
              <a:rPr lang="fr-CA" sz="1100" b="0" dirty="0">
                <a:solidFill>
                  <a:schemeClr val="tx1"/>
                </a:solidFill>
                <a:latin typeface="Arial" panose="020B0604020202020204" pitchFamily="34" charset="0"/>
                <a:cs typeface="Arial" panose="020B0604020202020204" pitchFamily="34" charset="0"/>
              </a:rPr>
              <a:t>.</a:t>
            </a:r>
          </a:p>
          <a:p>
            <a:pPr marL="174625">
              <a:lnSpc>
                <a:spcPts val="1600"/>
              </a:lnSpc>
              <a:buNone/>
            </a:pPr>
            <a:r>
              <a:rPr lang="fr-CA" sz="1100" b="0" dirty="0">
                <a:solidFill>
                  <a:schemeClr val="tx1"/>
                </a:solidFill>
                <a:latin typeface="Arial" panose="020B0604020202020204" pitchFamily="34" charset="0"/>
                <a:cs typeface="Arial" panose="020B0604020202020204" pitchFamily="34" charset="0"/>
              </a:rPr>
              <a:t>Santé Canada. </a:t>
            </a:r>
            <a:r>
              <a:rPr lang="fr-FR" sz="1100" b="0" i="1" dirty="0">
                <a:solidFill>
                  <a:schemeClr val="tx1"/>
                </a:solidFill>
                <a:latin typeface="Arial" panose="020B0604020202020204" pitchFamily="34" charset="0"/>
                <a:cs typeface="Arial" panose="020B0604020202020204" pitchFamily="34" charset="0"/>
              </a:rPr>
              <a:t>Quatrième rapport intérimaire sur l'aide médicale à mourir au Canada</a:t>
            </a:r>
            <a:r>
              <a:rPr lang="fr-CA" sz="1100" b="0" dirty="0">
                <a:solidFill>
                  <a:schemeClr val="tx1"/>
                </a:solidFill>
                <a:latin typeface="Arial" panose="020B0604020202020204" pitchFamily="34" charset="0"/>
                <a:cs typeface="Arial" panose="020B0604020202020204" pitchFamily="34" charset="0"/>
              </a:rPr>
              <a:t>. 2019. </a:t>
            </a:r>
            <a:r>
              <a:rPr lang="fr-CA" sz="1100" b="0" dirty="0">
                <a:solidFill>
                  <a:schemeClr val="tx1"/>
                </a:solidFill>
                <a:latin typeface="Arial" panose="020B0604020202020204" pitchFamily="34" charset="0"/>
                <a:cs typeface="Arial" panose="020B0604020202020204" pitchFamily="34" charset="0"/>
                <a:hlinkClick r:id="rId10"/>
              </a:rPr>
              <a:t>https://www.canada.ca/fr</a:t>
            </a:r>
            <a:r>
              <a:rPr lang="fr-CA" sz="1100" b="0" dirty="0" smtClean="0">
                <a:solidFill>
                  <a:schemeClr val="tx1"/>
                </a:solidFill>
                <a:latin typeface="Arial" panose="020B0604020202020204" pitchFamily="34" charset="0"/>
                <a:cs typeface="Arial" panose="020B0604020202020204" pitchFamily="34" charset="0"/>
                <a:hlinkClick r:id="rId10"/>
              </a:rPr>
              <a:t>/</a:t>
            </a:r>
            <a:br>
              <a:rPr lang="fr-CA" sz="1100" b="0" dirty="0" smtClean="0">
                <a:solidFill>
                  <a:schemeClr val="tx1"/>
                </a:solidFill>
                <a:latin typeface="Arial" panose="020B0604020202020204" pitchFamily="34" charset="0"/>
                <a:cs typeface="Arial" panose="020B0604020202020204" pitchFamily="34" charset="0"/>
                <a:hlinkClick r:id="rId10"/>
              </a:rPr>
            </a:br>
            <a:r>
              <a:rPr lang="fr-CA" sz="1100" b="0" dirty="0" smtClean="0">
                <a:solidFill>
                  <a:schemeClr val="tx1"/>
                </a:solidFill>
                <a:latin typeface="Arial" panose="020B0604020202020204" pitchFamily="34" charset="0"/>
                <a:cs typeface="Arial" panose="020B0604020202020204" pitchFamily="34" charset="0"/>
                <a:hlinkClick r:id="rId10"/>
              </a:rPr>
              <a:t>sante-canada/services/publications/</a:t>
            </a:r>
            <a:r>
              <a:rPr lang="fr-CA" sz="1100" b="0" dirty="0" err="1" smtClean="0">
                <a:solidFill>
                  <a:schemeClr val="tx1"/>
                </a:solidFill>
                <a:latin typeface="Arial" panose="020B0604020202020204" pitchFamily="34" charset="0"/>
                <a:cs typeface="Arial" panose="020B0604020202020204" pitchFamily="34" charset="0"/>
                <a:hlinkClick r:id="rId10"/>
              </a:rPr>
              <a:t>systeme</a:t>
            </a:r>
            <a:r>
              <a:rPr lang="fr-CA" sz="1100" b="0" dirty="0" smtClean="0">
                <a:solidFill>
                  <a:schemeClr val="tx1"/>
                </a:solidFill>
                <a:latin typeface="Arial" panose="020B0604020202020204" pitchFamily="34" charset="0"/>
                <a:cs typeface="Arial" panose="020B0604020202020204" pitchFamily="34" charset="0"/>
                <a:hlinkClick r:id="rId10"/>
              </a:rPr>
              <a:t>-et-services-sante/aide-medicale-mourir-rapport-interimaire-avril-2019.html</a:t>
            </a:r>
            <a:r>
              <a:rPr lang="fr-CA" sz="1100" b="0" dirty="0" smtClean="0">
                <a:solidFill>
                  <a:schemeClr val="tx1"/>
                </a:solidFill>
                <a:latin typeface="Arial" panose="020B0604020202020204" pitchFamily="34" charset="0"/>
                <a:cs typeface="Arial" panose="020B0604020202020204" pitchFamily="34" charset="0"/>
              </a:rPr>
              <a:t>.</a:t>
            </a:r>
            <a:endParaRPr lang="fr-CA" sz="1100" b="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fr-CA" dirty="0"/>
              <a:t>Bibliographie</a:t>
            </a:r>
            <a:endParaRPr lang="en-CA" dirty="0"/>
          </a:p>
        </p:txBody>
      </p:sp>
      <p:sp>
        <p:nvSpPr>
          <p:cNvPr id="6" name="Rectangle 5"/>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4054508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74904" y="1271016"/>
            <a:ext cx="8316250" cy="4525963"/>
          </a:xfrm>
        </p:spPr>
        <p:txBody>
          <a:bodyPr>
            <a:noAutofit/>
          </a:bodyPr>
          <a:lstStyle/>
          <a:p>
            <a:pPr marL="174625">
              <a:lnSpc>
                <a:spcPts val="1600"/>
              </a:lnSpc>
              <a:buNone/>
            </a:pPr>
            <a:r>
              <a:rPr lang="fr-CA" sz="1100" b="0" dirty="0" err="1">
                <a:solidFill>
                  <a:schemeClr val="tx1"/>
                </a:solidFill>
                <a:latin typeface="Arial" panose="020B0604020202020204" pitchFamily="34" charset="0"/>
                <a:cs typeface="Arial" panose="020B0604020202020204" pitchFamily="34" charset="0"/>
              </a:rPr>
              <a:t>Osborn</a:t>
            </a:r>
            <a:r>
              <a:rPr lang="fr-CA" sz="1100" b="0" dirty="0">
                <a:solidFill>
                  <a:schemeClr val="tx1"/>
                </a:solidFill>
                <a:latin typeface="Arial" panose="020B0604020202020204" pitchFamily="34" charset="0"/>
                <a:cs typeface="Arial" panose="020B0604020202020204" pitchFamily="34" charset="0"/>
              </a:rPr>
              <a:t> R, </a:t>
            </a:r>
            <a:r>
              <a:rPr lang="fr-CA" sz="1100" b="0" dirty="0" err="1">
                <a:solidFill>
                  <a:schemeClr val="tx1"/>
                </a:solidFill>
                <a:latin typeface="Arial" panose="020B0604020202020204" pitchFamily="34" charset="0"/>
                <a:cs typeface="Arial" panose="020B0604020202020204" pitchFamily="34" charset="0"/>
              </a:rPr>
              <a:t>Moulds</a:t>
            </a:r>
            <a:r>
              <a:rPr lang="fr-CA" sz="1100" b="0" dirty="0">
                <a:solidFill>
                  <a:schemeClr val="tx1"/>
                </a:solidFill>
                <a:latin typeface="Arial" panose="020B0604020202020204" pitchFamily="34" charset="0"/>
                <a:cs typeface="Arial" panose="020B0604020202020204" pitchFamily="34" charset="0"/>
              </a:rPr>
              <a:t> D, Squires M, </a:t>
            </a:r>
            <a:r>
              <a:rPr lang="fr-CA" sz="1100" b="0" dirty="0" err="1">
                <a:solidFill>
                  <a:schemeClr val="tx1"/>
                </a:solidFill>
                <a:latin typeface="Arial" panose="020B0604020202020204" pitchFamily="34" charset="0"/>
                <a:cs typeface="Arial" panose="020B0604020202020204" pitchFamily="34" charset="0"/>
              </a:rPr>
              <a:t>Doty</a:t>
            </a:r>
            <a:r>
              <a:rPr lang="fr-CA" sz="1100" b="0" dirty="0">
                <a:solidFill>
                  <a:schemeClr val="tx1"/>
                </a:solidFill>
                <a:latin typeface="Arial" panose="020B0604020202020204" pitchFamily="34" charset="0"/>
                <a:cs typeface="Arial" panose="020B0604020202020204" pitchFamily="34" charset="0"/>
              </a:rPr>
              <a:t> M, Anderson C. International </a:t>
            </a:r>
            <a:r>
              <a:rPr lang="fr-CA" sz="1100" b="0" dirty="0" err="1">
                <a:solidFill>
                  <a:schemeClr val="tx1"/>
                </a:solidFill>
                <a:latin typeface="Arial" panose="020B0604020202020204" pitchFamily="34" charset="0"/>
                <a:cs typeface="Arial" panose="020B0604020202020204" pitchFamily="34" charset="0"/>
              </a:rPr>
              <a:t>survey</a:t>
            </a:r>
            <a:r>
              <a:rPr lang="fr-CA" sz="1100" b="0" dirty="0">
                <a:solidFill>
                  <a:schemeClr val="tx1"/>
                </a:solidFill>
                <a:latin typeface="Arial" panose="020B0604020202020204" pitchFamily="34" charset="0"/>
                <a:cs typeface="Arial" panose="020B0604020202020204" pitchFamily="34" charset="0"/>
              </a:rPr>
              <a:t> of </a:t>
            </a:r>
            <a:r>
              <a:rPr lang="fr-CA" sz="1100" b="0" dirty="0" err="1">
                <a:solidFill>
                  <a:schemeClr val="tx1"/>
                </a:solidFill>
                <a:latin typeface="Arial" panose="020B0604020202020204" pitchFamily="34" charset="0"/>
                <a:cs typeface="Arial" panose="020B0604020202020204" pitchFamily="34" charset="0"/>
              </a:rPr>
              <a:t>older</a:t>
            </a:r>
            <a:r>
              <a:rPr lang="fr-CA" sz="1100" b="0" dirty="0">
                <a:solidFill>
                  <a:schemeClr val="tx1"/>
                </a:solidFill>
                <a:latin typeface="Arial" panose="020B0604020202020204" pitchFamily="34" charset="0"/>
                <a:cs typeface="Arial" panose="020B0604020202020204" pitchFamily="34" charset="0"/>
              </a:rPr>
              <a:t> </a:t>
            </a:r>
            <a:r>
              <a:rPr lang="fr-CA" sz="1100" b="0" dirty="0" err="1">
                <a:solidFill>
                  <a:schemeClr val="tx1"/>
                </a:solidFill>
                <a:latin typeface="Arial" panose="020B0604020202020204" pitchFamily="34" charset="0"/>
                <a:cs typeface="Arial" panose="020B0604020202020204" pitchFamily="34" charset="0"/>
              </a:rPr>
              <a:t>adults</a:t>
            </a:r>
            <a:r>
              <a:rPr lang="fr-CA" sz="1100" b="0" dirty="0">
                <a:solidFill>
                  <a:schemeClr val="tx1"/>
                </a:solidFill>
                <a:latin typeface="Arial" panose="020B0604020202020204" pitchFamily="34" charset="0"/>
                <a:cs typeface="Arial" panose="020B0604020202020204" pitchFamily="34" charset="0"/>
              </a:rPr>
              <a:t> </a:t>
            </a:r>
            <a:r>
              <a:rPr lang="fr-CA" sz="1100" b="0" dirty="0" err="1">
                <a:solidFill>
                  <a:schemeClr val="tx1"/>
                </a:solidFill>
                <a:latin typeface="Arial" panose="020B0604020202020204" pitchFamily="34" charset="0"/>
                <a:cs typeface="Arial" panose="020B0604020202020204" pitchFamily="34" charset="0"/>
              </a:rPr>
              <a:t>finds</a:t>
            </a:r>
            <a:r>
              <a:rPr lang="fr-CA" sz="1100" b="0" dirty="0">
                <a:solidFill>
                  <a:schemeClr val="tx1"/>
                </a:solidFill>
                <a:latin typeface="Arial" panose="020B0604020202020204" pitchFamily="34" charset="0"/>
                <a:cs typeface="Arial" panose="020B0604020202020204" pitchFamily="34" charset="0"/>
              </a:rPr>
              <a:t> </a:t>
            </a:r>
            <a:r>
              <a:rPr lang="fr-CA" sz="1100" b="0" dirty="0" err="1">
                <a:solidFill>
                  <a:schemeClr val="tx1"/>
                </a:solidFill>
                <a:latin typeface="Arial" panose="020B0604020202020204" pitchFamily="34" charset="0"/>
                <a:cs typeface="Arial" panose="020B0604020202020204" pitchFamily="34" charset="0"/>
              </a:rPr>
              <a:t>shortcomings</a:t>
            </a:r>
            <a:r>
              <a:rPr lang="fr-CA" sz="1100" b="0" dirty="0">
                <a:solidFill>
                  <a:schemeClr val="tx1"/>
                </a:solidFill>
                <a:latin typeface="Arial" panose="020B0604020202020204" pitchFamily="34" charset="0"/>
                <a:cs typeface="Arial" panose="020B0604020202020204" pitchFamily="34" charset="0"/>
              </a:rPr>
              <a:t> in </a:t>
            </a:r>
            <a:r>
              <a:rPr lang="fr-CA" sz="1100" b="0" dirty="0" err="1">
                <a:solidFill>
                  <a:schemeClr val="tx1"/>
                </a:solidFill>
                <a:latin typeface="Arial" panose="020B0604020202020204" pitchFamily="34" charset="0"/>
                <a:cs typeface="Arial" panose="020B0604020202020204" pitchFamily="34" charset="0"/>
              </a:rPr>
              <a:t>access</a:t>
            </a:r>
            <a:r>
              <a:rPr lang="fr-CA" sz="1100" b="0" dirty="0">
                <a:solidFill>
                  <a:schemeClr val="tx1"/>
                </a:solidFill>
                <a:latin typeface="Arial" panose="020B0604020202020204" pitchFamily="34" charset="0"/>
                <a:cs typeface="Arial" panose="020B0604020202020204" pitchFamily="34" charset="0"/>
              </a:rPr>
              <a:t>, coordination, and patient-</a:t>
            </a:r>
            <a:r>
              <a:rPr lang="fr-CA" sz="1100" b="0" dirty="0" err="1">
                <a:solidFill>
                  <a:schemeClr val="tx1"/>
                </a:solidFill>
                <a:latin typeface="Arial" panose="020B0604020202020204" pitchFamily="34" charset="0"/>
                <a:cs typeface="Arial" panose="020B0604020202020204" pitchFamily="34" charset="0"/>
              </a:rPr>
              <a:t>centered</a:t>
            </a:r>
            <a:r>
              <a:rPr lang="fr-CA" sz="1100" b="0" dirty="0">
                <a:solidFill>
                  <a:schemeClr val="tx1"/>
                </a:solidFill>
                <a:latin typeface="Arial" panose="020B0604020202020204" pitchFamily="34" charset="0"/>
                <a:cs typeface="Arial" panose="020B0604020202020204" pitchFamily="34" charset="0"/>
              </a:rPr>
              <a:t> care. </a:t>
            </a:r>
            <a:r>
              <a:rPr lang="fr-CA" sz="1100" b="0" i="1" dirty="0" err="1">
                <a:solidFill>
                  <a:schemeClr val="tx1"/>
                </a:solidFill>
                <a:latin typeface="Arial" panose="020B0604020202020204" pitchFamily="34" charset="0"/>
                <a:cs typeface="Arial" panose="020B0604020202020204" pitchFamily="34" charset="0"/>
              </a:rPr>
              <a:t>Health</a:t>
            </a:r>
            <a:r>
              <a:rPr lang="fr-CA" sz="1100" b="0" i="1" dirty="0">
                <a:solidFill>
                  <a:schemeClr val="tx1"/>
                </a:solidFill>
                <a:latin typeface="Arial" panose="020B0604020202020204" pitchFamily="34" charset="0"/>
                <a:cs typeface="Arial" panose="020B0604020202020204" pitchFamily="34" charset="0"/>
              </a:rPr>
              <a:t> </a:t>
            </a:r>
            <a:r>
              <a:rPr lang="fr-CA" sz="1100" b="0" i="1" dirty="0" err="1">
                <a:solidFill>
                  <a:schemeClr val="tx1"/>
                </a:solidFill>
                <a:latin typeface="Arial" panose="020B0604020202020204" pitchFamily="34" charset="0"/>
                <a:cs typeface="Arial" panose="020B0604020202020204" pitchFamily="34" charset="0"/>
              </a:rPr>
              <a:t>Affairs</a:t>
            </a:r>
            <a:r>
              <a:rPr lang="fr-CA" sz="1100" b="0" dirty="0">
                <a:solidFill>
                  <a:schemeClr val="tx1"/>
                </a:solidFill>
                <a:latin typeface="Arial" panose="020B0604020202020204" pitchFamily="34" charset="0"/>
                <a:cs typeface="Arial" panose="020B0604020202020204" pitchFamily="34" charset="0"/>
              </a:rPr>
              <a:t>. 2014. </a:t>
            </a:r>
            <a:r>
              <a:rPr lang="fr-CA" sz="1100" b="0" dirty="0">
                <a:solidFill>
                  <a:schemeClr val="tx1"/>
                </a:solidFill>
                <a:latin typeface="Arial" panose="020B0604020202020204" pitchFamily="34" charset="0"/>
                <a:cs typeface="Arial" panose="020B0604020202020204" pitchFamily="34" charset="0"/>
                <a:hlinkClick r:id="rId3"/>
              </a:rPr>
              <a:t>https://www.ncbi.nlm.nih.gov/pubmed/25410260</a:t>
            </a:r>
            <a:r>
              <a:rPr lang="fr-CA" sz="1100" b="0" dirty="0">
                <a:solidFill>
                  <a:schemeClr val="tx1"/>
                </a:solidFill>
                <a:latin typeface="Arial" panose="020B0604020202020204" pitchFamily="34" charset="0"/>
                <a:cs typeface="Arial" panose="020B0604020202020204" pitchFamily="34" charset="0"/>
              </a:rPr>
              <a:t>. </a:t>
            </a:r>
          </a:p>
          <a:p>
            <a:pPr marL="174625">
              <a:lnSpc>
                <a:spcPts val="1600"/>
              </a:lnSpc>
              <a:buNone/>
            </a:pPr>
            <a:r>
              <a:rPr lang="fr-CA" sz="1100" b="0" dirty="0">
                <a:solidFill>
                  <a:schemeClr val="tx1"/>
                </a:solidFill>
                <a:latin typeface="Arial" panose="020B0604020202020204" pitchFamily="34" charset="0"/>
                <a:cs typeface="Arial" panose="020B0604020202020204" pitchFamily="34" charset="0"/>
              </a:rPr>
              <a:t>Statistique Canada. Section 7 : Qualité des données</a:t>
            </a:r>
            <a:r>
              <a:rPr lang="fr-CA" sz="1100" b="0" i="1" dirty="0">
                <a:solidFill>
                  <a:schemeClr val="tx1"/>
                </a:solidFill>
                <a:latin typeface="Arial" panose="020B0604020202020204" pitchFamily="34" charset="0"/>
                <a:cs typeface="Arial" panose="020B0604020202020204" pitchFamily="34" charset="0"/>
              </a:rPr>
              <a:t>.</a:t>
            </a:r>
            <a:r>
              <a:rPr lang="fr-CA" sz="1100" b="0" dirty="0">
                <a:solidFill>
                  <a:schemeClr val="tx1"/>
                </a:solidFill>
                <a:latin typeface="Arial" panose="020B0604020202020204" pitchFamily="34" charset="0"/>
                <a:cs typeface="Arial" panose="020B0604020202020204" pitchFamily="34" charset="0"/>
              </a:rPr>
              <a:t> Consulté le 21 octobre 2019. </a:t>
            </a:r>
            <a:r>
              <a:rPr lang="fr-CA" sz="1100" b="0" u="sng" dirty="0">
                <a:solidFill>
                  <a:schemeClr val="tx1"/>
                </a:solidFill>
                <a:latin typeface="Arial" panose="020B0604020202020204" pitchFamily="34" charset="0"/>
                <a:cs typeface="Arial" panose="020B0604020202020204" pitchFamily="34" charset="0"/>
                <a:hlinkClick r:id="rId4"/>
              </a:rPr>
              <a:t>https://www150.statcan.gc.ca/n1/pub</a:t>
            </a:r>
            <a:r>
              <a:rPr lang="fr-CA" sz="1100" b="0" u="sng" dirty="0" smtClean="0">
                <a:solidFill>
                  <a:schemeClr val="tx1"/>
                </a:solidFill>
                <a:latin typeface="Arial" panose="020B0604020202020204" pitchFamily="34" charset="0"/>
                <a:cs typeface="Arial" panose="020B0604020202020204" pitchFamily="34" charset="0"/>
                <a:hlinkClick r:id="rId4"/>
              </a:rPr>
              <a:t>/</a:t>
            </a:r>
            <a:br>
              <a:rPr lang="fr-CA" sz="1100" b="0" u="sng" dirty="0" smtClean="0">
                <a:solidFill>
                  <a:schemeClr val="tx1"/>
                </a:solidFill>
                <a:latin typeface="Arial" panose="020B0604020202020204" pitchFamily="34" charset="0"/>
                <a:cs typeface="Arial" panose="020B0604020202020204" pitchFamily="34" charset="0"/>
                <a:hlinkClick r:id="rId4"/>
              </a:rPr>
            </a:br>
            <a:r>
              <a:rPr lang="fr-CA" sz="1100" b="0" u="sng" dirty="0" smtClean="0">
                <a:solidFill>
                  <a:schemeClr val="tx1"/>
                </a:solidFill>
                <a:latin typeface="Arial" panose="020B0604020202020204" pitchFamily="34" charset="0"/>
                <a:cs typeface="Arial" panose="020B0604020202020204" pitchFamily="34" charset="0"/>
                <a:hlinkClick r:id="rId4"/>
              </a:rPr>
              <a:t>71-543-g/2016001/part-partie7-fra.htm</a:t>
            </a:r>
            <a:r>
              <a:rPr lang="fr-CA" sz="1100" b="0" dirty="0">
                <a:solidFill>
                  <a:schemeClr val="tx1"/>
                </a:solidFill>
                <a:latin typeface="Arial" panose="020B0604020202020204" pitchFamily="34" charset="0"/>
                <a:cs typeface="Arial" panose="020B0604020202020204" pitchFamily="34" charset="0"/>
              </a:rPr>
              <a:t>.</a:t>
            </a:r>
          </a:p>
          <a:p>
            <a:pPr marL="174625">
              <a:lnSpc>
                <a:spcPts val="1600"/>
              </a:lnSpc>
              <a:buNone/>
            </a:pPr>
            <a:r>
              <a:rPr lang="fr-FR" sz="1100" b="0" dirty="0">
                <a:solidFill>
                  <a:schemeClr val="tx1"/>
                </a:solidFill>
                <a:latin typeface="Arial" panose="020B0604020202020204" pitchFamily="34" charset="0"/>
                <a:cs typeface="Arial" panose="020B0604020202020204" pitchFamily="34" charset="0"/>
              </a:rPr>
              <a:t>Le Collège des médecins de famille du Canada</a:t>
            </a:r>
            <a:r>
              <a:rPr lang="fr-CA" sz="1100" b="0" dirty="0">
                <a:solidFill>
                  <a:schemeClr val="tx1"/>
                </a:solidFill>
                <a:latin typeface="Arial" panose="020B0604020202020204" pitchFamily="34" charset="0"/>
                <a:cs typeface="Arial" panose="020B0604020202020204" pitchFamily="34" charset="0"/>
              </a:rPr>
              <a:t>. </a:t>
            </a:r>
            <a:r>
              <a:rPr lang="fr-FR" sz="1100" b="0" i="1" dirty="0">
                <a:solidFill>
                  <a:schemeClr val="tx1"/>
                </a:solidFill>
                <a:latin typeface="Arial" panose="020B0604020202020204" pitchFamily="34" charset="0"/>
                <a:cs typeface="Arial" panose="020B0604020202020204" pitchFamily="34" charset="0"/>
              </a:rPr>
              <a:t>Normes d’agrément des programmes de résidence en médecine de famille</a:t>
            </a:r>
            <a:r>
              <a:rPr lang="fr-CA" sz="1100" b="0" dirty="0">
                <a:solidFill>
                  <a:schemeClr val="tx1"/>
                </a:solidFill>
                <a:latin typeface="Arial" panose="020B0604020202020204" pitchFamily="34" charset="0"/>
                <a:cs typeface="Arial" panose="020B0604020202020204" pitchFamily="34" charset="0"/>
              </a:rPr>
              <a:t>. 2018. </a:t>
            </a:r>
            <a:r>
              <a:rPr lang="fr-CA" sz="1100" b="0" dirty="0">
                <a:solidFill>
                  <a:schemeClr val="tx1"/>
                </a:solidFill>
                <a:latin typeface="Arial" panose="020B0604020202020204" pitchFamily="34" charset="0"/>
                <a:cs typeface="Arial" panose="020B0604020202020204" pitchFamily="34" charset="0"/>
                <a:hlinkClick r:id="rId5"/>
              </a:rPr>
              <a:t>https://www.cfpc.ca/uploadedFiles/_Shared_Elements/Documents/20180701_RB_V1.2_FR.pdf</a:t>
            </a:r>
            <a:r>
              <a:rPr lang="fr-CA" sz="1100" b="0" dirty="0">
                <a:solidFill>
                  <a:schemeClr val="tx1"/>
                </a:solidFill>
                <a:latin typeface="Arial" panose="020B0604020202020204" pitchFamily="34" charset="0"/>
                <a:cs typeface="Arial" panose="020B0604020202020204" pitchFamily="34" charset="0"/>
              </a:rPr>
              <a:t>.</a:t>
            </a:r>
          </a:p>
        </p:txBody>
      </p:sp>
      <p:sp>
        <p:nvSpPr>
          <p:cNvPr id="2" name="Title 1"/>
          <p:cNvSpPr>
            <a:spLocks noGrp="1"/>
          </p:cNvSpPr>
          <p:nvPr>
            <p:ph type="title"/>
          </p:nvPr>
        </p:nvSpPr>
        <p:spPr/>
        <p:txBody>
          <a:bodyPr/>
          <a:lstStyle/>
          <a:p>
            <a:r>
              <a:rPr lang="fr-CA" dirty="0" smtClean="0"/>
              <a:t>Bibliographie (suite)</a:t>
            </a:r>
            <a:endParaRPr lang="en-CA" dirty="0"/>
          </a:p>
        </p:txBody>
      </p:sp>
      <p:sp>
        <p:nvSpPr>
          <p:cNvPr id="6" name="Rectangle 5"/>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1058773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74904" y="1271016"/>
            <a:ext cx="8225636" cy="4525963"/>
          </a:xfrm>
        </p:spPr>
        <p:txBody>
          <a:bodyPr>
            <a:noAutofit/>
          </a:bodyPr>
          <a:lstStyle/>
          <a:p>
            <a:pPr marL="0" indent="0">
              <a:lnSpc>
                <a:spcPts val="1600"/>
              </a:lnSpc>
              <a:spcBef>
                <a:spcPts val="0"/>
              </a:spcBef>
              <a:buNone/>
            </a:pPr>
            <a:r>
              <a:rPr lang="fr-CA" sz="1100" b="0" dirty="0">
                <a:solidFill>
                  <a:schemeClr val="tx1"/>
                </a:solidFill>
                <a:latin typeface="Arial" panose="020B0604020202020204" pitchFamily="34" charset="0"/>
              </a:rPr>
              <a:t>L’ICIS aimerait remercier les nombreuses personnes qui ont aidé à la production de ce recueil de graphiques, y compris son groupe consultatif d’experts :</a:t>
            </a:r>
          </a:p>
          <a:p>
            <a:pPr marL="171450" indent="-171450">
              <a:lnSpc>
                <a:spcPts val="1600"/>
              </a:lnSpc>
              <a:spcBef>
                <a:spcPts val="0"/>
              </a:spcBef>
            </a:pPr>
            <a:r>
              <a:rPr lang="fr-FR" sz="1100" dirty="0" smtClean="0">
                <a:solidFill>
                  <a:schemeClr val="tx1"/>
                </a:solidFill>
                <a:latin typeface="Arial" panose="020B0604020202020204" pitchFamily="34" charset="0"/>
              </a:rPr>
              <a:t>Mike </a:t>
            </a:r>
            <a:r>
              <a:rPr lang="fr-FR" sz="1100" dirty="0" err="1">
                <a:solidFill>
                  <a:schemeClr val="tx1"/>
                </a:solidFill>
                <a:latin typeface="Arial" panose="020B0604020202020204" pitchFamily="34" charset="0"/>
              </a:rPr>
              <a:t>Benigeri</a:t>
            </a:r>
            <a:r>
              <a:rPr lang="fr-FR" sz="1100" b="0" dirty="0">
                <a:solidFill>
                  <a:schemeClr val="tx1"/>
                </a:solidFill>
                <a:latin typeface="Arial" panose="020B0604020202020204" pitchFamily="34" charset="0"/>
              </a:rPr>
              <a:t>, consultant</a:t>
            </a:r>
          </a:p>
          <a:p>
            <a:pPr marL="171450" indent="-171450">
              <a:lnSpc>
                <a:spcPts val="1600"/>
              </a:lnSpc>
              <a:spcBef>
                <a:spcPts val="0"/>
              </a:spcBef>
            </a:pPr>
            <a:r>
              <a:rPr lang="fr-FR" sz="1100" dirty="0">
                <a:solidFill>
                  <a:schemeClr val="tx1"/>
                </a:solidFill>
                <a:latin typeface="Arial" panose="020B0604020202020204" pitchFamily="34" charset="0"/>
              </a:rPr>
              <a:t>Caroline Boucher</a:t>
            </a:r>
            <a:r>
              <a:rPr lang="fr-FR" sz="1100" b="0" dirty="0">
                <a:solidFill>
                  <a:schemeClr val="tx1"/>
                </a:solidFill>
                <a:latin typeface="Arial" panose="020B0604020202020204" pitchFamily="34" charset="0"/>
              </a:rPr>
              <a:t>, conseillère en planification et orientations stratégiques, ministère de la Santé et des Services sociaux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du </a:t>
            </a:r>
            <a:r>
              <a:rPr lang="fr-FR" sz="1100" b="0" dirty="0">
                <a:solidFill>
                  <a:schemeClr val="tx1"/>
                </a:solidFill>
                <a:latin typeface="Arial" panose="020B0604020202020204" pitchFamily="34" charset="0"/>
              </a:rPr>
              <a:t>Québec</a:t>
            </a:r>
          </a:p>
          <a:p>
            <a:pPr marL="171450" indent="-171450">
              <a:lnSpc>
                <a:spcPts val="1600"/>
              </a:lnSpc>
              <a:spcBef>
                <a:spcPts val="0"/>
              </a:spcBef>
            </a:pPr>
            <a:r>
              <a:rPr lang="fr-FR" sz="1100" dirty="0" err="1" smtClean="0">
                <a:solidFill>
                  <a:schemeClr val="tx1"/>
                </a:solidFill>
                <a:latin typeface="Arial" panose="020B0604020202020204" pitchFamily="34" charset="0"/>
              </a:rPr>
              <a:t>Bidénam</a:t>
            </a:r>
            <a:r>
              <a:rPr lang="fr-FR" sz="1100" dirty="0">
                <a:solidFill>
                  <a:schemeClr val="tx1"/>
                </a:solidFill>
                <a:latin typeface="Arial" panose="020B0604020202020204" pitchFamily="34" charset="0"/>
              </a:rPr>
              <a:t> </a:t>
            </a:r>
            <a:r>
              <a:rPr lang="fr-FR" sz="1100" dirty="0" err="1" smtClean="0">
                <a:solidFill>
                  <a:schemeClr val="tx1"/>
                </a:solidFill>
                <a:latin typeface="Arial" panose="020B0604020202020204" pitchFamily="34" charset="0"/>
              </a:rPr>
              <a:t>Kambia</a:t>
            </a:r>
            <a:r>
              <a:rPr lang="fr-FR" sz="1100" dirty="0" smtClean="0">
                <a:solidFill>
                  <a:schemeClr val="tx1"/>
                </a:solidFill>
                <a:latin typeface="Arial" panose="020B0604020202020204" pitchFamily="34" charset="0"/>
              </a:rPr>
              <a:t>-Chopin</a:t>
            </a:r>
            <a:r>
              <a:rPr lang="fr-FR" sz="1100" b="0" dirty="0" smtClean="0">
                <a:solidFill>
                  <a:schemeClr val="tx1"/>
                </a:solidFill>
                <a:latin typeface="Arial" panose="020B0604020202020204" pitchFamily="34" charset="0"/>
              </a:rPr>
              <a:t>, conseillère </a:t>
            </a:r>
            <a:r>
              <a:rPr lang="fr-FR" sz="1100" b="0" dirty="0">
                <a:solidFill>
                  <a:schemeClr val="tx1"/>
                </a:solidFill>
                <a:latin typeface="Arial" panose="020B0604020202020204" pitchFamily="34" charset="0"/>
              </a:rPr>
              <a:t>à l’appréciation de la </a:t>
            </a:r>
            <a:r>
              <a:rPr lang="fr-FR" sz="1100" b="0" dirty="0" smtClean="0">
                <a:solidFill>
                  <a:schemeClr val="tx1"/>
                </a:solidFill>
                <a:latin typeface="Arial" panose="020B0604020202020204" pitchFamily="34" charset="0"/>
              </a:rPr>
              <a:t>performance, </a:t>
            </a:r>
            <a:r>
              <a:rPr lang="fr-FR" sz="1100" b="0" dirty="0">
                <a:solidFill>
                  <a:schemeClr val="tx1"/>
                </a:solidFill>
                <a:latin typeface="Arial" panose="020B0604020202020204" pitchFamily="34" charset="0"/>
              </a:rPr>
              <a:t>Commissaire à la santé et au bien-être du Québec</a:t>
            </a:r>
          </a:p>
          <a:p>
            <a:pPr marL="171450" indent="-171450">
              <a:lnSpc>
                <a:spcPts val="1600"/>
              </a:lnSpc>
              <a:spcBef>
                <a:spcPts val="0"/>
              </a:spcBef>
            </a:pPr>
            <a:r>
              <a:rPr lang="fr-FR" sz="1100" dirty="0" smtClean="0">
                <a:solidFill>
                  <a:schemeClr val="tx1"/>
                </a:solidFill>
                <a:latin typeface="Arial" panose="020B0604020202020204" pitchFamily="34" charset="0"/>
              </a:rPr>
              <a:t>Susan </a:t>
            </a:r>
            <a:r>
              <a:rPr lang="fr-FR" sz="1100" dirty="0" err="1">
                <a:solidFill>
                  <a:schemeClr val="tx1"/>
                </a:solidFill>
                <a:latin typeface="Arial" panose="020B0604020202020204" pitchFamily="34" charset="0"/>
              </a:rPr>
              <a:t>Chatwood</a:t>
            </a:r>
            <a:r>
              <a:rPr lang="fr-FR" sz="1100" b="0" dirty="0">
                <a:solidFill>
                  <a:schemeClr val="tx1"/>
                </a:solidFill>
                <a:latin typeface="Arial" panose="020B0604020202020204" pitchFamily="34" charset="0"/>
              </a:rPr>
              <a:t>, directrice scientifique, Institut de recherche en santé circumpolaire</a:t>
            </a:r>
          </a:p>
          <a:p>
            <a:pPr marL="171450" indent="-171450">
              <a:lnSpc>
                <a:spcPts val="1600"/>
              </a:lnSpc>
              <a:spcBef>
                <a:spcPts val="0"/>
              </a:spcBef>
            </a:pPr>
            <a:r>
              <a:rPr lang="fr-FR" sz="1100" dirty="0">
                <a:solidFill>
                  <a:schemeClr val="tx1"/>
                </a:solidFill>
                <a:latin typeface="Arial" panose="020B0604020202020204" pitchFamily="34" charset="0"/>
              </a:rPr>
              <a:t>Tara S. Chauhan</a:t>
            </a:r>
            <a:r>
              <a:rPr lang="fr-FR" sz="1100" b="0" dirty="0">
                <a:solidFill>
                  <a:schemeClr val="tx1"/>
                </a:solidFill>
                <a:latin typeface="Arial" panose="020B0604020202020204" pitchFamily="34" charset="0"/>
              </a:rPr>
              <a:t>, conseillère principale, Association médicale canadienne</a:t>
            </a:r>
          </a:p>
          <a:p>
            <a:pPr marL="171450" indent="-171450">
              <a:lnSpc>
                <a:spcPts val="1600"/>
              </a:lnSpc>
              <a:spcBef>
                <a:spcPts val="0"/>
              </a:spcBef>
            </a:pPr>
            <a:r>
              <a:rPr lang="fr-FR" sz="1100" dirty="0" smtClean="0">
                <a:solidFill>
                  <a:schemeClr val="tx1"/>
                </a:solidFill>
                <a:latin typeface="Arial" panose="020B0604020202020204" pitchFamily="34" charset="0"/>
              </a:rPr>
              <a:t>Gail</a:t>
            </a:r>
            <a:r>
              <a:rPr lang="fr-FR" sz="1100" dirty="0">
                <a:solidFill>
                  <a:schemeClr val="tx1"/>
                </a:solidFill>
                <a:latin typeface="Arial" panose="020B0604020202020204" pitchFamily="34" charset="0"/>
              </a:rPr>
              <a:t> </a:t>
            </a:r>
            <a:r>
              <a:rPr lang="fr-FR" sz="1100" dirty="0" err="1">
                <a:solidFill>
                  <a:schemeClr val="tx1"/>
                </a:solidFill>
                <a:latin typeface="Arial" panose="020B0604020202020204" pitchFamily="34" charset="0"/>
              </a:rPr>
              <a:t>Dobell</a:t>
            </a:r>
            <a:r>
              <a:rPr lang="fr-FR" sz="1100" b="0" dirty="0">
                <a:solidFill>
                  <a:schemeClr val="tx1"/>
                </a:solidFill>
                <a:latin typeface="Arial" panose="020B0604020202020204" pitchFamily="34" charset="0"/>
              </a:rPr>
              <a:t>, vice-présidente intérimaire, Performance du système de santé, Qualité des services de santé Ontario</a:t>
            </a:r>
          </a:p>
          <a:p>
            <a:pPr marL="171450" indent="-171450">
              <a:lnSpc>
                <a:spcPts val="1600"/>
              </a:lnSpc>
              <a:spcBef>
                <a:spcPts val="0"/>
              </a:spcBef>
            </a:pPr>
            <a:r>
              <a:rPr lang="fr-FR" sz="1100" dirty="0">
                <a:solidFill>
                  <a:schemeClr val="tx1"/>
                </a:solidFill>
                <a:latin typeface="Arial" panose="020B0604020202020204" pitchFamily="34" charset="0"/>
              </a:rPr>
              <a:t>Annette McKinnon</a:t>
            </a:r>
            <a:r>
              <a:rPr lang="fr-FR" sz="1100" b="0" dirty="0">
                <a:solidFill>
                  <a:schemeClr val="tx1"/>
                </a:solidFill>
                <a:latin typeface="Arial" panose="020B0604020202020204" pitchFamily="34" charset="0"/>
              </a:rPr>
              <a:t>, représentante des patients</a:t>
            </a:r>
          </a:p>
          <a:p>
            <a:pPr marL="171450" indent="-171450">
              <a:lnSpc>
                <a:spcPts val="1600"/>
              </a:lnSpc>
              <a:spcBef>
                <a:spcPts val="0"/>
              </a:spcBef>
            </a:pPr>
            <a:r>
              <a:rPr lang="fr-FR" sz="1100" dirty="0" err="1">
                <a:solidFill>
                  <a:schemeClr val="tx1"/>
                </a:solidFill>
                <a:latin typeface="Arial" panose="020B0604020202020204" pitchFamily="34" charset="0"/>
              </a:rPr>
              <a:t>Michelina</a:t>
            </a:r>
            <a:r>
              <a:rPr lang="fr-FR" sz="1100" dirty="0">
                <a:solidFill>
                  <a:schemeClr val="tx1"/>
                </a:solidFill>
                <a:latin typeface="Arial" panose="020B0604020202020204" pitchFamily="34" charset="0"/>
              </a:rPr>
              <a:t> </a:t>
            </a:r>
            <a:r>
              <a:rPr lang="fr-FR" sz="1100" dirty="0" err="1">
                <a:solidFill>
                  <a:schemeClr val="tx1"/>
                </a:solidFill>
                <a:latin typeface="Arial" panose="020B0604020202020204" pitchFamily="34" charset="0"/>
              </a:rPr>
              <a:t>Mancuso</a:t>
            </a:r>
            <a:r>
              <a:rPr lang="fr-FR" sz="1100" b="0" dirty="0">
                <a:solidFill>
                  <a:schemeClr val="tx1"/>
                </a:solidFill>
                <a:latin typeface="Arial" panose="020B0604020202020204" pitchFamily="34" charset="0"/>
              </a:rPr>
              <a:t>, directrice exécutive à l’évaluation du rendement, Conseil de la santé du Nouveau-Brunswick</a:t>
            </a:r>
          </a:p>
          <a:p>
            <a:pPr marL="171450" indent="-171450">
              <a:lnSpc>
                <a:spcPts val="1600"/>
              </a:lnSpc>
              <a:spcBef>
                <a:spcPts val="0"/>
              </a:spcBef>
            </a:pPr>
            <a:r>
              <a:rPr lang="fr-FR" sz="1100" dirty="0">
                <a:solidFill>
                  <a:schemeClr val="tx1"/>
                </a:solidFill>
                <a:latin typeface="Arial" panose="020B0604020202020204" pitchFamily="34" charset="0"/>
              </a:rPr>
              <a:t>D</a:t>
            </a:r>
            <a:r>
              <a:rPr lang="fr-FR" sz="1100" baseline="30000" dirty="0">
                <a:solidFill>
                  <a:schemeClr val="tx1"/>
                </a:solidFill>
                <a:latin typeface="Arial" panose="020B0604020202020204" pitchFamily="34" charset="0"/>
              </a:rPr>
              <a:t>r</a:t>
            </a:r>
            <a:r>
              <a:rPr lang="fr-FR" sz="1100" dirty="0">
                <a:solidFill>
                  <a:schemeClr val="tx1"/>
                </a:solidFill>
                <a:latin typeface="Arial" panose="020B0604020202020204" pitchFamily="34" charset="0"/>
              </a:rPr>
              <a:t> Alex Singer</a:t>
            </a:r>
            <a:r>
              <a:rPr lang="fr-FR" sz="1100" b="0" dirty="0">
                <a:solidFill>
                  <a:schemeClr val="tx1"/>
                </a:solidFill>
                <a:latin typeface="Arial" panose="020B0604020202020204" pitchFamily="34" charset="0"/>
              </a:rPr>
              <a:t>, directeur, Manitoba </a:t>
            </a:r>
            <a:r>
              <a:rPr lang="fr-FR" sz="1100" b="0" dirty="0" err="1">
                <a:solidFill>
                  <a:schemeClr val="tx1"/>
                </a:solidFill>
                <a:latin typeface="Arial" panose="020B0604020202020204" pitchFamily="34" charset="0"/>
              </a:rPr>
              <a:t>Primary</a:t>
            </a:r>
            <a:r>
              <a:rPr lang="fr-FR" sz="1100" b="0" dirty="0">
                <a:solidFill>
                  <a:schemeClr val="tx1"/>
                </a:solidFill>
                <a:latin typeface="Arial" panose="020B0604020202020204" pitchFamily="34" charset="0"/>
              </a:rPr>
              <a:t> Care </a:t>
            </a:r>
            <a:r>
              <a:rPr lang="fr-FR" sz="1100" b="0" dirty="0" err="1">
                <a:solidFill>
                  <a:schemeClr val="tx1"/>
                </a:solidFill>
                <a:latin typeface="Arial" panose="020B0604020202020204" pitchFamily="34" charset="0"/>
              </a:rPr>
              <a:t>Research</a:t>
            </a:r>
            <a:r>
              <a:rPr lang="fr-FR" sz="1100" b="0" dirty="0">
                <a:solidFill>
                  <a:schemeClr val="tx1"/>
                </a:solidFill>
                <a:latin typeface="Arial" panose="020B0604020202020204" pitchFamily="34" charset="0"/>
              </a:rPr>
              <a:t> Network</a:t>
            </a:r>
          </a:p>
          <a:p>
            <a:pPr marL="171450" indent="-171450">
              <a:lnSpc>
                <a:spcPts val="1600"/>
              </a:lnSpc>
              <a:spcBef>
                <a:spcPts val="0"/>
              </a:spcBef>
              <a:spcAft>
                <a:spcPts val="1200"/>
              </a:spcAft>
            </a:pPr>
            <a:r>
              <a:rPr lang="fr-FR" sz="1100" dirty="0" err="1">
                <a:solidFill>
                  <a:schemeClr val="tx1"/>
                </a:solidFill>
                <a:latin typeface="Arial" panose="020B0604020202020204" pitchFamily="34" charset="0"/>
              </a:rPr>
              <a:t>Sukirtha</a:t>
            </a:r>
            <a:r>
              <a:rPr lang="fr-FR" sz="1100" dirty="0">
                <a:solidFill>
                  <a:schemeClr val="tx1"/>
                </a:solidFill>
                <a:latin typeface="Arial" panose="020B0604020202020204" pitchFamily="34" charset="0"/>
              </a:rPr>
              <a:t> </a:t>
            </a:r>
            <a:r>
              <a:rPr lang="fr-FR" sz="1100" dirty="0" err="1">
                <a:solidFill>
                  <a:schemeClr val="tx1"/>
                </a:solidFill>
                <a:latin typeface="Arial" panose="020B0604020202020204" pitchFamily="34" charset="0"/>
              </a:rPr>
              <a:t>Tharmalingam</a:t>
            </a:r>
            <a:r>
              <a:rPr lang="fr-FR" sz="1100" b="0" dirty="0">
                <a:solidFill>
                  <a:schemeClr val="tx1"/>
                </a:solidFill>
                <a:latin typeface="Arial" panose="020B0604020202020204" pitchFamily="34" charset="0"/>
              </a:rPr>
              <a:t>, gestionnaire, Méthodes d’évaluation, Inforoute Santé du Canada</a:t>
            </a:r>
          </a:p>
          <a:p>
            <a:pPr marL="0" indent="0">
              <a:lnSpc>
                <a:spcPts val="1600"/>
              </a:lnSpc>
              <a:spcBef>
                <a:spcPts val="0"/>
              </a:spcBef>
              <a:spcAft>
                <a:spcPts val="1200"/>
              </a:spcAft>
              <a:buNone/>
            </a:pPr>
            <a:r>
              <a:rPr lang="fr-FR" sz="1100" b="0" dirty="0">
                <a:solidFill>
                  <a:schemeClr val="tx1"/>
                </a:solidFill>
                <a:latin typeface="Arial" panose="020B0604020202020204" pitchFamily="34" charset="0"/>
              </a:rPr>
              <a:t>Notez que les analyses et les conclusions figurant dans le présent document ne reflètent pas nécessairement les opinions des personnes ou des organismes mentionnés ci-dessus.</a:t>
            </a:r>
          </a:p>
          <a:p>
            <a:pPr marL="0" indent="0">
              <a:lnSpc>
                <a:spcPts val="1600"/>
              </a:lnSpc>
              <a:spcBef>
                <a:spcPts val="0"/>
              </a:spcBef>
              <a:spcAft>
                <a:spcPts val="1200"/>
              </a:spcAft>
              <a:buNone/>
            </a:pPr>
            <a:r>
              <a:rPr lang="fr-FR" sz="1100" b="0" dirty="0">
                <a:solidFill>
                  <a:schemeClr val="tx1"/>
                </a:solidFill>
                <a:latin typeface="Arial" panose="020B0604020202020204" pitchFamily="34" charset="0"/>
              </a:rPr>
              <a:t>Nous tenons également à remercier les membres de l’équipe de projet de l’ICIS ainsi que ceux des autres sections de l’organisme qui ont participé à l’élaboration de ce projet. </a:t>
            </a:r>
          </a:p>
        </p:txBody>
      </p:sp>
      <p:sp>
        <p:nvSpPr>
          <p:cNvPr id="3" name="Title 2"/>
          <p:cNvSpPr>
            <a:spLocks noGrp="1"/>
          </p:cNvSpPr>
          <p:nvPr>
            <p:ph type="title"/>
          </p:nvPr>
        </p:nvSpPr>
        <p:spPr>
          <a:xfrm>
            <a:off x="370940" y="274320"/>
            <a:ext cx="8229600" cy="553998"/>
          </a:xfrm>
        </p:spPr>
        <p:txBody>
          <a:bodyPr>
            <a:noAutofit/>
          </a:bodyPr>
          <a:lstStyle/>
          <a:p>
            <a:r>
              <a:rPr lang="fr-CA" dirty="0"/>
              <a:t>Remerciements</a:t>
            </a:r>
            <a:r>
              <a:rPr lang="en-CA" dirty="0" smtClean="0"/>
              <a:t> (suite)</a:t>
            </a:r>
            <a:endParaRPr lang="en-CA" dirty="0"/>
          </a:p>
        </p:txBody>
      </p:sp>
      <p:sp>
        <p:nvSpPr>
          <p:cNvPr id="5" name="Rectangle 4"/>
          <p:cNvSpPr/>
          <p:nvPr/>
        </p:nvSpPr>
        <p:spPr>
          <a:xfrm>
            <a:off x="6445190" y="6491389"/>
            <a:ext cx="2627789" cy="215444"/>
          </a:xfrm>
          <a:prstGeom prst="rect">
            <a:avLst/>
          </a:prstGeom>
        </p:spPr>
        <p:txBody>
          <a:bodyPr wrap="square">
            <a:spAutoFit/>
          </a:bodyPr>
          <a:lstStyle/>
          <a:p>
            <a:pPr algn="r"/>
            <a:r>
              <a:rPr lang="fr-FR" sz="800" dirty="0">
                <a:latin typeface="Arial" panose="020B0604020202020204" pitchFamily="34" charset="0"/>
                <a:cs typeface="Arial" panose="020B0604020202020204" pitchFamily="34" charset="0"/>
              </a:rPr>
              <a:t>© 2020 Institut canadien d’information sur la santé</a:t>
            </a:r>
          </a:p>
        </p:txBody>
      </p:sp>
    </p:spTree>
    <p:extLst>
      <p:ext uri="{BB962C8B-B14F-4D97-AF65-F5344CB8AC3E}">
        <p14:creationId xmlns:p14="http://schemas.microsoft.com/office/powerpoint/2010/main" val="3797648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5028590-9177-4646-93BE-E5BA22D251A7}" vid="{17C4B423-804B-494E-B8B4-8245B5904F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Commonwealth-Survey-2017-Chartbook-en-rev2-web</Template>
  <TotalTime>0</TotalTime>
  <Words>9394</Words>
  <Application>Microsoft Office PowerPoint</Application>
  <PresentationFormat>On-screen Show (4:3)</PresentationFormat>
  <Paragraphs>2696</Paragraphs>
  <Slides>82</Slides>
  <Notes>81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Arial Narrow</vt:lpstr>
      <vt:lpstr>Calibri</vt:lpstr>
      <vt:lpstr>Calibri Light</vt:lpstr>
      <vt:lpstr>Courier New</vt:lpstr>
      <vt:lpstr>Office Theme</vt:lpstr>
      <vt:lpstr>PowerPoint Presentation</vt:lpstr>
      <vt:lpstr>PowerPoint Presentation</vt:lpstr>
      <vt:lpstr>Table des matières</vt:lpstr>
      <vt:lpstr>Sommaire</vt:lpstr>
      <vt:lpstr>Sommaire (suite)</vt:lpstr>
      <vt:lpstr>Sommaire (suite)</vt:lpstr>
      <vt:lpstr>Sommaire (suite)</vt:lpstr>
      <vt:lpstr>Remerciements</vt:lpstr>
      <vt:lpstr>Remerciements (suite)</vt:lpstr>
      <vt:lpstr>À propos du présent recueil de graphiques</vt:lpstr>
      <vt:lpstr>À propos du présent recueil de graphiques (suite)</vt:lpstr>
      <vt:lpstr>À propos du présent recueil de graphiques (suite)</vt:lpstr>
      <vt:lpstr>Cadre conceptuel du rapport</vt:lpstr>
      <vt:lpstr>Profil et pratique des médecins  de soins primaires</vt:lpstr>
      <vt:lpstr>Au Canada, plus de médecins de soins primaires travaillaient en cabinet de groupe en 2019 qu’en 2015</vt:lpstr>
      <vt:lpstr>Variation provinciale et territoriale de l’organisation  de la pratique des médecins de soins primaires</vt:lpstr>
      <vt:lpstr>Différences entre les cabinets individuels et de groupe</vt:lpstr>
      <vt:lpstr>Les médecins de soins primaires canadiens voient 100 patients par semaine, mais ce chiffre varie selon  les provinces et les territoires</vt:lpstr>
      <vt:lpstr>Les médecins canadiens travaillent un nombre d’heures similaire à celui de la moyenne du FCMW</vt:lpstr>
      <vt:lpstr>Les médecins de soins primaires canadiens consacrent environ le même temps à chaque patient que la moyenne du FCMW</vt:lpstr>
      <vt:lpstr>Satisfaction des médecins selon le temps consacré  aux patients</vt:lpstr>
      <vt:lpstr>Aperçus provinciaux et territoriaux : temps</vt:lpstr>
      <vt:lpstr>Environ les deux tiers des cabinets de soins primaires canadiens n’acceptent pas de nouveaux patients</vt:lpstr>
      <vt:lpstr>Moins de médecins de soins primaires canadiens  sont satisfaits de leur pratique de la médecine et  de leur revenu que la moyenne des pays du FCMW</vt:lpstr>
      <vt:lpstr>Une proportion croissante de médecins de soins primaires canadiens trouvent leur travail extrêmement ou très stressant</vt:lpstr>
      <vt:lpstr>Aperçus provinciaux et territoriaux : satisfaction et stress</vt:lpstr>
      <vt:lpstr>Accès aux soins</vt:lpstr>
      <vt:lpstr>Au Canada, les médecins de soins primaires sont plus nombreux que la moyenne du FCMW à offrir des rendez-vous les soirs de semaine et la fin de semaine</vt:lpstr>
      <vt:lpstr>Aperçus provinciaux et territoriaux : accès en dehors  des heures ouvrables</vt:lpstr>
      <vt:lpstr>Le nombre de médecins de soins primaires canadiens  qui ont pris des mesures pour que leurs patients puissent être vus après les heures d’ouverture est inférieur à la moyenne du FCMW</vt:lpstr>
      <vt:lpstr>Aperçus provinciaux et territoriaux :  soins après les heures d’ouverture</vt:lpstr>
      <vt:lpstr>Au Canada, le nombre de médecins de soins primaires  qui fournissent aux patients un accès électronique est inférieur à la moyenne du FCMW</vt:lpstr>
      <vt:lpstr>Aperçus provinciaux et territoriaux : accès électronique</vt:lpstr>
      <vt:lpstr>Au Canada, le nombre de médecins de soins primaires qui font fréquemment des visites à domicile est inférieur à la moyenne du FCMW</vt:lpstr>
      <vt:lpstr>Soins axés sur le patient</vt:lpstr>
      <vt:lpstr>Au Canada et à l’étranger, peu de médecins de soins primaires sont bien préparés à s’occuper de patients toxicomanes</vt:lpstr>
      <vt:lpstr>Aperçus provinciaux et territoriaux : services spécialisés</vt:lpstr>
      <vt:lpstr>Au Canada, moins de médecins de soins primaires que la moyenne du FCMW recourent à du personnel pour gérer les soins aux patients atteints de maladies chroniques</vt:lpstr>
      <vt:lpstr>Gestion des maladies chroniques</vt:lpstr>
      <vt:lpstr>Aperçus provinciaux et territoriaux : gestion des maladies chroniques</vt:lpstr>
      <vt:lpstr>La plupart des médecins de soins primaires canadiens ont des conversations sur les soins de fin de vie avec leurs patients</vt:lpstr>
      <vt:lpstr>Au Canada, le nombre de médecins de soins primaires qui se sentent bien préparés à s’occuper de patients ayant besoin de soins palliatifs est inférieur à la moyenne du FCMW</vt:lpstr>
      <vt:lpstr>Aperçus provinciaux et territoriaux : soins palliatifs  et de fin de vie</vt:lpstr>
      <vt:lpstr>Au Canada, peu de médecins de soins primaires  se sentent bien préparés à s’occuper de patients demandant l’aide médicale à mourir</vt:lpstr>
      <vt:lpstr>Coordination dans le système de santé</vt:lpstr>
      <vt:lpstr>Communication bidirectionnelle entre médecins de soins primaires et spécialistes</vt:lpstr>
      <vt:lpstr>Aperçus provinciaux et territoriaux : communication avec les spécialistes</vt:lpstr>
      <vt:lpstr>La moitié des médecins de soins primaires canadiens sont régulièrement informés des visites de leurs patients au service d’urgence</vt:lpstr>
      <vt:lpstr>Bon nombre de médecins de soins primaires canadiens reçoivent des avis dans les 2 semaines suivant l’hospitalisation de leurs patients</vt:lpstr>
      <vt:lpstr>Aperçus provinciaux et territoriaux :  communication avec les hôpitaux</vt:lpstr>
      <vt:lpstr>Le quart des médecins de soins primaires canadiens communiquent avec les prestataires de soins infirmiers à domicile au sujet des besoins de leurs patients</vt:lpstr>
      <vt:lpstr>Aperçus provinciaux et territoriaux : communication avec les prestataires de soins infirmiers à domicile</vt:lpstr>
      <vt:lpstr>Coordination avec les services sociaux</vt:lpstr>
      <vt:lpstr>Le nombre de médecins de soins primaires canadiens  qui coordonnent fréquemment les soins avec les  services sociaux est inférieur à la moyenne du FCMW</vt:lpstr>
      <vt:lpstr>Aperçus provinciaux et territoriaux : évaluer les besoins sociaux et coordonner les services sociaux</vt:lpstr>
      <vt:lpstr>Bon nombre de médecins de soins primaires canadiens ont de la difficulté à coordonner les soins avec les services sociaux</vt:lpstr>
      <vt:lpstr>Aperçus provinciaux et territoriaux : problèmes de coordination avec les services sociaux</vt:lpstr>
      <vt:lpstr>Coordination au moyen  des technologies de l’information</vt:lpstr>
      <vt:lpstr>Les médecins de soins primaires canadiens rattrapent leur retard quant à l’utilisation des DME</vt:lpstr>
      <vt:lpstr>Aperçus provinciaux et territoriaux : utilisation des DME</vt:lpstr>
      <vt:lpstr>Accès électronique aux systèmes d’information régionaux, provinciaux ou territoriaux</vt:lpstr>
      <vt:lpstr>Moins de la moitié des médecins de soins primaires canadiens utilisent couramment les DME pour éclairer leurs décisions sur la qualité des soins</vt:lpstr>
      <vt:lpstr>Aperçus provinciaux et territoriaux : fonctionnalités relatives à la qualité des soins</vt:lpstr>
      <vt:lpstr>Moins de médecins de soins primaires canadiens que  la moyenne du FCMW peuvent communiquer par voie électronique avec leurs patients</vt:lpstr>
      <vt:lpstr>Aperçus provinciaux et territoriaux : options de communication électronique pour les patients</vt:lpstr>
      <vt:lpstr>Moins de médecins de soins primaires canadiens que  la moyenne du FCMW peuvent communiquer par voie électronique avec d’autres cabinets</vt:lpstr>
      <vt:lpstr>Aperçus provinciaux et territoriaux : communication électronique avec d’autres cabinets</vt:lpstr>
      <vt:lpstr>Moins de médecins de soins primaires canadiens que  la moyenne du FCMW évaluent leur performance en matière de soins aux patients au moins une fois par an</vt:lpstr>
      <vt:lpstr>Aperçus provinciaux et territoriaux :  examen de la performance</vt:lpstr>
      <vt:lpstr>Perception de la performance du système de santé</vt:lpstr>
      <vt:lpstr>Par rapport à la moyenne du FCMW, plus de médecins de soins primaires canadiens pensent que la qualité  s’est améliorée, mais moins évaluent favorablement  la performance générale du système de santé</vt:lpstr>
      <vt:lpstr>Aperçus provinciaux et territoriaux : perceptions générales</vt:lpstr>
      <vt:lpstr>Une meilleure intégration des soins dans l’ensemble des systèmes de soins de santé et de services sociaux est définie comme la priorité</vt:lpstr>
      <vt:lpstr>Aperçus provinciaux et territoriaux : stratégies d’amélioration</vt:lpstr>
      <vt:lpstr>Selon les médecins, les demandes des patients constituent le principal obstacle à la réduction des soins de faible valeur ou non économiques au Canada</vt:lpstr>
      <vt:lpstr>Aperçus provinciaux et territoriaux : limites à la réduction des soins de faible valeur</vt:lpstr>
      <vt:lpstr>Notes méthodologiques</vt:lpstr>
      <vt:lpstr>Notes méthodologiques (suite)</vt:lpstr>
      <vt:lpstr>Notes méthodologiques (suite)</vt:lpstr>
      <vt:lpstr>Caractéristiques démographiques des répondants  (non pondérées)</vt:lpstr>
      <vt:lpstr>Bibliographie</vt:lpstr>
      <vt:lpstr>Bibliographie (suite)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du Canada : Enquête internationale de 2019 du Fonds du Commonwealth sur les politiques de santé auprès des médecins de soins primaires</dc:title>
  <dc:creator/>
  <cp:lastModifiedBy>Kerry Holm</cp:lastModifiedBy>
  <cp:revision>2</cp:revision>
  <dcterms:created xsi:type="dcterms:W3CDTF">2019-12-20T18:47:57Z</dcterms:created>
  <dcterms:modified xsi:type="dcterms:W3CDTF">2019-12-20T18:48:09Z</dcterms:modified>
</cp:coreProperties>
</file>