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20.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24.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9.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0.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1.xml" ContentType="application/vnd.openxmlformats-officedocument.drawingml.chart+xml"/>
  <Override PartName="/ppt/notesSlides/notesSlide38.xml" ContentType="application/vnd.openxmlformats-officedocument.presentationml.notesSlid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3.xml" ContentType="application/vnd.openxmlformats-officedocument.drawingml.chart+xml"/>
  <Override PartName="/ppt/notesSlides/notesSlide41.xml" ContentType="application/vnd.openxmlformats-officedocument.presentationml.notesSlide+xml"/>
  <Override PartName="/ppt/charts/chart2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5.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26.xml" ContentType="application/vnd.openxmlformats-officedocument.drawingml.chart+xml"/>
  <Override PartName="/ppt/notesSlides/notesSlide48.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34.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3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3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37.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38.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41.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4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84"/>
  </p:notesMasterIdLst>
  <p:handoutMasterIdLst>
    <p:handoutMasterId r:id="rId85"/>
  </p:handoutMasterIdLst>
  <p:sldIdLst>
    <p:sldId id="697" r:id="rId2"/>
    <p:sldId id="704" r:id="rId3"/>
    <p:sldId id="703" r:id="rId4"/>
    <p:sldId id="705" r:id="rId5"/>
    <p:sldId id="770" r:id="rId6"/>
    <p:sldId id="773" r:id="rId7"/>
    <p:sldId id="782" r:id="rId8"/>
    <p:sldId id="706" r:id="rId9"/>
    <p:sldId id="746" r:id="rId10"/>
    <p:sldId id="707" r:id="rId11"/>
    <p:sldId id="748" r:id="rId12"/>
    <p:sldId id="749" r:id="rId13"/>
    <p:sldId id="576" r:id="rId14"/>
    <p:sldId id="743" r:id="rId15"/>
    <p:sldId id="768" r:id="rId16"/>
    <p:sldId id="769" r:id="rId17"/>
    <p:sldId id="775" r:id="rId18"/>
    <p:sldId id="663" r:id="rId19"/>
    <p:sldId id="779" r:id="rId20"/>
    <p:sldId id="753" r:id="rId21"/>
    <p:sldId id="781" r:id="rId22"/>
    <p:sldId id="742" r:id="rId23"/>
    <p:sldId id="509" r:id="rId24"/>
    <p:sldId id="777" r:id="rId25"/>
    <p:sldId id="751" r:id="rId26"/>
    <p:sldId id="752" r:id="rId27"/>
    <p:sldId id="693" r:id="rId28"/>
    <p:sldId id="643" r:id="rId29"/>
    <p:sldId id="714" r:id="rId30"/>
    <p:sldId id="645" r:id="rId31"/>
    <p:sldId id="715" r:id="rId32"/>
    <p:sldId id="647" r:id="rId33"/>
    <p:sldId id="716" r:id="rId34"/>
    <p:sldId id="767" r:id="rId35"/>
    <p:sldId id="694" r:id="rId36"/>
    <p:sldId id="475" r:id="rId37"/>
    <p:sldId id="731" r:id="rId38"/>
    <p:sldId id="480" r:id="rId39"/>
    <p:sldId id="774" r:id="rId40"/>
    <p:sldId id="735" r:id="rId41"/>
    <p:sldId id="588" r:id="rId42"/>
    <p:sldId id="696" r:id="rId43"/>
    <p:sldId id="734" r:id="rId44"/>
    <p:sldId id="573" r:id="rId45"/>
    <p:sldId id="579" r:id="rId46"/>
    <p:sldId id="508" r:id="rId47"/>
    <p:sldId id="726" r:id="rId48"/>
    <p:sldId id="662" r:id="rId49"/>
    <p:sldId id="531" r:id="rId50"/>
    <p:sldId id="729" r:id="rId51"/>
    <p:sldId id="592" r:id="rId52"/>
    <p:sldId id="728" r:id="rId53"/>
    <p:sldId id="580" r:id="rId54"/>
    <p:sldId id="762" r:id="rId55"/>
    <p:sldId id="763" r:id="rId56"/>
    <p:sldId id="502" r:id="rId57"/>
    <p:sldId id="725" r:id="rId58"/>
    <p:sldId id="581" r:id="rId59"/>
    <p:sldId id="623" r:id="rId60"/>
    <p:sldId id="760" r:id="rId61"/>
    <p:sldId id="563" r:id="rId62"/>
    <p:sldId id="550" r:id="rId63"/>
    <p:sldId id="723" r:id="rId64"/>
    <p:sldId id="778" r:id="rId65"/>
    <p:sldId id="721" r:id="rId66"/>
    <p:sldId id="745" r:id="rId67"/>
    <p:sldId id="722" r:id="rId68"/>
    <p:sldId id="757" r:id="rId69"/>
    <p:sldId id="758" r:id="rId70"/>
    <p:sldId id="582" r:id="rId71"/>
    <p:sldId id="262" r:id="rId72"/>
    <p:sldId id="718" r:id="rId73"/>
    <p:sldId id="540" r:id="rId74"/>
    <p:sldId id="719" r:id="rId75"/>
    <p:sldId id="535" r:id="rId76"/>
    <p:sldId id="720" r:id="rId77"/>
    <p:sldId id="698" r:id="rId78"/>
    <p:sldId id="699" r:id="rId79"/>
    <p:sldId id="700" r:id="rId80"/>
    <p:sldId id="702" r:id="rId81"/>
    <p:sldId id="759" r:id="rId82"/>
    <p:sldId id="783" r:id="rId8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E35241E-C312-40E0-AEA2-8AFE6A276890}">
          <p14:sldIdLst>
            <p14:sldId id="697"/>
            <p14:sldId id="704"/>
            <p14:sldId id="703"/>
            <p14:sldId id="705"/>
            <p14:sldId id="770"/>
            <p14:sldId id="773"/>
            <p14:sldId id="782"/>
            <p14:sldId id="706"/>
            <p14:sldId id="746"/>
            <p14:sldId id="707"/>
            <p14:sldId id="748"/>
            <p14:sldId id="749"/>
            <p14:sldId id="576"/>
          </p14:sldIdLst>
        </p14:section>
        <p14:section name="Profile of primary care physicians and their practices" id="{45E51EC8-0B7E-4F63-8376-7BBE3C2A6227}">
          <p14:sldIdLst>
            <p14:sldId id="743"/>
            <p14:sldId id="768"/>
            <p14:sldId id="769"/>
            <p14:sldId id="775"/>
            <p14:sldId id="663"/>
            <p14:sldId id="779"/>
            <p14:sldId id="753"/>
            <p14:sldId id="781"/>
            <p14:sldId id="742"/>
            <p14:sldId id="509"/>
            <p14:sldId id="777"/>
            <p14:sldId id="751"/>
            <p14:sldId id="752"/>
          </p14:sldIdLst>
        </p14:section>
        <p14:section name="Access to care" id="{845FBF27-230E-4604-8A82-07A2E473F1B4}">
          <p14:sldIdLst>
            <p14:sldId id="693"/>
            <p14:sldId id="643"/>
            <p14:sldId id="714"/>
            <p14:sldId id="645"/>
            <p14:sldId id="715"/>
            <p14:sldId id="647"/>
            <p14:sldId id="716"/>
            <p14:sldId id="767"/>
          </p14:sldIdLst>
        </p14:section>
        <p14:section name="Patient-centred care" id="{04BD6884-8E9A-4D43-A691-10123031A28F}">
          <p14:sldIdLst>
            <p14:sldId id="694"/>
            <p14:sldId id="475"/>
            <p14:sldId id="731"/>
            <p14:sldId id="480"/>
            <p14:sldId id="774"/>
            <p14:sldId id="735"/>
            <p14:sldId id="588"/>
            <p14:sldId id="696"/>
            <p14:sldId id="734"/>
            <p14:sldId id="573"/>
          </p14:sldIdLst>
        </p14:section>
        <p14:section name="Coordination within the health system" id="{45ED779F-A957-4DCC-A619-AB7E0B8248CC}">
          <p14:sldIdLst>
            <p14:sldId id="579"/>
            <p14:sldId id="508"/>
            <p14:sldId id="726"/>
            <p14:sldId id="662"/>
            <p14:sldId id="531"/>
            <p14:sldId id="729"/>
            <p14:sldId id="592"/>
            <p14:sldId id="728"/>
          </p14:sldIdLst>
        </p14:section>
        <p14:section name="Coordination with social services" id="{F1405FAA-75F2-45C8-AC0C-C9F95F8ED769}">
          <p14:sldIdLst>
            <p14:sldId id="580"/>
            <p14:sldId id="762"/>
            <p14:sldId id="763"/>
            <p14:sldId id="502"/>
            <p14:sldId id="725"/>
          </p14:sldIdLst>
        </p14:section>
        <p14:section name="Coordination using IT" id="{B264D884-ABBE-49C3-AFFF-2F940EC57DD2}">
          <p14:sldIdLst>
            <p14:sldId id="581"/>
            <p14:sldId id="623"/>
            <p14:sldId id="760"/>
            <p14:sldId id="563"/>
            <p14:sldId id="550"/>
            <p14:sldId id="723"/>
            <p14:sldId id="778"/>
            <p14:sldId id="721"/>
            <p14:sldId id="745"/>
            <p14:sldId id="722"/>
            <p14:sldId id="757"/>
            <p14:sldId id="758"/>
          </p14:sldIdLst>
        </p14:section>
        <p14:section name="Perception of health system performance" id="{6B8C5C1F-6F83-4A29-B4F9-1D260529FDA9}">
          <p14:sldIdLst>
            <p14:sldId id="582"/>
            <p14:sldId id="262"/>
            <p14:sldId id="718"/>
            <p14:sldId id="540"/>
            <p14:sldId id="719"/>
            <p14:sldId id="535"/>
            <p14:sldId id="720"/>
          </p14:sldIdLst>
        </p14:section>
        <p14:section name="Methodology" id="{CB81563C-0C1D-46EB-9556-B2E3DFD5AEA9}">
          <p14:sldIdLst>
            <p14:sldId id="698"/>
            <p14:sldId id="699"/>
            <p14:sldId id="700"/>
          </p14:sldIdLst>
        </p14:section>
        <p14:section name="Demographics of survey respondents" id="{58FC5B8F-4546-4AC8-96FD-EEE28C5870E0}">
          <p14:sldIdLst>
            <p14:sldId id="702"/>
          </p14:sldIdLst>
        </p14:section>
        <p14:section name="Bibliography" id="{6AAC9108-6B5D-4C4B-812A-5DE33C15F59F}">
          <p14:sldIdLst>
            <p14:sldId id="759"/>
            <p14:sldId id="783"/>
          </p14:sldIdLst>
        </p14:section>
      </p14:sectionLst>
    </p:ext>
    <p:ext uri="{EFAFB233-063F-42B5-8137-9DF3F51BA10A}">
      <p15:sldGuideLst xmlns:p15="http://schemas.microsoft.com/office/powerpoint/2012/main">
        <p15:guide id="2" pos="5664" userDrawn="1">
          <p15:clr>
            <a:srgbClr val="A4A3A4"/>
          </p15:clr>
        </p15:guide>
        <p15:guide id="3" orient="horz" pos="42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erry Holm" initials="KH" lastIdx="12" clrIdx="6">
    <p:extLst>
      <p:ext uri="{19B8F6BF-5375-455C-9EA6-DF929625EA0E}">
        <p15:presenceInfo xmlns:p15="http://schemas.microsoft.com/office/powerpoint/2012/main" userId="S-1-5-21-69083081-1352353885-1600587428-31185" providerId="AD"/>
      </p:ext>
    </p:extLst>
  </p:cmAuthor>
  <p:cmAuthor id="1" name="Alison Ytsma" initials="AY" lastIdx="49" clrIdx="0">
    <p:extLst>
      <p:ext uri="{19B8F6BF-5375-455C-9EA6-DF929625EA0E}">
        <p15:presenceInfo xmlns:p15="http://schemas.microsoft.com/office/powerpoint/2012/main" userId="S-1-5-21-69083081-1352353885-1600587428-24154" providerId="AD"/>
      </p:ext>
    </p:extLst>
  </p:cmAuthor>
  <p:cmAuthor id="8" name="Hermantha Ladouceur" initials="HL" lastIdx="13" clrIdx="7">
    <p:extLst>
      <p:ext uri="{19B8F6BF-5375-455C-9EA6-DF929625EA0E}">
        <p15:presenceInfo xmlns:p15="http://schemas.microsoft.com/office/powerpoint/2012/main" userId="S-1-5-21-69083081-1352353885-1600587428-41208" providerId="AD"/>
      </p:ext>
    </p:extLst>
  </p:cmAuthor>
  <p:cmAuthor id="2" name="Grace Cheung" initials="GC" lastIdx="58" clrIdx="1">
    <p:extLst>
      <p:ext uri="{19B8F6BF-5375-455C-9EA6-DF929625EA0E}">
        <p15:presenceInfo xmlns:p15="http://schemas.microsoft.com/office/powerpoint/2012/main" userId="S-1-5-21-69083081-1352353885-1600587428-33087" providerId="AD"/>
      </p:ext>
    </p:extLst>
  </p:cmAuthor>
  <p:cmAuthor id="9" name="Brigitte Delisle" initials="BD" lastIdx="38" clrIdx="8">
    <p:extLst>
      <p:ext uri="{19B8F6BF-5375-455C-9EA6-DF929625EA0E}">
        <p15:presenceInfo xmlns:p15="http://schemas.microsoft.com/office/powerpoint/2012/main" userId="S-1-5-21-69083081-1352353885-1600587428-35936" providerId="AD"/>
      </p:ext>
    </p:extLst>
  </p:cmAuthor>
  <p:cmAuthor id="3" name="Liudmila Husak" initials="LH" lastIdx="3" clrIdx="2">
    <p:extLst>
      <p:ext uri="{19B8F6BF-5375-455C-9EA6-DF929625EA0E}">
        <p15:presenceInfo xmlns:p15="http://schemas.microsoft.com/office/powerpoint/2012/main" userId="S-1-5-21-69083081-1352353885-1600587428-14576" providerId="AD"/>
      </p:ext>
    </p:extLst>
  </p:cmAuthor>
  <p:cmAuthor id="10" name="Rabab Wali" initials="RW" lastIdx="1" clrIdx="9">
    <p:extLst>
      <p:ext uri="{19B8F6BF-5375-455C-9EA6-DF929625EA0E}">
        <p15:presenceInfo xmlns:p15="http://schemas.microsoft.com/office/powerpoint/2012/main" userId="S-1-5-21-69083081-1352353885-1600587428-38844" providerId="AD"/>
      </p:ext>
    </p:extLst>
  </p:cmAuthor>
  <p:cmAuthor id="4" name="Kathleen Morris" initials="KM" lastIdx="16" clrIdx="3">
    <p:extLst>
      <p:ext uri="{19B8F6BF-5375-455C-9EA6-DF929625EA0E}">
        <p15:presenceInfo xmlns:p15="http://schemas.microsoft.com/office/powerpoint/2012/main" userId="S-1-5-21-69083081-1352353885-1600587428-5520" providerId="AD"/>
      </p:ext>
    </p:extLst>
  </p:cmAuthor>
  <p:cmAuthor id="5" name="Cynthia Cheponis Fleet" initials="CCF" lastIdx="66" clrIdx="4">
    <p:extLst>
      <p:ext uri="{19B8F6BF-5375-455C-9EA6-DF929625EA0E}">
        <p15:presenceInfo xmlns:p15="http://schemas.microsoft.com/office/powerpoint/2012/main" userId="S-1-5-21-69083081-1352353885-1600587428-18938" providerId="AD"/>
      </p:ext>
    </p:extLst>
  </p:cmAuthor>
  <p:cmAuthor id="6" name="Mary Jean Clairmont" initials="MJC" lastIdx="30" clrIdx="5">
    <p:extLst>
      <p:ext uri="{19B8F6BF-5375-455C-9EA6-DF929625EA0E}">
        <p15:presenceInfo xmlns:p15="http://schemas.microsoft.com/office/powerpoint/2012/main" userId="S-1-5-21-69083081-1352353885-1600587428-226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5254"/>
    <a:srgbClr val="177784"/>
    <a:srgbClr val="EBF5F3"/>
    <a:srgbClr val="CFE8E3"/>
    <a:srgbClr val="00A199"/>
    <a:srgbClr val="ED7024"/>
    <a:srgbClr val="C8DA3F"/>
    <a:srgbClr val="852062"/>
    <a:srgbClr val="82BAB5"/>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52" autoAdjust="0"/>
    <p:restoredTop sz="96265" autoAdjust="0"/>
  </p:normalViewPr>
  <p:slideViewPr>
    <p:cSldViewPr snapToGrid="0">
      <p:cViewPr varScale="1">
        <p:scale>
          <a:sx n="103" d="100"/>
          <a:sy n="103" d="100"/>
        </p:scale>
        <p:origin x="990" y="114"/>
      </p:cViewPr>
      <p:guideLst>
        <p:guide pos="5664"/>
        <p:guide orient="horz" pos="4296"/>
      </p:guideLst>
    </p:cSldViewPr>
  </p:slideViewPr>
  <p:outlineViewPr>
    <p:cViewPr>
      <p:scale>
        <a:sx n="33" d="100"/>
        <a:sy n="33" d="100"/>
      </p:scale>
      <p:origin x="0" y="-35160"/>
    </p:cViewPr>
  </p:outlin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7.xml"/><Relationship Id="rId1" Type="http://schemas.microsoft.com/office/2011/relationships/chartStyle" Target="style7.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8.xml"/><Relationship Id="rId1" Type="http://schemas.microsoft.com/office/2011/relationships/chartStyle" Target="style8.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9.xml"/><Relationship Id="rId1" Type="http://schemas.microsoft.com/office/2011/relationships/chartStyle" Target="style9.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0.xml"/><Relationship Id="rId1" Type="http://schemas.microsoft.com/office/2011/relationships/chartStyle" Target="style10.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1.xml"/><Relationship Id="rId1" Type="http://schemas.microsoft.com/office/2011/relationships/chartStyle" Target="style11.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2.xml"/><Relationship Id="rId1" Type="http://schemas.microsoft.com/office/2011/relationships/chartStyle" Target="style12.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3.xml"/><Relationship Id="rId1" Type="http://schemas.microsoft.com/office/2011/relationships/chartStyle" Target="style13.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4.xml"/><Relationship Id="rId1" Type="http://schemas.microsoft.com/office/2011/relationships/chartStyle" Target="style14.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5.xml"/><Relationship Id="rId1" Type="http://schemas.microsoft.com/office/2011/relationships/chartStyle" Target="style15.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Private solo practice</c:v>
                </c:pt>
              </c:strCache>
            </c:strRef>
          </c:tx>
          <c:spPr>
            <a:solidFill>
              <a:srgbClr val="82BAB5"/>
            </a:solidFill>
            <a:ln w="6350">
              <a:solidFill>
                <a:schemeClr val="tx1"/>
              </a:solidFill>
            </a:ln>
            <a:effectLst/>
          </c:spPr>
          <c:invertIfNegative val="0"/>
          <c:dPt>
            <c:idx val="0"/>
            <c:invertIfNegative val="0"/>
            <c:bubble3D val="0"/>
            <c:spPr>
              <a:solidFill>
                <a:srgbClr val="82BAB5"/>
              </a:solidFill>
              <a:ln w="6350">
                <a:solidFill>
                  <a:schemeClr val="tx1"/>
                </a:solidFill>
              </a:ln>
              <a:effectLst/>
            </c:spPr>
            <c:extLst>
              <c:ext xmlns:c16="http://schemas.microsoft.com/office/drawing/2014/chart" uri="{C3380CC4-5D6E-409C-BE32-E72D297353CC}">
                <c16:uniqueId val="{00000001-BEF6-430C-A85A-979A1582845D}"/>
              </c:ext>
            </c:extLst>
          </c:dPt>
          <c:dPt>
            <c:idx val="1"/>
            <c:invertIfNegative val="0"/>
            <c:bubble3D val="0"/>
            <c:spPr>
              <a:solidFill>
                <a:srgbClr val="82BAB5"/>
              </a:solidFill>
              <a:ln w="6350">
                <a:solidFill>
                  <a:schemeClr val="tx1"/>
                </a:solidFill>
              </a:ln>
              <a:effectLst/>
            </c:spPr>
            <c:extLst>
              <c:ext xmlns:c16="http://schemas.microsoft.com/office/drawing/2014/chart" uri="{C3380CC4-5D6E-409C-BE32-E72D297353CC}">
                <c16:uniqueId val="{00000003-BEF6-430C-A85A-979A1582845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Sheet1!$B$2:$I$2</c:f>
              <c:numCache>
                <c:formatCode>0%</c:formatCode>
                <c:ptCount val="8"/>
                <c:pt idx="0">
                  <c:v>0.200398820093842</c:v>
                </c:pt>
                <c:pt idx="1">
                  <c:v>0.147724724166688</c:v>
                </c:pt>
              </c:numCache>
            </c:numRef>
          </c:val>
          <c:extLst>
            <c:ext xmlns:c16="http://schemas.microsoft.com/office/drawing/2014/chart" uri="{C3380CC4-5D6E-409C-BE32-E72D297353CC}">
              <c16:uniqueId val="{00000008-BEF6-430C-A85A-979A1582845D}"/>
            </c:ext>
          </c:extLst>
        </c:ser>
        <c:ser>
          <c:idx val="1"/>
          <c:order val="1"/>
          <c:tx>
            <c:strRef>
              <c:f>Sheet1!$A$3</c:f>
              <c:strCache>
                <c:ptCount val="1"/>
                <c:pt idx="0">
                  <c:v>Physician group practice</c:v>
                </c:pt>
              </c:strCache>
            </c:strRef>
          </c:tx>
          <c:spPr>
            <a:pattFill prst="pct90">
              <a:fgClr>
                <a:srgbClr val="365254"/>
              </a:fgClr>
              <a:bgClr>
                <a:schemeClr val="bg1"/>
              </a:bgClr>
            </a:pattFill>
            <a:ln w="6350">
              <a:solidFill>
                <a:schemeClr val="tx1"/>
              </a:solidFill>
            </a:ln>
            <a:effectLst/>
          </c:spPr>
          <c:invertIfNegative val="0"/>
          <c:dPt>
            <c:idx val="0"/>
            <c:invertIfNegative val="0"/>
            <c:bubble3D val="0"/>
            <c:spPr>
              <a:pattFill prst="pct90">
                <a:fgClr>
                  <a:srgbClr val="365254"/>
                </a:fgClr>
                <a:bgClr>
                  <a:schemeClr val="bg1"/>
                </a:bgClr>
              </a:pattFill>
              <a:ln w="6350">
                <a:solidFill>
                  <a:schemeClr val="tx1"/>
                </a:solidFill>
              </a:ln>
              <a:effectLst/>
            </c:spPr>
            <c:extLst>
              <c:ext xmlns:c16="http://schemas.microsoft.com/office/drawing/2014/chart" uri="{C3380CC4-5D6E-409C-BE32-E72D297353CC}">
                <c16:uniqueId val="{0000000A-BEF6-430C-A85A-979A1582845D}"/>
              </c:ext>
            </c:extLst>
          </c:dPt>
          <c:dPt>
            <c:idx val="1"/>
            <c:invertIfNegative val="0"/>
            <c:bubble3D val="0"/>
            <c:spPr>
              <a:pattFill prst="pct90">
                <a:fgClr>
                  <a:srgbClr val="365254"/>
                </a:fgClr>
                <a:bgClr>
                  <a:schemeClr val="bg1"/>
                </a:bgClr>
              </a:pattFill>
              <a:ln w="6350">
                <a:solidFill>
                  <a:schemeClr val="tx1"/>
                </a:solidFill>
              </a:ln>
              <a:effectLst/>
            </c:spPr>
            <c:extLst>
              <c:ext xmlns:c16="http://schemas.microsoft.com/office/drawing/2014/chart" uri="{C3380CC4-5D6E-409C-BE32-E72D297353CC}">
                <c16:uniqueId val="{0000000C-BEF6-430C-A85A-979A1582845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Sheet1!$B$3:$I$3</c:f>
              <c:numCache>
                <c:formatCode>General</c:formatCode>
                <c:ptCount val="8"/>
                <c:pt idx="2" formatCode="0%">
                  <c:v>0.60023184717593803</c:v>
                </c:pt>
                <c:pt idx="3" formatCode="0%">
                  <c:v>0.64555424785828797</c:v>
                </c:pt>
              </c:numCache>
            </c:numRef>
          </c:val>
          <c:extLst>
            <c:ext xmlns:c16="http://schemas.microsoft.com/office/drawing/2014/chart" uri="{C3380CC4-5D6E-409C-BE32-E72D297353CC}">
              <c16:uniqueId val="{00000011-BEF6-430C-A85A-979A1582845D}"/>
            </c:ext>
          </c:extLst>
        </c:ser>
        <c:ser>
          <c:idx val="2"/>
          <c:order val="2"/>
          <c:tx>
            <c:strRef>
              <c:f>Sheet1!$A$4</c:f>
              <c:strCache>
                <c:ptCount val="1"/>
                <c:pt idx="0">
                  <c:v>Community clinic/health centre</c:v>
                </c:pt>
              </c:strCache>
            </c:strRef>
          </c:tx>
          <c:spPr>
            <a:solidFill>
              <a:srgbClr val="852062"/>
            </a:solidFill>
            <a:ln w="6350">
              <a:solidFill>
                <a:schemeClr val="tx1"/>
              </a:solidFill>
            </a:ln>
            <a:effectLst/>
          </c:spPr>
          <c:invertIfNegative val="0"/>
          <c:dPt>
            <c:idx val="0"/>
            <c:invertIfNegative val="0"/>
            <c:bubble3D val="0"/>
            <c:spPr>
              <a:solidFill>
                <a:srgbClr val="852062"/>
              </a:solidFill>
              <a:ln w="6350">
                <a:solidFill>
                  <a:schemeClr val="tx1"/>
                </a:solidFill>
              </a:ln>
              <a:effectLst/>
            </c:spPr>
            <c:extLst>
              <c:ext xmlns:c16="http://schemas.microsoft.com/office/drawing/2014/chart" uri="{C3380CC4-5D6E-409C-BE32-E72D297353CC}">
                <c16:uniqueId val="{00000009-7694-4D99-A54A-476A3462EE47}"/>
              </c:ext>
            </c:extLst>
          </c:dPt>
          <c:dPt>
            <c:idx val="1"/>
            <c:invertIfNegative val="0"/>
            <c:bubble3D val="0"/>
            <c:spPr>
              <a:solidFill>
                <a:srgbClr val="852062"/>
              </a:solidFill>
              <a:ln w="6350">
                <a:solidFill>
                  <a:schemeClr val="tx1"/>
                </a:solidFill>
              </a:ln>
              <a:effectLst/>
            </c:spPr>
            <c:extLst>
              <c:ext xmlns:c16="http://schemas.microsoft.com/office/drawing/2014/chart" uri="{C3380CC4-5D6E-409C-BE32-E72D297353CC}">
                <c16:uniqueId val="{0000000B-7694-4D99-A54A-476A3462EE4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Sheet1!$B$4:$I$4</c:f>
              <c:numCache>
                <c:formatCode>General</c:formatCode>
                <c:ptCount val="8"/>
                <c:pt idx="4" formatCode="0%">
                  <c:v>0.12524042623729864</c:v>
                </c:pt>
                <c:pt idx="5" formatCode="0%">
                  <c:v>0.11945637418041265</c:v>
                </c:pt>
              </c:numCache>
            </c:numRef>
          </c:val>
          <c:extLst>
            <c:ext xmlns:c16="http://schemas.microsoft.com/office/drawing/2014/chart" uri="{C3380CC4-5D6E-409C-BE32-E72D297353CC}">
              <c16:uniqueId val="{00000010-F3E3-4ACA-90E8-D7B90A67B176}"/>
            </c:ext>
          </c:extLst>
        </c:ser>
        <c:ser>
          <c:idx val="3"/>
          <c:order val="3"/>
          <c:tx>
            <c:strRef>
              <c:f>Sheet1!$A$5</c:f>
              <c:strCache>
                <c:ptCount val="1"/>
                <c:pt idx="0">
                  <c:v>Hospital-based practice</c:v>
                </c:pt>
              </c:strCache>
            </c:strRef>
          </c:tx>
          <c:spPr>
            <a:pattFill prst="pct90">
              <a:fgClr>
                <a:srgbClr val="C8DA3F"/>
              </a:fgClr>
              <a:bgClr>
                <a:schemeClr val="tx1"/>
              </a:bgClr>
            </a:pattFill>
            <a:ln w="6350">
              <a:solidFill>
                <a:schemeClr val="tx1"/>
              </a:solidFill>
            </a:ln>
            <a:effectLst/>
          </c:spPr>
          <c:invertIfNegative val="0"/>
          <c:dPt>
            <c:idx val="0"/>
            <c:invertIfNegative val="0"/>
            <c:bubble3D val="0"/>
            <c:spPr>
              <a:pattFill prst="pct90">
                <a:fgClr>
                  <a:srgbClr val="C8DA3F"/>
                </a:fgClr>
                <a:bgClr>
                  <a:schemeClr val="tx1"/>
                </a:bgClr>
              </a:pattFill>
              <a:ln w="6350">
                <a:solidFill>
                  <a:schemeClr val="tx1"/>
                </a:solidFill>
              </a:ln>
              <a:effectLst/>
            </c:spPr>
            <c:extLst>
              <c:ext xmlns:c16="http://schemas.microsoft.com/office/drawing/2014/chart" uri="{C3380CC4-5D6E-409C-BE32-E72D297353CC}">
                <c16:uniqueId val="{0000000D-7694-4D99-A54A-476A3462EE47}"/>
              </c:ext>
            </c:extLst>
          </c:dPt>
          <c:dPt>
            <c:idx val="1"/>
            <c:invertIfNegative val="0"/>
            <c:bubble3D val="0"/>
            <c:spPr>
              <a:pattFill prst="pct90">
                <a:fgClr>
                  <a:srgbClr val="C8DA3F"/>
                </a:fgClr>
                <a:bgClr>
                  <a:schemeClr val="tx1"/>
                </a:bgClr>
              </a:pattFill>
              <a:ln w="6350">
                <a:solidFill>
                  <a:schemeClr val="tx1"/>
                </a:solidFill>
              </a:ln>
              <a:effectLst/>
            </c:spPr>
            <c:extLst>
              <c:ext xmlns:c16="http://schemas.microsoft.com/office/drawing/2014/chart" uri="{C3380CC4-5D6E-409C-BE32-E72D297353CC}">
                <c16:uniqueId val="{0000000F-7694-4D99-A54A-476A3462EE4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Sheet1!$B$5:$I$5</c:f>
              <c:numCache>
                <c:formatCode>General</c:formatCode>
                <c:ptCount val="8"/>
                <c:pt idx="6" formatCode="0%">
                  <c:v>4.4149393336206148E-2</c:v>
                </c:pt>
                <c:pt idx="7" formatCode="0%">
                  <c:v>4.5906860459521227E-2</c:v>
                </c:pt>
              </c:numCache>
            </c:numRef>
          </c:val>
          <c:extLst>
            <c:ext xmlns:c16="http://schemas.microsoft.com/office/drawing/2014/chart" uri="{C3380CC4-5D6E-409C-BE32-E72D297353CC}">
              <c16:uniqueId val="{00000011-F3E3-4ACA-90E8-D7B90A67B176}"/>
            </c:ext>
          </c:extLst>
        </c:ser>
        <c:dLbls>
          <c:showLegendKey val="0"/>
          <c:showVal val="0"/>
          <c:showCatName val="0"/>
          <c:showSerName val="0"/>
          <c:showPercent val="0"/>
          <c:showBubbleSize val="0"/>
        </c:dLbls>
        <c:gapWidth val="30"/>
        <c:overlap val="100"/>
        <c:axId val="477996968"/>
        <c:axId val="477995984"/>
      </c:barChart>
      <c:catAx>
        <c:axId val="477996968"/>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477995984"/>
        <c:crosses val="autoZero"/>
        <c:auto val="1"/>
        <c:lblAlgn val="ctr"/>
        <c:lblOffset val="100"/>
        <c:tickMarkSkip val="2"/>
        <c:noMultiLvlLbl val="0"/>
      </c:catAx>
      <c:valAx>
        <c:axId val="477995984"/>
        <c:scaling>
          <c:orientation val="minMax"/>
        </c:scaling>
        <c:delete val="1"/>
        <c:axPos val="l"/>
        <c:numFmt formatCode="0%" sourceLinked="1"/>
        <c:majorTickMark val="none"/>
        <c:minorTickMark val="none"/>
        <c:tickLblPos val="nextTo"/>
        <c:crossAx val="477996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301631406535954"/>
          <c:y val="3.7653484443208193E-2"/>
          <c:w val="0.4472258184602067"/>
          <c:h val="0.91360650356918804"/>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B977-440E-8559-C273501E6BE3}"/>
              </c:ext>
            </c:extLst>
          </c:dPt>
          <c:dPt>
            <c:idx val="1"/>
            <c:invertIfNegative val="0"/>
            <c:bubble3D val="0"/>
            <c:extLst>
              <c:ext xmlns:c16="http://schemas.microsoft.com/office/drawing/2014/chart" uri="{C3380CC4-5D6E-409C-BE32-E72D297353CC}">
                <c16:uniqueId val="{00000001-B977-440E-8559-C273501E6BE3}"/>
              </c:ext>
            </c:extLst>
          </c:dPt>
          <c:dPt>
            <c:idx val="2"/>
            <c:invertIfNegative val="0"/>
            <c:bubble3D val="0"/>
            <c:extLst>
              <c:ext xmlns:c16="http://schemas.microsoft.com/office/drawing/2014/chart" uri="{C3380CC4-5D6E-409C-BE32-E72D297353CC}">
                <c16:uniqueId val="{00000002-B977-440E-8559-C273501E6BE3}"/>
              </c:ext>
            </c:extLst>
          </c:dPt>
          <c:dPt>
            <c:idx val="3"/>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3-B977-440E-8559-C273501E6BE3}"/>
              </c:ext>
            </c:extLst>
          </c:dPt>
          <c:dPt>
            <c:idx val="4"/>
            <c:invertIfNegative val="0"/>
            <c:bubble3D val="0"/>
            <c:extLst>
              <c:ext xmlns:c16="http://schemas.microsoft.com/office/drawing/2014/chart" uri="{C3380CC4-5D6E-409C-BE32-E72D297353CC}">
                <c16:uniqueId val="{00000004-B977-440E-8559-C273501E6BE3}"/>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5-B977-440E-8559-C273501E6BE3}"/>
              </c:ext>
            </c:extLst>
          </c:dPt>
          <c:dPt>
            <c:idx val="6"/>
            <c:invertIfNegative val="0"/>
            <c:bubble3D val="0"/>
            <c:extLst>
              <c:ext xmlns:c16="http://schemas.microsoft.com/office/drawing/2014/chart" uri="{C3380CC4-5D6E-409C-BE32-E72D297353CC}">
                <c16:uniqueId val="{00000007-B977-440E-8559-C273501E6BE3}"/>
              </c:ext>
            </c:extLst>
          </c:dPt>
          <c:dPt>
            <c:idx val="7"/>
            <c:invertIfNegative val="0"/>
            <c:bubble3D val="0"/>
            <c:extLst>
              <c:ext xmlns:c16="http://schemas.microsoft.com/office/drawing/2014/chart" uri="{C3380CC4-5D6E-409C-BE32-E72D297353CC}">
                <c16:uniqueId val="{00000008-B977-440E-8559-C273501E6BE3}"/>
              </c:ext>
            </c:extLst>
          </c:dPt>
          <c:dPt>
            <c:idx val="8"/>
            <c:invertIfNegative val="0"/>
            <c:bubble3D val="0"/>
            <c:extLst>
              <c:ext xmlns:c16="http://schemas.microsoft.com/office/drawing/2014/chart" uri="{C3380CC4-5D6E-409C-BE32-E72D297353CC}">
                <c16:uniqueId val="{0000000A-B977-440E-8559-C273501E6BE3}"/>
              </c:ext>
            </c:extLst>
          </c:dPt>
          <c:dPt>
            <c:idx val="9"/>
            <c:invertIfNegative val="0"/>
            <c:bubble3D val="0"/>
            <c:extLst>
              <c:ext xmlns:c16="http://schemas.microsoft.com/office/drawing/2014/chart" uri="{C3380CC4-5D6E-409C-BE32-E72D297353CC}">
                <c16:uniqueId val="{0000000B-B977-440E-8559-C273501E6BE3}"/>
              </c:ext>
            </c:extLst>
          </c:dPt>
          <c:dPt>
            <c:idx val="10"/>
            <c:invertIfNegative val="0"/>
            <c:bubble3D val="0"/>
            <c:extLst>
              <c:ext xmlns:c16="http://schemas.microsoft.com/office/drawing/2014/chart" uri="{C3380CC4-5D6E-409C-BE32-E72D297353CC}">
                <c16:uniqueId val="{0000000C-B977-440E-8559-C273501E6BE3}"/>
              </c:ext>
            </c:extLst>
          </c:dPt>
          <c:dPt>
            <c:idx val="11"/>
            <c:invertIfNegative val="0"/>
            <c:bubble3D val="0"/>
            <c:extLst>
              <c:ext xmlns:c16="http://schemas.microsoft.com/office/drawing/2014/chart" uri="{C3380CC4-5D6E-409C-BE32-E72D297353CC}">
                <c16:uniqueId val="{0000000D-B977-440E-8559-C273501E6BE3}"/>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United States</c:v>
                </c:pt>
                <c:pt idx="1">
                  <c:v>United Kingdom</c:v>
                </c:pt>
                <c:pt idx="2">
                  <c:v>Germany</c:v>
                </c:pt>
                <c:pt idx="3">
                  <c:v>Canada</c:v>
                </c:pt>
                <c:pt idx="4">
                  <c:v>Sweden</c:v>
                </c:pt>
                <c:pt idx="5">
                  <c:v>CMWF average</c:v>
                </c:pt>
                <c:pt idx="6">
                  <c:v>France</c:v>
                </c:pt>
                <c:pt idx="7">
                  <c:v>Norway</c:v>
                </c:pt>
                <c:pt idx="8">
                  <c:v>New Zealand</c:v>
                </c:pt>
                <c:pt idx="9">
                  <c:v>Netherlands</c:v>
                </c:pt>
                <c:pt idx="10">
                  <c:v>Australia</c:v>
                </c:pt>
                <c:pt idx="11">
                  <c:v>Switzerland</c:v>
                </c:pt>
              </c:strCache>
            </c:strRef>
          </c:cat>
          <c:val>
            <c:numRef>
              <c:f>Sheet1!$B$2:$B$13</c:f>
              <c:numCache>
                <c:formatCode>0%</c:formatCode>
                <c:ptCount val="12"/>
                <c:pt idx="0">
                  <c:v>0.839725261</c:v>
                </c:pt>
                <c:pt idx="1">
                  <c:v>0.84976088000000005</c:v>
                </c:pt>
                <c:pt idx="2">
                  <c:v>0.877604681</c:v>
                </c:pt>
                <c:pt idx="3">
                  <c:v>0.88131984900000004</c:v>
                </c:pt>
                <c:pt idx="4">
                  <c:v>0.88216761600000004</c:v>
                </c:pt>
                <c:pt idx="5">
                  <c:v>0.907241148</c:v>
                </c:pt>
                <c:pt idx="6">
                  <c:v>0.91327204100000003</c:v>
                </c:pt>
                <c:pt idx="7">
                  <c:v>0.92115572999999995</c:v>
                </c:pt>
                <c:pt idx="8">
                  <c:v>0.92903111299999996</c:v>
                </c:pt>
                <c:pt idx="9">
                  <c:v>0.94512233599999995</c:v>
                </c:pt>
                <c:pt idx="10">
                  <c:v>0.95639232200000002</c:v>
                </c:pt>
                <c:pt idx="11">
                  <c:v>0.98410080200000005</c:v>
                </c:pt>
              </c:numCache>
            </c:numRef>
          </c:val>
          <c:extLst>
            <c:ext xmlns:c16="http://schemas.microsoft.com/office/drawing/2014/chart" uri="{C3380CC4-5D6E-409C-BE32-E72D297353CC}">
              <c16:uniqueId val="{0000000E-B977-440E-8559-C273501E6BE3}"/>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25093568594476"/>
          <c:y val="3.7653484443208193E-2"/>
          <c:w val="0.58947202968761703"/>
          <c:h val="0.91360650356918804"/>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810D-431B-BE04-EE41FE1A9EFE}"/>
              </c:ext>
            </c:extLst>
          </c:dPt>
          <c:dPt>
            <c:idx val="1"/>
            <c:invertIfNegative val="0"/>
            <c:bubble3D val="0"/>
            <c:extLst>
              <c:ext xmlns:c16="http://schemas.microsoft.com/office/drawing/2014/chart" uri="{C3380CC4-5D6E-409C-BE32-E72D297353CC}">
                <c16:uniqueId val="{00000001-810D-431B-BE04-EE41FE1A9EFE}"/>
              </c:ext>
            </c:extLst>
          </c:dPt>
          <c:dPt>
            <c:idx val="2"/>
            <c:invertIfNegative val="0"/>
            <c:bubble3D val="0"/>
            <c:extLst>
              <c:ext xmlns:c16="http://schemas.microsoft.com/office/drawing/2014/chart" uri="{C3380CC4-5D6E-409C-BE32-E72D297353CC}">
                <c16:uniqueId val="{00000002-810D-431B-BE04-EE41FE1A9EFE}"/>
              </c:ext>
            </c:extLst>
          </c:dPt>
          <c:dPt>
            <c:idx val="3"/>
            <c:invertIfNegative val="0"/>
            <c:bubble3D val="0"/>
            <c:extLst>
              <c:ext xmlns:c16="http://schemas.microsoft.com/office/drawing/2014/chart" uri="{C3380CC4-5D6E-409C-BE32-E72D297353CC}">
                <c16:uniqueId val="{00000003-810D-431B-BE04-EE41FE1A9EFE}"/>
              </c:ext>
            </c:extLst>
          </c:dPt>
          <c:dPt>
            <c:idx val="4"/>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05-810D-431B-BE04-EE41FE1A9EFE}"/>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7-810D-431B-BE04-EE41FE1A9EFE}"/>
              </c:ext>
            </c:extLst>
          </c:dPt>
          <c:dPt>
            <c:idx val="6"/>
            <c:invertIfNegative val="0"/>
            <c:bubble3D val="0"/>
            <c:extLst>
              <c:ext xmlns:c16="http://schemas.microsoft.com/office/drawing/2014/chart" uri="{C3380CC4-5D6E-409C-BE32-E72D297353CC}">
                <c16:uniqueId val="{00000008-810D-431B-BE04-EE41FE1A9EFE}"/>
              </c:ext>
            </c:extLst>
          </c:dPt>
          <c:dPt>
            <c:idx val="7"/>
            <c:invertIfNegative val="0"/>
            <c:bubble3D val="0"/>
            <c:extLst>
              <c:ext xmlns:c16="http://schemas.microsoft.com/office/drawing/2014/chart" uri="{C3380CC4-5D6E-409C-BE32-E72D297353CC}">
                <c16:uniqueId val="{00000009-810D-431B-BE04-EE41FE1A9EFE}"/>
              </c:ext>
            </c:extLst>
          </c:dPt>
          <c:dPt>
            <c:idx val="8"/>
            <c:invertIfNegative val="0"/>
            <c:bubble3D val="0"/>
            <c:extLst>
              <c:ext xmlns:c16="http://schemas.microsoft.com/office/drawing/2014/chart" uri="{C3380CC4-5D6E-409C-BE32-E72D297353CC}">
                <c16:uniqueId val="{0000000A-810D-431B-BE04-EE41FE1A9EFE}"/>
              </c:ext>
            </c:extLst>
          </c:dPt>
          <c:dPt>
            <c:idx val="9"/>
            <c:invertIfNegative val="0"/>
            <c:bubble3D val="0"/>
            <c:extLst>
              <c:ext xmlns:c16="http://schemas.microsoft.com/office/drawing/2014/chart" uri="{C3380CC4-5D6E-409C-BE32-E72D297353CC}">
                <c16:uniqueId val="{0000000B-810D-431B-BE04-EE41FE1A9EFE}"/>
              </c:ext>
            </c:extLst>
          </c:dPt>
          <c:dPt>
            <c:idx val="10"/>
            <c:invertIfNegative val="0"/>
            <c:bubble3D val="0"/>
            <c:extLst>
              <c:ext xmlns:c16="http://schemas.microsoft.com/office/drawing/2014/chart" uri="{C3380CC4-5D6E-409C-BE32-E72D297353CC}">
                <c16:uniqueId val="{0000000C-810D-431B-BE04-EE41FE1A9EFE}"/>
              </c:ext>
            </c:extLst>
          </c:dPt>
          <c:dPt>
            <c:idx val="11"/>
            <c:invertIfNegative val="0"/>
            <c:bubble3D val="0"/>
            <c:extLst>
              <c:ext xmlns:c16="http://schemas.microsoft.com/office/drawing/2014/chart" uri="{C3380CC4-5D6E-409C-BE32-E72D297353CC}">
                <c16:uniqueId val="{0000000D-810D-431B-BE04-EE41FE1A9EFE}"/>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Sweden</c:v>
                </c:pt>
                <c:pt idx="1">
                  <c:v>United Kingdom</c:v>
                </c:pt>
                <c:pt idx="2">
                  <c:v>United States</c:v>
                </c:pt>
                <c:pt idx="3">
                  <c:v>Germany</c:v>
                </c:pt>
                <c:pt idx="4">
                  <c:v>Canada</c:v>
                </c:pt>
                <c:pt idx="5">
                  <c:v>CMWF average</c:v>
                </c:pt>
                <c:pt idx="6">
                  <c:v>Norway</c:v>
                </c:pt>
                <c:pt idx="7">
                  <c:v>New Zealand</c:v>
                </c:pt>
                <c:pt idx="8">
                  <c:v>France</c:v>
                </c:pt>
                <c:pt idx="9">
                  <c:v>Switzerland</c:v>
                </c:pt>
                <c:pt idx="10">
                  <c:v>Netherlands</c:v>
                </c:pt>
                <c:pt idx="11">
                  <c:v>Australia</c:v>
                </c:pt>
              </c:strCache>
            </c:strRef>
          </c:cat>
          <c:val>
            <c:numRef>
              <c:f>Sheet1!$B$2:$B$13</c:f>
              <c:numCache>
                <c:formatCode>0%</c:formatCode>
                <c:ptCount val="12"/>
                <c:pt idx="0">
                  <c:v>0.65268709899999999</c:v>
                </c:pt>
                <c:pt idx="1">
                  <c:v>0.59627128200000001</c:v>
                </c:pt>
                <c:pt idx="2">
                  <c:v>0.530128406</c:v>
                </c:pt>
                <c:pt idx="3">
                  <c:v>0.52456365500000002</c:v>
                </c:pt>
                <c:pt idx="4">
                  <c:v>0.45796329299999999</c:v>
                </c:pt>
                <c:pt idx="5">
                  <c:v>0.45344749000000001</c:v>
                </c:pt>
                <c:pt idx="6">
                  <c:v>0.44160153600000002</c:v>
                </c:pt>
                <c:pt idx="7">
                  <c:v>0.41821974099999998</c:v>
                </c:pt>
                <c:pt idx="8">
                  <c:v>0.38346371800000001</c:v>
                </c:pt>
                <c:pt idx="9">
                  <c:v>0.37556413399999999</c:v>
                </c:pt>
                <c:pt idx="10">
                  <c:v>0.31353519800000001</c:v>
                </c:pt>
                <c:pt idx="11">
                  <c:v>0.29392432899999998</c:v>
                </c:pt>
              </c:numCache>
            </c:numRef>
          </c:val>
          <c:extLst>
            <c:ext xmlns:c16="http://schemas.microsoft.com/office/drawing/2014/chart" uri="{C3380CC4-5D6E-409C-BE32-E72D297353CC}">
              <c16:uniqueId val="{0000000E-810D-431B-BE04-EE41FE1A9EFE}"/>
            </c:ext>
          </c:extLst>
        </c:ser>
        <c:dLbls>
          <c:showLegendKey val="0"/>
          <c:showVal val="0"/>
          <c:showCatName val="0"/>
          <c:showSerName val="0"/>
          <c:showPercent val="0"/>
          <c:showBubbleSize val="0"/>
        </c:dLbls>
        <c:gapWidth val="25"/>
        <c:axId val="361730984"/>
        <c:axId val="361731376"/>
      </c:barChart>
      <c:catAx>
        <c:axId val="361730984"/>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361731376"/>
        <c:crosses val="autoZero"/>
        <c:auto val="1"/>
        <c:lblAlgn val="ctr"/>
        <c:lblOffset val="100"/>
        <c:noMultiLvlLbl val="0"/>
      </c:catAx>
      <c:valAx>
        <c:axId val="361731376"/>
        <c:scaling>
          <c:orientation val="minMax"/>
        </c:scaling>
        <c:delete val="1"/>
        <c:axPos val="b"/>
        <c:numFmt formatCode="0%" sourceLinked="1"/>
        <c:majorTickMark val="none"/>
        <c:minorTickMark val="none"/>
        <c:tickLblPos val="nextTo"/>
        <c:crossAx val="361730984"/>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29847915829504"/>
          <c:y val="6.0786599174952251E-2"/>
          <c:w val="0.84752809090606962"/>
          <c:h val="0.74440286469309347"/>
        </c:manualLayout>
      </c:layout>
      <c:barChart>
        <c:barDir val="col"/>
        <c:grouping val="clustered"/>
        <c:varyColors val="0"/>
        <c:ser>
          <c:idx val="0"/>
          <c:order val="0"/>
          <c:tx>
            <c:strRef>
              <c:f>Sheet1!$A$2</c:f>
              <c:strCache>
                <c:ptCount val="1"/>
                <c:pt idx="0">
                  <c:v>2015</c:v>
                </c:pt>
              </c:strCache>
            </c:strRef>
          </c:tx>
          <c:spPr>
            <a:pattFill prst="zigZag">
              <a:fgClr>
                <a:schemeClr val="tx1"/>
              </a:fgClr>
              <a:bgClr>
                <a:schemeClr val="bg1"/>
              </a:bgClr>
            </a:pattFill>
            <a:ln>
              <a:solidFill>
                <a:schemeClr val="tx1"/>
              </a:solidFill>
              <a:prstDash val="solid"/>
            </a:ln>
            <a:effectLst/>
          </c:spPr>
          <c:invertIfNegative val="0"/>
          <c:dPt>
            <c:idx val="0"/>
            <c:invertIfNegative val="0"/>
            <c:bubble3D val="0"/>
            <c:extLst>
              <c:ext xmlns:c16="http://schemas.microsoft.com/office/drawing/2014/chart" uri="{C3380CC4-5D6E-409C-BE32-E72D297353CC}">
                <c16:uniqueId val="{00000000-09F1-42A9-B074-E0C71B39A355}"/>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Canada</c:v>
                </c:pt>
                <c:pt idx="1">
                  <c:v>CMWF average</c:v>
                </c:pt>
              </c:strCache>
            </c:strRef>
          </c:cat>
          <c:val>
            <c:numRef>
              <c:f>Sheet1!$B$2:$C$2</c:f>
              <c:numCache>
                <c:formatCode>0%</c:formatCode>
                <c:ptCount val="2"/>
                <c:pt idx="0">
                  <c:v>0.274426</c:v>
                </c:pt>
                <c:pt idx="1">
                  <c:v>0.35286299999999998</c:v>
                </c:pt>
              </c:numCache>
            </c:numRef>
          </c:val>
          <c:extLst>
            <c:ext xmlns:c16="http://schemas.microsoft.com/office/drawing/2014/chart" uri="{C3380CC4-5D6E-409C-BE32-E72D297353CC}">
              <c16:uniqueId val="{00000000-F3C6-4EF0-89AD-10635AC2D509}"/>
            </c:ext>
          </c:extLst>
        </c:ser>
        <c:ser>
          <c:idx val="1"/>
          <c:order val="1"/>
          <c:tx>
            <c:strRef>
              <c:f>Sheet1!$A$3</c:f>
              <c:strCache>
                <c:ptCount val="1"/>
                <c:pt idx="0">
                  <c:v>2019</c:v>
                </c:pt>
              </c:strCache>
            </c:strRef>
          </c:tx>
          <c:spPr>
            <a:solidFill>
              <a:schemeClr val="tx1"/>
            </a:solidFill>
            <a:ln>
              <a:solidFill>
                <a:schemeClr val="tx1"/>
              </a:solidFill>
            </a:ln>
            <a:effectLst/>
          </c:spPr>
          <c:invertIfNegative val="0"/>
          <c:dPt>
            <c:idx val="0"/>
            <c:invertIfNegative val="0"/>
            <c:bubble3D val="0"/>
            <c:spPr>
              <a:solidFill>
                <a:srgbClr val="CFE8E3"/>
              </a:solidFill>
              <a:ln>
                <a:solidFill>
                  <a:schemeClr val="tx1"/>
                </a:solidFill>
              </a:ln>
              <a:effectLst/>
            </c:spPr>
            <c:extLst>
              <c:ext xmlns:c16="http://schemas.microsoft.com/office/drawing/2014/chart" uri="{C3380CC4-5D6E-409C-BE32-E72D297353CC}">
                <c16:uniqueId val="{00000001-0C1F-49FC-94FD-EAA9BDB431DE}"/>
              </c:ext>
            </c:extLst>
          </c:dPt>
          <c:dPt>
            <c:idx val="1"/>
            <c:invertIfNegative val="0"/>
            <c:bubble3D val="0"/>
            <c:spPr>
              <a:solidFill>
                <a:schemeClr val="tx1"/>
              </a:solidFill>
              <a:ln>
                <a:solidFill>
                  <a:schemeClr val="tx1"/>
                </a:solidFill>
              </a:ln>
              <a:effectLst/>
            </c:spPr>
            <c:extLst>
              <c:ext xmlns:c16="http://schemas.microsoft.com/office/drawing/2014/chart" uri="{C3380CC4-5D6E-409C-BE32-E72D297353CC}">
                <c16:uniqueId val="{00000001-09F1-42A9-B074-E0C71B39A355}"/>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Canada</c:v>
                </c:pt>
                <c:pt idx="1">
                  <c:v>CMWF average</c:v>
                </c:pt>
              </c:strCache>
            </c:strRef>
          </c:cat>
          <c:val>
            <c:numRef>
              <c:f>Sheet1!$B$3:$C$3</c:f>
              <c:numCache>
                <c:formatCode>0%</c:formatCode>
                <c:ptCount val="2"/>
                <c:pt idx="0">
                  <c:v>0.45796300000000001</c:v>
                </c:pt>
                <c:pt idx="1">
                  <c:v>0.45344699999999999</c:v>
                </c:pt>
              </c:numCache>
            </c:numRef>
          </c:val>
          <c:extLst>
            <c:ext xmlns:c16="http://schemas.microsoft.com/office/drawing/2014/chart" uri="{C3380CC4-5D6E-409C-BE32-E72D297353CC}">
              <c16:uniqueId val="{00000001-F3C6-4EF0-89AD-10635AC2D509}"/>
            </c:ext>
          </c:extLst>
        </c:ser>
        <c:dLbls>
          <c:showLegendKey val="0"/>
          <c:showVal val="0"/>
          <c:showCatName val="0"/>
          <c:showSerName val="0"/>
          <c:showPercent val="0"/>
          <c:showBubbleSize val="0"/>
        </c:dLbls>
        <c:gapWidth val="150"/>
        <c:axId val="506885648"/>
        <c:axId val="506884992"/>
      </c:barChart>
      <c:catAx>
        <c:axId val="506885648"/>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06884992"/>
        <c:crosses val="autoZero"/>
        <c:auto val="1"/>
        <c:lblAlgn val="ctr"/>
        <c:lblOffset val="100"/>
        <c:noMultiLvlLbl val="1"/>
      </c:catAx>
      <c:valAx>
        <c:axId val="506884992"/>
        <c:scaling>
          <c:orientation val="minMax"/>
          <c:min val="0"/>
        </c:scaling>
        <c:delete val="0"/>
        <c:axPos val="l"/>
        <c:numFmt formatCode="0%" sourceLinked="1"/>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0688564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Arial" panose="020B0604020202020204" pitchFamily="34" charset="0"/>
              </a:defRPr>
            </a:pPr>
            <a:endParaRPr lang="en-US"/>
          </a:p>
        </c:txPr>
      </c:legendEntry>
      <c:layout>
        <c:manualLayout>
          <c:xMode val="edge"/>
          <c:yMode val="edge"/>
          <c:x val="0.34557001098760548"/>
          <c:y val="0.88502439878382277"/>
          <c:w val="0.30885997802478909"/>
          <c:h val="8.0960231723313097E-2"/>
        </c:manualLayout>
      </c:layout>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92474071784109"/>
          <c:y val="3.7653484443208193E-2"/>
          <c:w val="0.5957766165931333"/>
          <c:h val="0.93399772723573549"/>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1B8A-4FC6-AB52-AE972897C4A9}"/>
              </c:ext>
            </c:extLst>
          </c:dPt>
          <c:dPt>
            <c:idx val="1"/>
            <c:invertIfNegative val="0"/>
            <c:bubble3D val="0"/>
            <c:extLst>
              <c:ext xmlns:c16="http://schemas.microsoft.com/office/drawing/2014/chart" uri="{C3380CC4-5D6E-409C-BE32-E72D297353CC}">
                <c16:uniqueId val="{00000002-1B8A-4FC6-AB52-AE972897C4A9}"/>
              </c:ext>
            </c:extLst>
          </c:dPt>
          <c:dPt>
            <c:idx val="2"/>
            <c:invertIfNegative val="0"/>
            <c:bubble3D val="0"/>
            <c:extLst>
              <c:ext xmlns:c16="http://schemas.microsoft.com/office/drawing/2014/chart" uri="{C3380CC4-5D6E-409C-BE32-E72D297353CC}">
                <c16:uniqueId val="{00000003-1B8A-4FC6-AB52-AE972897C4A9}"/>
              </c:ext>
            </c:extLst>
          </c:dPt>
          <c:dPt>
            <c:idx val="3"/>
            <c:invertIfNegative val="0"/>
            <c:bubble3D val="0"/>
            <c:extLst>
              <c:ext xmlns:c16="http://schemas.microsoft.com/office/drawing/2014/chart" uri="{C3380CC4-5D6E-409C-BE32-E72D297353CC}">
                <c16:uniqueId val="{00000004-1B8A-4FC6-AB52-AE972897C4A9}"/>
              </c:ext>
            </c:extLst>
          </c:dPt>
          <c:dPt>
            <c:idx val="4"/>
            <c:invertIfNegative val="0"/>
            <c:bubble3D val="0"/>
            <c:extLst>
              <c:ext xmlns:c16="http://schemas.microsoft.com/office/drawing/2014/chart" uri="{C3380CC4-5D6E-409C-BE32-E72D297353CC}">
                <c16:uniqueId val="{00000006-1B8A-4FC6-AB52-AE972897C4A9}"/>
              </c:ext>
            </c:extLst>
          </c:dPt>
          <c:dPt>
            <c:idx val="5"/>
            <c:invertIfNegative val="0"/>
            <c:bubble3D val="0"/>
            <c:extLst>
              <c:ext xmlns:c16="http://schemas.microsoft.com/office/drawing/2014/chart" uri="{C3380CC4-5D6E-409C-BE32-E72D297353CC}">
                <c16:uniqueId val="{00000007-1B8A-4FC6-AB52-AE972897C4A9}"/>
              </c:ext>
            </c:extLst>
          </c:dPt>
          <c:dPt>
            <c:idx val="6"/>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8-1B8A-4FC6-AB52-AE972897C4A9}"/>
              </c:ext>
            </c:extLst>
          </c:dPt>
          <c:dPt>
            <c:idx val="7"/>
            <c:invertIfNegative val="0"/>
            <c:bubble3D val="0"/>
            <c:extLst>
              <c:ext xmlns:c16="http://schemas.microsoft.com/office/drawing/2014/chart" uri="{C3380CC4-5D6E-409C-BE32-E72D297353CC}">
                <c16:uniqueId val="{00000009-1B8A-4FC6-AB52-AE972897C4A9}"/>
              </c:ext>
            </c:extLst>
          </c:dPt>
          <c:dPt>
            <c:idx val="8"/>
            <c:invertIfNegative val="0"/>
            <c:bubble3D val="0"/>
            <c:spPr>
              <a:pattFill prst="pct90">
                <a:fgClr>
                  <a:srgbClr val="00A199"/>
                </a:fgClr>
                <a:bgClr>
                  <a:schemeClr val="bg1"/>
                </a:bgClr>
              </a:pattFill>
              <a:ln w="6350">
                <a:solidFill>
                  <a:schemeClr val="tx1"/>
                </a:solidFill>
              </a:ln>
              <a:effectLst/>
            </c:spPr>
            <c:extLst>
              <c:ext xmlns:c16="http://schemas.microsoft.com/office/drawing/2014/chart" uri="{C3380CC4-5D6E-409C-BE32-E72D297353CC}">
                <c16:uniqueId val="{0000000A-1B8A-4FC6-AB52-AE972897C4A9}"/>
              </c:ext>
            </c:extLst>
          </c:dPt>
          <c:dPt>
            <c:idx val="9"/>
            <c:invertIfNegative val="0"/>
            <c:bubble3D val="0"/>
            <c:extLst>
              <c:ext xmlns:c16="http://schemas.microsoft.com/office/drawing/2014/chart" uri="{C3380CC4-5D6E-409C-BE32-E72D297353CC}">
                <c16:uniqueId val="{0000000B-1B8A-4FC6-AB52-AE972897C4A9}"/>
              </c:ext>
            </c:extLst>
          </c:dPt>
          <c:dPt>
            <c:idx val="10"/>
            <c:invertIfNegative val="0"/>
            <c:bubble3D val="0"/>
            <c:extLst>
              <c:ext xmlns:c16="http://schemas.microsoft.com/office/drawing/2014/chart" uri="{C3380CC4-5D6E-409C-BE32-E72D297353CC}">
                <c16:uniqueId val="{0000000C-1B8A-4FC6-AB52-AE972897C4A9}"/>
              </c:ext>
            </c:extLst>
          </c:dPt>
          <c:dPt>
            <c:idx val="11"/>
            <c:invertIfNegative val="0"/>
            <c:bubble3D val="0"/>
            <c:extLst>
              <c:ext xmlns:c16="http://schemas.microsoft.com/office/drawing/2014/chart" uri="{C3380CC4-5D6E-409C-BE32-E72D297353CC}">
                <c16:uniqueId val="{0000000D-1B8A-4FC6-AB52-AE972897C4A9}"/>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Norway</c:v>
                </c:pt>
                <c:pt idx="1">
                  <c:v>Sweden</c:v>
                </c:pt>
                <c:pt idx="2">
                  <c:v>Netherlands</c:v>
                </c:pt>
                <c:pt idx="3">
                  <c:v>New Zealand</c:v>
                </c:pt>
                <c:pt idx="4">
                  <c:v>United States</c:v>
                </c:pt>
                <c:pt idx="5">
                  <c:v>Switzerland</c:v>
                </c:pt>
                <c:pt idx="6">
                  <c:v>CMWF average</c:v>
                </c:pt>
                <c:pt idx="7">
                  <c:v>Australia</c:v>
                </c:pt>
                <c:pt idx="8">
                  <c:v>Canada</c:v>
                </c:pt>
                <c:pt idx="9">
                  <c:v>Germany</c:v>
                </c:pt>
                <c:pt idx="10">
                  <c:v>United Kingdom</c:v>
                </c:pt>
                <c:pt idx="11">
                  <c:v>France</c:v>
                </c:pt>
              </c:strCache>
            </c:strRef>
          </c:cat>
          <c:val>
            <c:numRef>
              <c:f>Sheet1!$B$2:$B$13</c:f>
              <c:numCache>
                <c:formatCode>0%</c:formatCode>
                <c:ptCount val="12"/>
                <c:pt idx="0">
                  <c:v>6.0133833999999997E-2</c:v>
                </c:pt>
                <c:pt idx="1">
                  <c:v>0.120892522</c:v>
                </c:pt>
                <c:pt idx="2">
                  <c:v>0.192485297</c:v>
                </c:pt>
                <c:pt idx="3">
                  <c:v>0.34865642699999999</c:v>
                </c:pt>
                <c:pt idx="4">
                  <c:v>0.38280237099999997</c:v>
                </c:pt>
                <c:pt idx="5">
                  <c:v>0.41927680000000001</c:v>
                </c:pt>
                <c:pt idx="6">
                  <c:v>0.44383961999999999</c:v>
                </c:pt>
                <c:pt idx="7">
                  <c:v>0.50062630100000005</c:v>
                </c:pt>
                <c:pt idx="8">
                  <c:v>0.56583159999999999</c:v>
                </c:pt>
                <c:pt idx="9">
                  <c:v>0.63411189400000001</c:v>
                </c:pt>
                <c:pt idx="10">
                  <c:v>0.74862656599999999</c:v>
                </c:pt>
                <c:pt idx="11">
                  <c:v>0.90879220999999999</c:v>
                </c:pt>
              </c:numCache>
            </c:numRef>
          </c:val>
          <c:extLst>
            <c:ext xmlns:c16="http://schemas.microsoft.com/office/drawing/2014/chart" uri="{C3380CC4-5D6E-409C-BE32-E72D297353CC}">
              <c16:uniqueId val="{0000000E-1B8A-4FC6-AB52-AE972897C4A9}"/>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47777346317126"/>
          <c:y val="3.7653484443208193E-2"/>
          <c:w val="0.61563536389346685"/>
          <c:h val="0.93482079046622746"/>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5FD1-4703-A6B9-4A2DA6D4A117}"/>
              </c:ext>
            </c:extLst>
          </c:dPt>
          <c:dPt>
            <c:idx val="1"/>
            <c:invertIfNegative val="0"/>
            <c:bubble3D val="0"/>
            <c:extLst>
              <c:ext xmlns:c16="http://schemas.microsoft.com/office/drawing/2014/chart" uri="{C3380CC4-5D6E-409C-BE32-E72D297353CC}">
                <c16:uniqueId val="{00000001-5FD1-4703-A6B9-4A2DA6D4A117}"/>
              </c:ext>
            </c:extLst>
          </c:dPt>
          <c:dPt>
            <c:idx val="2"/>
            <c:invertIfNegative val="0"/>
            <c:bubble3D val="0"/>
            <c:extLst>
              <c:ext xmlns:c16="http://schemas.microsoft.com/office/drawing/2014/chart" uri="{C3380CC4-5D6E-409C-BE32-E72D297353CC}">
                <c16:uniqueId val="{00000002-5FD1-4703-A6B9-4A2DA6D4A117}"/>
              </c:ext>
            </c:extLst>
          </c:dPt>
          <c:dPt>
            <c:idx val="3"/>
            <c:invertIfNegative val="0"/>
            <c:bubble3D val="0"/>
            <c:extLst>
              <c:ext xmlns:c16="http://schemas.microsoft.com/office/drawing/2014/chart" uri="{C3380CC4-5D6E-409C-BE32-E72D297353CC}">
                <c16:uniqueId val="{00000003-5FD1-4703-A6B9-4A2DA6D4A117}"/>
              </c:ext>
            </c:extLst>
          </c:dPt>
          <c:dPt>
            <c:idx val="4"/>
            <c:invertIfNegative val="0"/>
            <c:bubble3D val="0"/>
            <c:extLst>
              <c:ext xmlns:c16="http://schemas.microsoft.com/office/drawing/2014/chart" uri="{C3380CC4-5D6E-409C-BE32-E72D297353CC}">
                <c16:uniqueId val="{00000004-5FD1-4703-A6B9-4A2DA6D4A117}"/>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5-5FD1-4703-A6B9-4A2DA6D4A117}"/>
              </c:ext>
            </c:extLst>
          </c:dPt>
          <c:dPt>
            <c:idx val="6"/>
            <c:invertIfNegative val="0"/>
            <c:bubble3D val="0"/>
            <c:extLst>
              <c:ext xmlns:c16="http://schemas.microsoft.com/office/drawing/2014/chart" uri="{C3380CC4-5D6E-409C-BE32-E72D297353CC}">
                <c16:uniqueId val="{00000007-5FD1-4703-A6B9-4A2DA6D4A117}"/>
              </c:ext>
            </c:extLst>
          </c:dPt>
          <c:dPt>
            <c:idx val="7"/>
            <c:invertIfNegative val="0"/>
            <c:bubble3D val="0"/>
            <c:extLst>
              <c:ext xmlns:c16="http://schemas.microsoft.com/office/drawing/2014/chart" uri="{C3380CC4-5D6E-409C-BE32-E72D297353CC}">
                <c16:uniqueId val="{00000008-5FD1-4703-A6B9-4A2DA6D4A117}"/>
              </c:ext>
            </c:extLst>
          </c:dPt>
          <c:dPt>
            <c:idx val="8"/>
            <c:invertIfNegative val="0"/>
            <c:bubble3D val="0"/>
            <c:extLst>
              <c:ext xmlns:c16="http://schemas.microsoft.com/office/drawing/2014/chart" uri="{C3380CC4-5D6E-409C-BE32-E72D297353CC}">
                <c16:uniqueId val="{0000000A-5FD1-4703-A6B9-4A2DA6D4A117}"/>
              </c:ext>
            </c:extLst>
          </c:dPt>
          <c:dPt>
            <c:idx val="9"/>
            <c:invertIfNegative val="0"/>
            <c:bubble3D val="0"/>
            <c:spPr>
              <a:pattFill prst="pct90">
                <a:fgClr>
                  <a:srgbClr val="00A199"/>
                </a:fgClr>
                <a:bgClr>
                  <a:schemeClr val="bg1"/>
                </a:bgClr>
              </a:pattFill>
              <a:ln w="6350">
                <a:solidFill>
                  <a:schemeClr val="tx1"/>
                </a:solidFill>
              </a:ln>
              <a:effectLst/>
            </c:spPr>
            <c:extLst>
              <c:ext xmlns:c16="http://schemas.microsoft.com/office/drawing/2014/chart" uri="{C3380CC4-5D6E-409C-BE32-E72D297353CC}">
                <c16:uniqueId val="{0000000B-5FD1-4703-A6B9-4A2DA6D4A117}"/>
              </c:ext>
            </c:extLst>
          </c:dPt>
          <c:dPt>
            <c:idx val="10"/>
            <c:invertIfNegative val="0"/>
            <c:bubble3D val="0"/>
            <c:extLst>
              <c:ext xmlns:c16="http://schemas.microsoft.com/office/drawing/2014/chart" uri="{C3380CC4-5D6E-409C-BE32-E72D297353CC}">
                <c16:uniqueId val="{0000000C-5FD1-4703-A6B9-4A2DA6D4A117}"/>
              </c:ext>
            </c:extLst>
          </c:dPt>
          <c:dPt>
            <c:idx val="11"/>
            <c:invertIfNegative val="0"/>
            <c:bubble3D val="0"/>
            <c:extLst>
              <c:ext xmlns:c16="http://schemas.microsoft.com/office/drawing/2014/chart" uri="{C3380CC4-5D6E-409C-BE32-E72D297353CC}">
                <c16:uniqueId val="{0000000D-5FD1-4703-A6B9-4A2DA6D4A117}"/>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Netherlands</c:v>
                </c:pt>
                <c:pt idx="1">
                  <c:v>Norway</c:v>
                </c:pt>
                <c:pt idx="2">
                  <c:v>Sweden</c:v>
                </c:pt>
                <c:pt idx="3">
                  <c:v>Germany</c:v>
                </c:pt>
                <c:pt idx="4">
                  <c:v>New Zealand</c:v>
                </c:pt>
                <c:pt idx="5">
                  <c:v>CMWF average</c:v>
                </c:pt>
                <c:pt idx="6">
                  <c:v>Switzerland</c:v>
                </c:pt>
                <c:pt idx="7">
                  <c:v>United States</c:v>
                </c:pt>
                <c:pt idx="8">
                  <c:v>United Kingdom</c:v>
                </c:pt>
                <c:pt idx="9">
                  <c:v>Canada</c:v>
                </c:pt>
                <c:pt idx="10">
                  <c:v>France</c:v>
                </c:pt>
                <c:pt idx="11">
                  <c:v>Australia</c:v>
                </c:pt>
              </c:strCache>
            </c:strRef>
          </c:cat>
          <c:val>
            <c:numRef>
              <c:f>Sheet1!$B$2:$B$13</c:f>
              <c:numCache>
                <c:formatCode>0%</c:formatCode>
                <c:ptCount val="12"/>
                <c:pt idx="0">
                  <c:v>1.590979E-2</c:v>
                </c:pt>
                <c:pt idx="1">
                  <c:v>2.0684422000000001E-2</c:v>
                </c:pt>
                <c:pt idx="2">
                  <c:v>0.107827911</c:v>
                </c:pt>
                <c:pt idx="3">
                  <c:v>0.13475594499999999</c:v>
                </c:pt>
                <c:pt idx="4">
                  <c:v>0.34225349500000002</c:v>
                </c:pt>
                <c:pt idx="5">
                  <c:v>0.35769107100000003</c:v>
                </c:pt>
                <c:pt idx="6">
                  <c:v>0.39665413100000002</c:v>
                </c:pt>
                <c:pt idx="7">
                  <c:v>0.414481186</c:v>
                </c:pt>
                <c:pt idx="8">
                  <c:v>0.47979945600000001</c:v>
                </c:pt>
                <c:pt idx="9">
                  <c:v>0.497817116</c:v>
                </c:pt>
                <c:pt idx="10">
                  <c:v>0.69816624199999999</c:v>
                </c:pt>
                <c:pt idx="11">
                  <c:v>0.82625208699999997</c:v>
                </c:pt>
              </c:numCache>
            </c:numRef>
          </c:val>
          <c:extLst>
            <c:ext xmlns:c16="http://schemas.microsoft.com/office/drawing/2014/chart" uri="{C3380CC4-5D6E-409C-BE32-E72D297353CC}">
              <c16:uniqueId val="{0000000E-5FD1-4703-A6B9-4A2DA6D4A117}"/>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85649355178838"/>
          <c:y val="3.7653484443208193E-2"/>
          <c:w val="0.65417629997907378"/>
          <c:h val="0.91360650356918804"/>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1-3D84-44DE-8C48-A7DC26E86E20}"/>
              </c:ext>
            </c:extLst>
          </c:dPt>
          <c:dPt>
            <c:idx val="1"/>
            <c:invertIfNegative val="0"/>
            <c:bubble3D val="0"/>
            <c:spPr>
              <a:solidFill>
                <a:srgbClr val="F48120"/>
              </a:solidFill>
              <a:ln w="6350">
                <a:solidFill>
                  <a:schemeClr val="tx1"/>
                </a:solidFill>
              </a:ln>
              <a:effectLst/>
            </c:spPr>
            <c:extLst>
              <c:ext xmlns:c16="http://schemas.microsoft.com/office/drawing/2014/chart" uri="{C3380CC4-5D6E-409C-BE32-E72D297353CC}">
                <c16:uniqueId val="{00000003-3D84-44DE-8C48-A7DC26E86E20}"/>
              </c:ext>
            </c:extLst>
          </c:dPt>
          <c:dPt>
            <c:idx val="2"/>
            <c:invertIfNegative val="0"/>
            <c:bubble3D val="0"/>
            <c:extLst>
              <c:ext xmlns:c16="http://schemas.microsoft.com/office/drawing/2014/chart" uri="{C3380CC4-5D6E-409C-BE32-E72D297353CC}">
                <c16:uniqueId val="{00000005-3D84-44DE-8C48-A7DC26E86E20}"/>
              </c:ext>
            </c:extLst>
          </c:dPt>
          <c:dPt>
            <c:idx val="3"/>
            <c:invertIfNegative val="0"/>
            <c:bubble3D val="0"/>
            <c:extLst>
              <c:ext xmlns:c16="http://schemas.microsoft.com/office/drawing/2014/chart" uri="{C3380CC4-5D6E-409C-BE32-E72D297353CC}">
                <c16:uniqueId val="{00000007-3D84-44DE-8C48-A7DC26E86E20}"/>
              </c:ext>
            </c:extLst>
          </c:dPt>
          <c:dPt>
            <c:idx val="4"/>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9-3D84-44DE-8C48-A7DC26E86E20}"/>
              </c:ext>
            </c:extLst>
          </c:dPt>
          <c:dPt>
            <c:idx val="5"/>
            <c:invertIfNegative val="0"/>
            <c:bubble3D val="0"/>
            <c:extLst>
              <c:ext xmlns:c16="http://schemas.microsoft.com/office/drawing/2014/chart" uri="{C3380CC4-5D6E-409C-BE32-E72D297353CC}">
                <c16:uniqueId val="{0000000B-3D84-44DE-8C48-A7DC26E86E20}"/>
              </c:ext>
            </c:extLst>
          </c:dPt>
          <c:dPt>
            <c:idx val="6"/>
            <c:invertIfNegative val="0"/>
            <c:bubble3D val="0"/>
            <c:extLst>
              <c:ext xmlns:c16="http://schemas.microsoft.com/office/drawing/2014/chart" uri="{C3380CC4-5D6E-409C-BE32-E72D297353CC}">
                <c16:uniqueId val="{0000000D-3D84-44DE-8C48-A7DC26E86E20}"/>
              </c:ext>
            </c:extLst>
          </c:dPt>
          <c:dPt>
            <c:idx val="7"/>
            <c:invertIfNegative val="0"/>
            <c:bubble3D val="0"/>
            <c:extLst>
              <c:ext xmlns:c16="http://schemas.microsoft.com/office/drawing/2014/chart" uri="{C3380CC4-5D6E-409C-BE32-E72D297353CC}">
                <c16:uniqueId val="{0000000F-3D84-44DE-8C48-A7DC26E86E20}"/>
              </c:ext>
            </c:extLst>
          </c:dPt>
          <c:dPt>
            <c:idx val="8"/>
            <c:invertIfNegative val="0"/>
            <c:bubble3D val="0"/>
            <c:extLst>
              <c:ext xmlns:c16="http://schemas.microsoft.com/office/drawing/2014/chart" uri="{C3380CC4-5D6E-409C-BE32-E72D297353CC}">
                <c16:uniqueId val="{00000011-3D84-44DE-8C48-A7DC26E86E20}"/>
              </c:ext>
            </c:extLst>
          </c:dPt>
          <c:dPt>
            <c:idx val="9"/>
            <c:invertIfNegative val="0"/>
            <c:bubble3D val="0"/>
            <c:extLst>
              <c:ext xmlns:c16="http://schemas.microsoft.com/office/drawing/2014/chart" uri="{C3380CC4-5D6E-409C-BE32-E72D297353CC}">
                <c16:uniqueId val="{00000013-3D84-44DE-8C48-A7DC26E86E20}"/>
              </c:ext>
            </c:extLst>
          </c:dPt>
          <c:dPt>
            <c:idx val="10"/>
            <c:invertIfNegative val="0"/>
            <c:bubble3D val="0"/>
            <c:extLst>
              <c:ext xmlns:c16="http://schemas.microsoft.com/office/drawing/2014/chart" uri="{C3380CC4-5D6E-409C-BE32-E72D297353CC}">
                <c16:uniqueId val="{00000015-3D84-44DE-8C48-A7DC26E86E20}"/>
              </c:ext>
            </c:extLst>
          </c:dPt>
          <c:dPt>
            <c:idx val="11"/>
            <c:invertIfNegative val="0"/>
            <c:bubble3D val="0"/>
            <c:extLst>
              <c:ext xmlns:c16="http://schemas.microsoft.com/office/drawing/2014/chart" uri="{C3380CC4-5D6E-409C-BE32-E72D297353CC}">
                <c16:uniqueId val="{00000017-3D84-44DE-8C48-A7DC26E86E20}"/>
              </c:ext>
            </c:extLst>
          </c:dPt>
          <c:dLbls>
            <c:dLbl>
              <c:idx val="1"/>
              <c:spPr>
                <a:solidFill>
                  <a:schemeClr val="bg1"/>
                </a:solidFill>
                <a:ln w="6350">
                  <a:noFill/>
                </a:ln>
                <a:effectLst/>
              </c:spPr>
              <c:txPr>
                <a:bodyPr rot="0" vert="horz"/>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D84-44DE-8C48-A7DC26E86E20}"/>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United States</c:v>
                </c:pt>
                <c:pt idx="1">
                  <c:v>Canada</c:v>
                </c:pt>
                <c:pt idx="2">
                  <c:v>Switzerland</c:v>
                </c:pt>
                <c:pt idx="3">
                  <c:v>Australia</c:v>
                </c:pt>
                <c:pt idx="4">
                  <c:v>CMWF average</c:v>
                </c:pt>
                <c:pt idx="5">
                  <c:v>France</c:v>
                </c:pt>
                <c:pt idx="6">
                  <c:v>Sweden</c:v>
                </c:pt>
                <c:pt idx="7">
                  <c:v>United Kingdom</c:v>
                </c:pt>
                <c:pt idx="8">
                  <c:v>Netherlands</c:v>
                </c:pt>
                <c:pt idx="9">
                  <c:v>Norway</c:v>
                </c:pt>
                <c:pt idx="10">
                  <c:v>New Zealand</c:v>
                </c:pt>
                <c:pt idx="11">
                  <c:v>Germany</c:v>
                </c:pt>
              </c:strCache>
            </c:strRef>
          </c:cat>
          <c:val>
            <c:numRef>
              <c:f>Sheet1!$B$2:$B$13</c:f>
              <c:numCache>
                <c:formatCode>0%</c:formatCode>
                <c:ptCount val="12"/>
                <c:pt idx="0">
                  <c:v>0.45040675899999999</c:v>
                </c:pt>
                <c:pt idx="1">
                  <c:v>0.48736145199999997</c:v>
                </c:pt>
                <c:pt idx="2">
                  <c:v>0.56363127300000004</c:v>
                </c:pt>
                <c:pt idx="3">
                  <c:v>0.69269535100000001</c:v>
                </c:pt>
                <c:pt idx="4">
                  <c:v>0.74986801599999997</c:v>
                </c:pt>
                <c:pt idx="5">
                  <c:v>0.75168281199999998</c:v>
                </c:pt>
                <c:pt idx="6">
                  <c:v>0.77404350200000005</c:v>
                </c:pt>
                <c:pt idx="7">
                  <c:v>0.839515962</c:v>
                </c:pt>
                <c:pt idx="8">
                  <c:v>0.90010600299999999</c:v>
                </c:pt>
                <c:pt idx="9">
                  <c:v>0.90801807899999998</c:v>
                </c:pt>
                <c:pt idx="10">
                  <c:v>0.91998077099999997</c:v>
                </c:pt>
                <c:pt idx="11">
                  <c:v>0.96110620700000005</c:v>
                </c:pt>
              </c:numCache>
            </c:numRef>
          </c:val>
          <c:extLst>
            <c:ext xmlns:c16="http://schemas.microsoft.com/office/drawing/2014/chart" uri="{C3380CC4-5D6E-409C-BE32-E72D297353CC}">
              <c16:uniqueId val="{00000018-3D84-44DE-8C48-A7DC26E86E20}"/>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40380865980696"/>
          <c:y val="3.7653484443208193E-2"/>
          <c:w val="0.66162877371128137"/>
          <c:h val="0.91360650356918804"/>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6F46-4E09-B16B-14864048AC8B}"/>
              </c:ext>
            </c:extLst>
          </c:dPt>
          <c:dPt>
            <c:idx val="1"/>
            <c:invertIfNegative val="0"/>
            <c:bubble3D val="0"/>
            <c:extLst>
              <c:ext xmlns:c16="http://schemas.microsoft.com/office/drawing/2014/chart" uri="{C3380CC4-5D6E-409C-BE32-E72D297353CC}">
                <c16:uniqueId val="{00000002-6F46-4E09-B16B-14864048AC8B}"/>
              </c:ext>
            </c:extLst>
          </c:dPt>
          <c:dPt>
            <c:idx val="2"/>
            <c:invertIfNegative val="0"/>
            <c:bubble3D val="0"/>
            <c:spPr>
              <a:solidFill>
                <a:srgbClr val="F48120"/>
              </a:solidFill>
              <a:ln w="6350">
                <a:solidFill>
                  <a:schemeClr val="tx1"/>
                </a:solidFill>
              </a:ln>
              <a:effectLst/>
            </c:spPr>
            <c:extLst>
              <c:ext xmlns:c16="http://schemas.microsoft.com/office/drawing/2014/chart" uri="{C3380CC4-5D6E-409C-BE32-E72D297353CC}">
                <c16:uniqueId val="{00000003-6F46-4E09-B16B-14864048AC8B}"/>
              </c:ext>
            </c:extLst>
          </c:dPt>
          <c:dPt>
            <c:idx val="3"/>
            <c:invertIfNegative val="0"/>
            <c:bubble3D val="0"/>
            <c:extLst>
              <c:ext xmlns:c16="http://schemas.microsoft.com/office/drawing/2014/chart" uri="{C3380CC4-5D6E-409C-BE32-E72D297353CC}">
                <c16:uniqueId val="{00000004-6F46-4E09-B16B-14864048AC8B}"/>
              </c:ext>
            </c:extLst>
          </c:dPt>
          <c:dPt>
            <c:idx val="4"/>
            <c:invertIfNegative val="0"/>
            <c:bubble3D val="0"/>
            <c:extLst>
              <c:ext xmlns:c16="http://schemas.microsoft.com/office/drawing/2014/chart" uri="{C3380CC4-5D6E-409C-BE32-E72D297353CC}">
                <c16:uniqueId val="{00000006-6F46-4E09-B16B-14864048AC8B}"/>
              </c:ext>
            </c:extLst>
          </c:dPt>
          <c:dPt>
            <c:idx val="5"/>
            <c:invertIfNegative val="0"/>
            <c:bubble3D val="0"/>
            <c:extLst>
              <c:ext xmlns:c16="http://schemas.microsoft.com/office/drawing/2014/chart" uri="{C3380CC4-5D6E-409C-BE32-E72D297353CC}">
                <c16:uniqueId val="{00000007-6F46-4E09-B16B-14864048AC8B}"/>
              </c:ext>
            </c:extLst>
          </c:dPt>
          <c:dPt>
            <c:idx val="6"/>
            <c:invertIfNegative val="0"/>
            <c:bubble3D val="0"/>
            <c:extLst>
              <c:ext xmlns:c16="http://schemas.microsoft.com/office/drawing/2014/chart" uri="{C3380CC4-5D6E-409C-BE32-E72D297353CC}">
                <c16:uniqueId val="{00000008-6F46-4E09-B16B-14864048AC8B}"/>
              </c:ext>
            </c:extLst>
          </c:dPt>
          <c:dPt>
            <c:idx val="7"/>
            <c:invertIfNegative val="0"/>
            <c:bubble3D val="0"/>
            <c:extLst>
              <c:ext xmlns:c16="http://schemas.microsoft.com/office/drawing/2014/chart" uri="{C3380CC4-5D6E-409C-BE32-E72D297353CC}">
                <c16:uniqueId val="{00000009-6F46-4E09-B16B-14864048AC8B}"/>
              </c:ext>
            </c:extLst>
          </c:dPt>
          <c:dPt>
            <c:idx val="8"/>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A-6F46-4E09-B16B-14864048AC8B}"/>
              </c:ext>
            </c:extLst>
          </c:dPt>
          <c:dPt>
            <c:idx val="9"/>
            <c:invertIfNegative val="0"/>
            <c:bubble3D val="0"/>
            <c:extLst>
              <c:ext xmlns:c16="http://schemas.microsoft.com/office/drawing/2014/chart" uri="{C3380CC4-5D6E-409C-BE32-E72D297353CC}">
                <c16:uniqueId val="{0000000B-6F46-4E09-B16B-14864048AC8B}"/>
              </c:ext>
            </c:extLst>
          </c:dPt>
          <c:dPt>
            <c:idx val="10"/>
            <c:invertIfNegative val="0"/>
            <c:bubble3D val="0"/>
            <c:extLst>
              <c:ext xmlns:c16="http://schemas.microsoft.com/office/drawing/2014/chart" uri="{C3380CC4-5D6E-409C-BE32-E72D297353CC}">
                <c16:uniqueId val="{0000000C-6F46-4E09-B16B-14864048AC8B}"/>
              </c:ext>
            </c:extLst>
          </c:dPt>
          <c:dPt>
            <c:idx val="11"/>
            <c:invertIfNegative val="0"/>
            <c:bubble3D val="0"/>
            <c:extLst>
              <c:ext xmlns:c16="http://schemas.microsoft.com/office/drawing/2014/chart" uri="{C3380CC4-5D6E-409C-BE32-E72D297353CC}">
                <c16:uniqueId val="{0000000D-6F46-4E09-B16B-14864048AC8B}"/>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France</c:v>
                </c:pt>
                <c:pt idx="1">
                  <c:v>Sweden</c:v>
                </c:pt>
                <c:pt idx="2">
                  <c:v>Canada</c:v>
                </c:pt>
                <c:pt idx="3">
                  <c:v>Switzerland</c:v>
                </c:pt>
                <c:pt idx="4">
                  <c:v>Germany</c:v>
                </c:pt>
                <c:pt idx="5">
                  <c:v>United States</c:v>
                </c:pt>
                <c:pt idx="6">
                  <c:v>Norway</c:v>
                </c:pt>
                <c:pt idx="7">
                  <c:v>Australia</c:v>
                </c:pt>
                <c:pt idx="8">
                  <c:v>CMWF average</c:v>
                </c:pt>
                <c:pt idx="9">
                  <c:v>United Kingdom</c:v>
                </c:pt>
                <c:pt idx="10">
                  <c:v>New Zealand</c:v>
                </c:pt>
                <c:pt idx="11">
                  <c:v>Netherlands</c:v>
                </c:pt>
              </c:strCache>
            </c:strRef>
          </c:cat>
          <c:val>
            <c:numRef>
              <c:f>Sheet1!$B$2:$B$13</c:f>
              <c:numCache>
                <c:formatCode>0%</c:formatCode>
                <c:ptCount val="12"/>
                <c:pt idx="0">
                  <c:v>8.0652451999999999E-2</c:v>
                </c:pt>
                <c:pt idx="1">
                  <c:v>0.109971151</c:v>
                </c:pt>
                <c:pt idx="2">
                  <c:v>0.275014857</c:v>
                </c:pt>
                <c:pt idx="3">
                  <c:v>0.29123963800000002</c:v>
                </c:pt>
                <c:pt idx="4">
                  <c:v>0.36641180400000001</c:v>
                </c:pt>
                <c:pt idx="5">
                  <c:v>0.36763088100000002</c:v>
                </c:pt>
                <c:pt idx="6">
                  <c:v>0.43227822300000002</c:v>
                </c:pt>
                <c:pt idx="7">
                  <c:v>0.43458665699999999</c:v>
                </c:pt>
                <c:pt idx="8">
                  <c:v>0.44503249700000003</c:v>
                </c:pt>
                <c:pt idx="9">
                  <c:v>0.76999003799999999</c:v>
                </c:pt>
                <c:pt idx="10">
                  <c:v>0.78838053600000002</c:v>
                </c:pt>
                <c:pt idx="11">
                  <c:v>0.97920123299999995</c:v>
                </c:pt>
              </c:numCache>
            </c:numRef>
          </c:val>
          <c:extLst>
            <c:ext xmlns:c16="http://schemas.microsoft.com/office/drawing/2014/chart" uri="{C3380CC4-5D6E-409C-BE32-E72D297353CC}">
              <c16:uniqueId val="{0000000E-6F46-4E09-B16B-14864048AC8B}"/>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60160243127503"/>
          <c:y val="2.8896894078460061E-2"/>
          <c:w val="0.55839722337339415"/>
          <c:h val="0.91360659270890732"/>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0"/>
            <c:invertIfNegative val="0"/>
            <c:bubble3D val="0"/>
            <c:spPr>
              <a:solidFill>
                <a:srgbClr val="F48120"/>
              </a:solidFill>
              <a:ln w="6350">
                <a:solidFill>
                  <a:schemeClr val="tx1"/>
                </a:solidFill>
              </a:ln>
              <a:effectLst/>
            </c:spPr>
            <c:extLst>
              <c:ext xmlns:c16="http://schemas.microsoft.com/office/drawing/2014/chart" uri="{C3380CC4-5D6E-409C-BE32-E72D297353CC}">
                <c16:uniqueId val="{00000001-3D84-44DE-8C48-A7DC26E86E20}"/>
              </c:ext>
            </c:extLst>
          </c:dPt>
          <c:dPt>
            <c:idx val="1"/>
            <c:invertIfNegative val="0"/>
            <c:bubble3D val="0"/>
            <c:extLst>
              <c:ext xmlns:c16="http://schemas.microsoft.com/office/drawing/2014/chart" uri="{C3380CC4-5D6E-409C-BE32-E72D297353CC}">
                <c16:uniqueId val="{00000003-3D84-44DE-8C48-A7DC26E86E20}"/>
              </c:ext>
            </c:extLst>
          </c:dPt>
          <c:dPt>
            <c:idx val="2"/>
            <c:invertIfNegative val="0"/>
            <c:bubble3D val="0"/>
            <c:extLst>
              <c:ext xmlns:c16="http://schemas.microsoft.com/office/drawing/2014/chart" uri="{C3380CC4-5D6E-409C-BE32-E72D297353CC}">
                <c16:uniqueId val="{00000005-3D84-44DE-8C48-A7DC26E86E20}"/>
              </c:ext>
            </c:extLst>
          </c:dPt>
          <c:dPt>
            <c:idx val="3"/>
            <c:invertIfNegative val="0"/>
            <c:bubble3D val="0"/>
            <c:extLst>
              <c:ext xmlns:c16="http://schemas.microsoft.com/office/drawing/2014/chart" uri="{C3380CC4-5D6E-409C-BE32-E72D297353CC}">
                <c16:uniqueId val="{00000007-3D84-44DE-8C48-A7DC26E86E20}"/>
              </c:ext>
            </c:extLst>
          </c:dPt>
          <c:dPt>
            <c:idx val="4"/>
            <c:invertIfNegative val="0"/>
            <c:bubble3D val="0"/>
            <c:extLst>
              <c:ext xmlns:c16="http://schemas.microsoft.com/office/drawing/2014/chart" uri="{C3380CC4-5D6E-409C-BE32-E72D297353CC}">
                <c16:uniqueId val="{00000009-3D84-44DE-8C48-A7DC26E86E20}"/>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B-3D84-44DE-8C48-A7DC26E86E20}"/>
              </c:ext>
            </c:extLst>
          </c:dPt>
          <c:dPt>
            <c:idx val="6"/>
            <c:invertIfNegative val="0"/>
            <c:bubble3D val="0"/>
            <c:extLst>
              <c:ext xmlns:c16="http://schemas.microsoft.com/office/drawing/2014/chart" uri="{C3380CC4-5D6E-409C-BE32-E72D297353CC}">
                <c16:uniqueId val="{0000000D-3D84-44DE-8C48-A7DC26E86E20}"/>
              </c:ext>
            </c:extLst>
          </c:dPt>
          <c:dPt>
            <c:idx val="7"/>
            <c:invertIfNegative val="0"/>
            <c:bubble3D val="0"/>
            <c:extLst>
              <c:ext xmlns:c16="http://schemas.microsoft.com/office/drawing/2014/chart" uri="{C3380CC4-5D6E-409C-BE32-E72D297353CC}">
                <c16:uniqueId val="{0000000F-3D84-44DE-8C48-A7DC26E86E20}"/>
              </c:ext>
            </c:extLst>
          </c:dPt>
          <c:dPt>
            <c:idx val="8"/>
            <c:invertIfNegative val="0"/>
            <c:bubble3D val="0"/>
            <c:extLst>
              <c:ext xmlns:c16="http://schemas.microsoft.com/office/drawing/2014/chart" uri="{C3380CC4-5D6E-409C-BE32-E72D297353CC}">
                <c16:uniqueId val="{00000011-3D84-44DE-8C48-A7DC26E86E20}"/>
              </c:ext>
            </c:extLst>
          </c:dPt>
          <c:dPt>
            <c:idx val="9"/>
            <c:invertIfNegative val="0"/>
            <c:bubble3D val="0"/>
            <c:extLst>
              <c:ext xmlns:c16="http://schemas.microsoft.com/office/drawing/2014/chart" uri="{C3380CC4-5D6E-409C-BE32-E72D297353CC}">
                <c16:uniqueId val="{00000013-3D84-44DE-8C48-A7DC26E86E20}"/>
              </c:ext>
            </c:extLst>
          </c:dPt>
          <c:dPt>
            <c:idx val="10"/>
            <c:invertIfNegative val="0"/>
            <c:bubble3D val="0"/>
            <c:extLst>
              <c:ext xmlns:c16="http://schemas.microsoft.com/office/drawing/2014/chart" uri="{C3380CC4-5D6E-409C-BE32-E72D297353CC}">
                <c16:uniqueId val="{00000015-3D84-44DE-8C48-A7DC26E86E20}"/>
              </c:ext>
            </c:extLst>
          </c:dPt>
          <c:dPt>
            <c:idx val="11"/>
            <c:invertIfNegative val="0"/>
            <c:bubble3D val="0"/>
            <c:extLst>
              <c:ext xmlns:c16="http://schemas.microsoft.com/office/drawing/2014/chart" uri="{C3380CC4-5D6E-409C-BE32-E72D297353CC}">
                <c16:uniqueId val="{00000017-3D84-44DE-8C48-A7DC26E86E20}"/>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Canada</c:v>
                </c:pt>
                <c:pt idx="1">
                  <c:v>Australia</c:v>
                </c:pt>
                <c:pt idx="2">
                  <c:v>France</c:v>
                </c:pt>
                <c:pt idx="3">
                  <c:v>Germany</c:v>
                </c:pt>
                <c:pt idx="4">
                  <c:v>United Kingdom</c:v>
                </c:pt>
                <c:pt idx="5">
                  <c:v>CMWF average</c:v>
                </c:pt>
                <c:pt idx="6">
                  <c:v>New Zealand</c:v>
                </c:pt>
                <c:pt idx="7">
                  <c:v>Norway</c:v>
                </c:pt>
                <c:pt idx="8">
                  <c:v>Netherlands</c:v>
                </c:pt>
                <c:pt idx="9">
                  <c:v>United States</c:v>
                </c:pt>
                <c:pt idx="10">
                  <c:v>Switzerland</c:v>
                </c:pt>
                <c:pt idx="11">
                  <c:v>Sweden</c:v>
                </c:pt>
              </c:strCache>
            </c:strRef>
          </c:cat>
          <c:val>
            <c:numRef>
              <c:f>Sheet1!$B$2:$B$13</c:f>
              <c:numCache>
                <c:formatCode>0%</c:formatCode>
                <c:ptCount val="12"/>
                <c:pt idx="0">
                  <c:v>0.227682043</c:v>
                </c:pt>
                <c:pt idx="1">
                  <c:v>0.33698417800000002</c:v>
                </c:pt>
                <c:pt idx="2">
                  <c:v>0.55015876100000005</c:v>
                </c:pt>
                <c:pt idx="3">
                  <c:v>0.60126985600000005</c:v>
                </c:pt>
                <c:pt idx="4">
                  <c:v>0.61777243100000001</c:v>
                </c:pt>
                <c:pt idx="5">
                  <c:v>0.65157580299999995</c:v>
                </c:pt>
                <c:pt idx="6">
                  <c:v>0.73979853299999998</c:v>
                </c:pt>
                <c:pt idx="7">
                  <c:v>0.76686257300000005</c:v>
                </c:pt>
                <c:pt idx="8">
                  <c:v>0.77789542300000003</c:v>
                </c:pt>
                <c:pt idx="9">
                  <c:v>0.78576964999999999</c:v>
                </c:pt>
                <c:pt idx="10">
                  <c:v>0.80870666899999999</c:v>
                </c:pt>
                <c:pt idx="11">
                  <c:v>0.95443371200000005</c:v>
                </c:pt>
              </c:numCache>
            </c:numRef>
          </c:val>
          <c:extLst>
            <c:ext xmlns:c16="http://schemas.microsoft.com/office/drawing/2014/chart" uri="{C3380CC4-5D6E-409C-BE32-E72D297353CC}">
              <c16:uniqueId val="{00000018-3D84-44DE-8C48-A7DC26E86E20}"/>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max val="1"/>
        </c:scaling>
        <c:delete val="1"/>
        <c:axPos val="b"/>
        <c:numFmt formatCode="0%" sourceLinked="1"/>
        <c:majorTickMark val="out"/>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6154510291476"/>
          <c:y val="3.7653484443208193E-2"/>
          <c:w val="0.5742243979370999"/>
          <c:h val="0.91810110674753964"/>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6F46-4E09-B16B-14864048AC8B}"/>
              </c:ext>
            </c:extLst>
          </c:dPt>
          <c:dPt>
            <c:idx val="1"/>
            <c:invertIfNegative val="0"/>
            <c:bubble3D val="0"/>
            <c:extLst>
              <c:ext xmlns:c16="http://schemas.microsoft.com/office/drawing/2014/chart" uri="{C3380CC4-5D6E-409C-BE32-E72D297353CC}">
                <c16:uniqueId val="{00000002-6F46-4E09-B16B-14864048AC8B}"/>
              </c:ext>
            </c:extLst>
          </c:dPt>
          <c:dPt>
            <c:idx val="2"/>
            <c:invertIfNegative val="0"/>
            <c:bubble3D val="0"/>
            <c:spPr>
              <a:solidFill>
                <a:srgbClr val="F48120"/>
              </a:solidFill>
              <a:ln w="6350">
                <a:solidFill>
                  <a:schemeClr val="tx1"/>
                </a:solidFill>
              </a:ln>
              <a:effectLst/>
            </c:spPr>
            <c:extLst>
              <c:ext xmlns:c16="http://schemas.microsoft.com/office/drawing/2014/chart" uri="{C3380CC4-5D6E-409C-BE32-E72D297353CC}">
                <c16:uniqueId val="{00000003-6F46-4E09-B16B-14864048AC8B}"/>
              </c:ext>
            </c:extLst>
          </c:dPt>
          <c:dPt>
            <c:idx val="3"/>
            <c:invertIfNegative val="0"/>
            <c:bubble3D val="0"/>
            <c:extLst>
              <c:ext xmlns:c16="http://schemas.microsoft.com/office/drawing/2014/chart" uri="{C3380CC4-5D6E-409C-BE32-E72D297353CC}">
                <c16:uniqueId val="{00000004-6F46-4E09-B16B-14864048AC8B}"/>
              </c:ext>
            </c:extLst>
          </c:dPt>
          <c:dPt>
            <c:idx val="4"/>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6-6F46-4E09-B16B-14864048AC8B}"/>
              </c:ext>
            </c:extLst>
          </c:dPt>
          <c:dPt>
            <c:idx val="5"/>
            <c:invertIfNegative val="0"/>
            <c:bubble3D val="0"/>
            <c:extLst>
              <c:ext xmlns:c16="http://schemas.microsoft.com/office/drawing/2014/chart" uri="{C3380CC4-5D6E-409C-BE32-E72D297353CC}">
                <c16:uniqueId val="{00000007-6F46-4E09-B16B-14864048AC8B}"/>
              </c:ext>
            </c:extLst>
          </c:dPt>
          <c:dPt>
            <c:idx val="6"/>
            <c:invertIfNegative val="0"/>
            <c:bubble3D val="0"/>
            <c:extLst>
              <c:ext xmlns:c16="http://schemas.microsoft.com/office/drawing/2014/chart" uri="{C3380CC4-5D6E-409C-BE32-E72D297353CC}">
                <c16:uniqueId val="{00000008-6F46-4E09-B16B-14864048AC8B}"/>
              </c:ext>
            </c:extLst>
          </c:dPt>
          <c:dPt>
            <c:idx val="7"/>
            <c:invertIfNegative val="0"/>
            <c:bubble3D val="0"/>
            <c:extLst>
              <c:ext xmlns:c16="http://schemas.microsoft.com/office/drawing/2014/chart" uri="{C3380CC4-5D6E-409C-BE32-E72D297353CC}">
                <c16:uniqueId val="{00000009-6F46-4E09-B16B-14864048AC8B}"/>
              </c:ext>
            </c:extLst>
          </c:dPt>
          <c:dPt>
            <c:idx val="8"/>
            <c:invertIfNegative val="0"/>
            <c:bubble3D val="0"/>
            <c:extLst>
              <c:ext xmlns:c16="http://schemas.microsoft.com/office/drawing/2014/chart" uri="{C3380CC4-5D6E-409C-BE32-E72D297353CC}">
                <c16:uniqueId val="{0000000A-6F46-4E09-B16B-14864048AC8B}"/>
              </c:ext>
            </c:extLst>
          </c:dPt>
          <c:dPt>
            <c:idx val="9"/>
            <c:invertIfNegative val="0"/>
            <c:bubble3D val="0"/>
            <c:extLst>
              <c:ext xmlns:c16="http://schemas.microsoft.com/office/drawing/2014/chart" uri="{C3380CC4-5D6E-409C-BE32-E72D297353CC}">
                <c16:uniqueId val="{0000000B-6F46-4E09-B16B-14864048AC8B}"/>
              </c:ext>
            </c:extLst>
          </c:dPt>
          <c:dPt>
            <c:idx val="10"/>
            <c:invertIfNegative val="0"/>
            <c:bubble3D val="0"/>
            <c:extLst>
              <c:ext xmlns:c16="http://schemas.microsoft.com/office/drawing/2014/chart" uri="{C3380CC4-5D6E-409C-BE32-E72D297353CC}">
                <c16:uniqueId val="{0000000C-6F46-4E09-B16B-14864048AC8B}"/>
              </c:ext>
            </c:extLst>
          </c:dPt>
          <c:dPt>
            <c:idx val="11"/>
            <c:invertIfNegative val="0"/>
            <c:bubble3D val="0"/>
            <c:extLst>
              <c:ext xmlns:c16="http://schemas.microsoft.com/office/drawing/2014/chart" uri="{C3380CC4-5D6E-409C-BE32-E72D297353CC}">
                <c16:uniqueId val="{0000000D-6F46-4E09-B16B-14864048AC8B}"/>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Switzerland</c:v>
                </c:pt>
                <c:pt idx="1">
                  <c:v>Germany</c:v>
                </c:pt>
                <c:pt idx="2">
                  <c:v>Canada</c:v>
                </c:pt>
                <c:pt idx="3">
                  <c:v>France</c:v>
                </c:pt>
                <c:pt idx="4">
                  <c:v>CMWF average</c:v>
                </c:pt>
                <c:pt idx="5">
                  <c:v>Netherlands</c:v>
                </c:pt>
                <c:pt idx="6">
                  <c:v>United States</c:v>
                </c:pt>
                <c:pt idx="7">
                  <c:v>Australia</c:v>
                </c:pt>
                <c:pt idx="8">
                  <c:v>New Zealand</c:v>
                </c:pt>
                <c:pt idx="9">
                  <c:v>Norway</c:v>
                </c:pt>
                <c:pt idx="10">
                  <c:v>Sweden</c:v>
                </c:pt>
                <c:pt idx="11">
                  <c:v>United Kingdom</c:v>
                </c:pt>
              </c:strCache>
            </c:strRef>
          </c:cat>
          <c:val>
            <c:numRef>
              <c:f>Sheet1!$B$2:$B$13</c:f>
              <c:numCache>
                <c:formatCode>0%</c:formatCode>
                <c:ptCount val="12"/>
                <c:pt idx="0">
                  <c:v>0.10324868399999999</c:v>
                </c:pt>
                <c:pt idx="1">
                  <c:v>0.147159713</c:v>
                </c:pt>
                <c:pt idx="2">
                  <c:v>0.219579513</c:v>
                </c:pt>
                <c:pt idx="3">
                  <c:v>0.29734585299999999</c:v>
                </c:pt>
                <c:pt idx="4">
                  <c:v>0.55534293700000004</c:v>
                </c:pt>
                <c:pt idx="5">
                  <c:v>0.582295118</c:v>
                </c:pt>
                <c:pt idx="6">
                  <c:v>0.64435836999999996</c:v>
                </c:pt>
                <c:pt idx="7">
                  <c:v>0.731562712</c:v>
                </c:pt>
                <c:pt idx="8">
                  <c:v>0.76928337300000005</c:v>
                </c:pt>
                <c:pt idx="9">
                  <c:v>0.82876407100000005</c:v>
                </c:pt>
                <c:pt idx="10">
                  <c:v>0.87416972000000004</c:v>
                </c:pt>
                <c:pt idx="11">
                  <c:v>0.91100517999999997</c:v>
                </c:pt>
              </c:numCache>
            </c:numRef>
          </c:val>
          <c:extLst>
            <c:ext xmlns:c16="http://schemas.microsoft.com/office/drawing/2014/chart" uri="{C3380CC4-5D6E-409C-BE32-E72D297353CC}">
              <c16:uniqueId val="{0000000E-6F46-4E09-B16B-14864048AC8B}"/>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79909253065847"/>
          <c:y val="6.1686400890168962E-2"/>
          <c:w val="0.45647891011099251"/>
          <c:h val="0.83750190025086468"/>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3F83-46D0-8298-3CBB2F53AA0E}"/>
              </c:ext>
            </c:extLst>
          </c:dPt>
          <c:dPt>
            <c:idx val="1"/>
            <c:invertIfNegative val="0"/>
            <c:bubble3D val="0"/>
            <c:extLst>
              <c:ext xmlns:c16="http://schemas.microsoft.com/office/drawing/2014/chart" uri="{C3380CC4-5D6E-409C-BE32-E72D297353CC}">
                <c16:uniqueId val="{00000001-3F83-46D0-8298-3CBB2F53AA0E}"/>
              </c:ext>
            </c:extLst>
          </c:dPt>
          <c:dPt>
            <c:idx val="2"/>
            <c:invertIfNegative val="0"/>
            <c:bubble3D val="0"/>
            <c:extLst>
              <c:ext xmlns:c16="http://schemas.microsoft.com/office/drawing/2014/chart" uri="{C3380CC4-5D6E-409C-BE32-E72D297353CC}">
                <c16:uniqueId val="{00000002-3F83-46D0-8298-3CBB2F53AA0E}"/>
              </c:ext>
            </c:extLst>
          </c:dPt>
          <c:dPt>
            <c:idx val="3"/>
            <c:invertIfNegative val="0"/>
            <c:bubble3D val="0"/>
            <c:extLst>
              <c:ext xmlns:c16="http://schemas.microsoft.com/office/drawing/2014/chart" uri="{C3380CC4-5D6E-409C-BE32-E72D297353CC}">
                <c16:uniqueId val="{00000003-3F83-46D0-8298-3CBB2F53AA0E}"/>
              </c:ext>
            </c:extLst>
          </c:dPt>
          <c:dPt>
            <c:idx val="4"/>
            <c:invertIfNegative val="0"/>
            <c:bubble3D val="0"/>
            <c:spPr>
              <a:solidFill>
                <a:srgbClr val="F48120"/>
              </a:solidFill>
              <a:ln w="6350">
                <a:solidFill>
                  <a:schemeClr val="tx1"/>
                </a:solidFill>
              </a:ln>
              <a:effectLst/>
            </c:spPr>
            <c:extLst>
              <c:ext xmlns:c16="http://schemas.microsoft.com/office/drawing/2014/chart" uri="{C3380CC4-5D6E-409C-BE32-E72D297353CC}">
                <c16:uniqueId val="{00000004-3F83-46D0-8298-3CBB2F53AA0E}"/>
              </c:ext>
            </c:extLst>
          </c:dPt>
          <c:dPt>
            <c:idx val="5"/>
            <c:invertIfNegative val="0"/>
            <c:bubble3D val="0"/>
            <c:extLst>
              <c:ext xmlns:c16="http://schemas.microsoft.com/office/drawing/2014/chart" uri="{C3380CC4-5D6E-409C-BE32-E72D297353CC}">
                <c16:uniqueId val="{00000005-3F83-46D0-8298-3CBB2F53AA0E}"/>
              </c:ext>
            </c:extLst>
          </c:dPt>
          <c:dPt>
            <c:idx val="6"/>
            <c:invertIfNegative val="0"/>
            <c:bubble3D val="0"/>
            <c:extLst>
              <c:ext xmlns:c16="http://schemas.microsoft.com/office/drawing/2014/chart" uri="{C3380CC4-5D6E-409C-BE32-E72D297353CC}">
                <c16:uniqueId val="{00000007-3F83-46D0-8298-3CBB2F53AA0E}"/>
              </c:ext>
            </c:extLst>
          </c:dPt>
          <c:dPt>
            <c:idx val="7"/>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8-3F83-46D0-8298-3CBB2F53AA0E}"/>
              </c:ext>
            </c:extLst>
          </c:dPt>
          <c:dPt>
            <c:idx val="8"/>
            <c:invertIfNegative val="0"/>
            <c:bubble3D val="0"/>
            <c:extLst>
              <c:ext xmlns:c16="http://schemas.microsoft.com/office/drawing/2014/chart" uri="{C3380CC4-5D6E-409C-BE32-E72D297353CC}">
                <c16:uniqueId val="{0000000A-3F83-46D0-8298-3CBB2F53AA0E}"/>
              </c:ext>
            </c:extLst>
          </c:dPt>
          <c:dPt>
            <c:idx val="9"/>
            <c:invertIfNegative val="0"/>
            <c:bubble3D val="0"/>
            <c:extLst>
              <c:ext xmlns:c16="http://schemas.microsoft.com/office/drawing/2014/chart" uri="{C3380CC4-5D6E-409C-BE32-E72D297353CC}">
                <c16:uniqueId val="{0000000B-3F83-46D0-8298-3CBB2F53AA0E}"/>
              </c:ext>
            </c:extLst>
          </c:dPt>
          <c:dPt>
            <c:idx val="10"/>
            <c:invertIfNegative val="0"/>
            <c:bubble3D val="0"/>
            <c:extLst>
              <c:ext xmlns:c16="http://schemas.microsoft.com/office/drawing/2014/chart" uri="{C3380CC4-5D6E-409C-BE32-E72D297353CC}">
                <c16:uniqueId val="{0000000C-3F83-46D0-8298-3CBB2F53AA0E}"/>
              </c:ext>
            </c:extLst>
          </c:dPt>
          <c:dPt>
            <c:idx val="11"/>
            <c:invertIfNegative val="0"/>
            <c:bubble3D val="0"/>
            <c:extLst>
              <c:ext xmlns:c16="http://schemas.microsoft.com/office/drawing/2014/chart" uri="{C3380CC4-5D6E-409C-BE32-E72D297353CC}">
                <c16:uniqueId val="{0000000D-3F83-46D0-8298-3CBB2F53AA0E}"/>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United States</c:v>
                </c:pt>
                <c:pt idx="1">
                  <c:v>Australia</c:v>
                </c:pt>
                <c:pt idx="2">
                  <c:v>Norway</c:v>
                </c:pt>
                <c:pt idx="3">
                  <c:v>New Zealand</c:v>
                </c:pt>
                <c:pt idx="4">
                  <c:v>Canada</c:v>
                </c:pt>
                <c:pt idx="5">
                  <c:v>Switzerland</c:v>
                </c:pt>
                <c:pt idx="6">
                  <c:v>Sweden</c:v>
                </c:pt>
                <c:pt idx="7">
                  <c:v>CMWF average</c:v>
                </c:pt>
                <c:pt idx="8">
                  <c:v>France</c:v>
                </c:pt>
                <c:pt idx="9">
                  <c:v>Germany</c:v>
                </c:pt>
                <c:pt idx="10">
                  <c:v>United Kingdom</c:v>
                </c:pt>
                <c:pt idx="11">
                  <c:v>Netherlands</c:v>
                </c:pt>
              </c:strCache>
            </c:strRef>
          </c:cat>
          <c:val>
            <c:numRef>
              <c:f>Sheet1!$B$2:$B$13</c:f>
              <c:numCache>
                <c:formatCode>0%</c:formatCode>
                <c:ptCount val="12"/>
                <c:pt idx="0">
                  <c:v>7.6316841999999996E-2</c:v>
                </c:pt>
                <c:pt idx="1">
                  <c:v>0.17066050099999999</c:v>
                </c:pt>
                <c:pt idx="2">
                  <c:v>0.17142450400000001</c:v>
                </c:pt>
                <c:pt idx="3">
                  <c:v>0.17411721799999999</c:v>
                </c:pt>
                <c:pt idx="4">
                  <c:v>0.18453261800000001</c:v>
                </c:pt>
                <c:pt idx="5">
                  <c:v>0.31265912200000001</c:v>
                </c:pt>
                <c:pt idx="6">
                  <c:v>0.38888699599999998</c:v>
                </c:pt>
                <c:pt idx="7">
                  <c:v>0.41846208185491046</c:v>
                </c:pt>
                <c:pt idx="8">
                  <c:v>0.63434202500000003</c:v>
                </c:pt>
                <c:pt idx="9">
                  <c:v>0.75292139199999997</c:v>
                </c:pt>
                <c:pt idx="10">
                  <c:v>0.81672927200000001</c:v>
                </c:pt>
                <c:pt idx="11">
                  <c:v>0.92049241100000001</c:v>
                </c:pt>
              </c:numCache>
            </c:numRef>
          </c:val>
          <c:extLst>
            <c:ext xmlns:c16="http://schemas.microsoft.com/office/drawing/2014/chart" uri="{C3380CC4-5D6E-409C-BE32-E72D297353CC}">
              <c16:uniqueId val="{0000000E-3F83-46D0-8298-3CBB2F53AA0E}"/>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473218910190733"/>
          <c:y val="1.2860050079916661E-3"/>
          <c:w val="0.43306121440864936"/>
          <c:h val="0.83028358334511654"/>
        </c:manualLayout>
      </c:layout>
      <c:barChart>
        <c:barDir val="bar"/>
        <c:grouping val="clustered"/>
        <c:varyColors val="0"/>
        <c:ser>
          <c:idx val="0"/>
          <c:order val="0"/>
          <c:tx>
            <c:strRef>
              <c:f>Sheet1!$B$1</c:f>
              <c:strCache>
                <c:ptCount val="1"/>
                <c:pt idx="0">
                  <c:v>Private solo practice</c:v>
                </c:pt>
              </c:strCache>
            </c:strRef>
          </c:tx>
          <c:spPr>
            <a:solidFill>
              <a:srgbClr val="82BAB5"/>
            </a:solid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Offer appointments on the weekend (i.e., Saturday or Sunday)</c:v>
                </c:pt>
                <c:pt idx="1">
                  <c:v>Use personnel, such as nurses or case managers, to monitor and manage care for patients with chronic conditions that need regular follow-up care</c:v>
                </c:pt>
                <c:pt idx="2">
                  <c:v>Use electronic patient medical records (not including billing systems)</c:v>
                </c:pt>
                <c:pt idx="3">
                  <c:v>Offer patients the option to request appointments online</c:v>
                </c:pt>
                <c:pt idx="4">
                  <c:v>Receive and review data on surveys of patient satisfaction and experiences with care quarterly or yearly</c:v>
                </c:pt>
              </c:strCache>
            </c:strRef>
          </c:cat>
          <c:val>
            <c:numRef>
              <c:f>Sheet1!$B$2:$B$6</c:f>
              <c:numCache>
                <c:formatCode>0%</c:formatCode>
                <c:ptCount val="5"/>
                <c:pt idx="0">
                  <c:v>0.37782362301760403</c:v>
                </c:pt>
                <c:pt idx="1">
                  <c:v>0.43780806227288099</c:v>
                </c:pt>
                <c:pt idx="2">
                  <c:v>0.61739030705881803</c:v>
                </c:pt>
                <c:pt idx="3">
                  <c:v>9.4565532237937594E-2</c:v>
                </c:pt>
                <c:pt idx="4">
                  <c:v>8.9343801822532598E-2</c:v>
                </c:pt>
              </c:numCache>
            </c:numRef>
          </c:val>
          <c:extLst>
            <c:ext xmlns:c16="http://schemas.microsoft.com/office/drawing/2014/chart" uri="{C3380CC4-5D6E-409C-BE32-E72D297353CC}">
              <c16:uniqueId val="{00000000-6850-4C82-BFAF-C441256837ED}"/>
            </c:ext>
          </c:extLst>
        </c:ser>
        <c:ser>
          <c:idx val="1"/>
          <c:order val="1"/>
          <c:tx>
            <c:strRef>
              <c:f>Sheet1!$C$1</c:f>
              <c:strCache>
                <c:ptCount val="1"/>
                <c:pt idx="0">
                  <c:v>Physician group practice</c:v>
                </c:pt>
              </c:strCache>
            </c:strRef>
          </c:tx>
          <c:spPr>
            <a:pattFill prst="pct90">
              <a:fgClr>
                <a:srgbClr val="365254"/>
              </a:fgClr>
              <a:bgClr>
                <a:schemeClr val="bg1"/>
              </a:bgClr>
            </a:patt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Offer appointments on the weekend (i.e., Saturday or Sunday)</c:v>
                </c:pt>
                <c:pt idx="1">
                  <c:v>Use personnel, such as nurses or case managers, to monitor and manage care for patients with chronic conditions that need regular follow-up care</c:v>
                </c:pt>
                <c:pt idx="2">
                  <c:v>Use electronic patient medical records (not including billing systems)</c:v>
                </c:pt>
                <c:pt idx="3">
                  <c:v>Offer patients the option to request appointments online</c:v>
                </c:pt>
                <c:pt idx="4">
                  <c:v>Receive and review data on surveys of patient satisfaction and experiences with care quarterly or yearly</c:v>
                </c:pt>
              </c:strCache>
            </c:strRef>
          </c:cat>
          <c:val>
            <c:numRef>
              <c:f>Sheet1!$C$2:$C$6</c:f>
              <c:numCache>
                <c:formatCode>0%</c:formatCode>
                <c:ptCount val="5"/>
                <c:pt idx="0">
                  <c:v>0.560463573938218</c:v>
                </c:pt>
                <c:pt idx="1">
                  <c:v>0.62393304693087603</c:v>
                </c:pt>
                <c:pt idx="2">
                  <c:v>0.93488569041191505</c:v>
                </c:pt>
                <c:pt idx="3">
                  <c:v>0.27833763990224702</c:v>
                </c:pt>
                <c:pt idx="4">
                  <c:v>0.16464813353990199</c:v>
                </c:pt>
              </c:numCache>
            </c:numRef>
          </c:val>
          <c:extLst>
            <c:ext xmlns:c16="http://schemas.microsoft.com/office/drawing/2014/chart" uri="{C3380CC4-5D6E-409C-BE32-E72D297353CC}">
              <c16:uniqueId val="{00000001-6850-4C82-BFAF-C441256837ED}"/>
            </c:ext>
          </c:extLst>
        </c:ser>
        <c:dLbls>
          <c:showLegendKey val="0"/>
          <c:showVal val="0"/>
          <c:showCatName val="0"/>
          <c:showSerName val="0"/>
          <c:showPercent val="0"/>
          <c:showBubbleSize val="0"/>
        </c:dLbls>
        <c:gapWidth val="182"/>
        <c:axId val="973890288"/>
        <c:axId val="973895208"/>
      </c:barChart>
      <c:catAx>
        <c:axId val="973890288"/>
        <c:scaling>
          <c:orientation val="maxMin"/>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rial Narrow" panose="020B0606020202030204" pitchFamily="34" charset="0"/>
                <a:ea typeface="+mn-ea"/>
                <a:cs typeface="Arial" panose="020B0604020202020204" pitchFamily="34" charset="0"/>
              </a:defRPr>
            </a:pPr>
            <a:endParaRPr lang="en-US"/>
          </a:p>
        </c:txPr>
        <c:crossAx val="973895208"/>
        <c:crosses val="autoZero"/>
        <c:auto val="1"/>
        <c:lblAlgn val="ctr"/>
        <c:lblOffset val="100"/>
        <c:noMultiLvlLbl val="0"/>
      </c:catAx>
      <c:valAx>
        <c:axId val="973895208"/>
        <c:scaling>
          <c:orientation val="minMax"/>
        </c:scaling>
        <c:delete val="0"/>
        <c:axPos val="b"/>
        <c:numFmt formatCode="0%" sourceLinked="1"/>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973890288"/>
        <c:crosses val="max"/>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83977623541951E-2"/>
          <c:y val="3.2038623736528549E-2"/>
          <c:w val="0.89894115458234924"/>
          <c:h val="0.79237614232678599"/>
        </c:manualLayout>
      </c:layout>
      <c:barChart>
        <c:barDir val="col"/>
        <c:grouping val="clustered"/>
        <c:varyColors val="0"/>
        <c:ser>
          <c:idx val="0"/>
          <c:order val="0"/>
          <c:tx>
            <c:strRef>
              <c:f>Sheet1!$B$1</c:f>
              <c:strCache>
                <c:ptCount val="1"/>
                <c:pt idx="0">
                  <c:v>%</c:v>
                </c:pt>
              </c:strCache>
            </c:strRef>
          </c:tx>
          <c:spPr>
            <a:solidFill>
              <a:srgbClr val="ED7024"/>
            </a:solidFill>
            <a:ln w="6350">
              <a:solidFill>
                <a:schemeClr val="tx1"/>
              </a:solidFill>
            </a:ln>
          </c:spPr>
          <c:invertIfNegative val="0"/>
          <c:dPt>
            <c:idx val="1"/>
            <c:invertIfNegative val="0"/>
            <c:bubble3D val="0"/>
            <c:spPr>
              <a:solidFill>
                <a:schemeClr val="tx1"/>
              </a:solidFill>
              <a:ln w="6350">
                <a:solidFill>
                  <a:schemeClr val="tx1"/>
                </a:solidFill>
              </a:ln>
            </c:spPr>
            <c:extLst>
              <c:ext xmlns:c16="http://schemas.microsoft.com/office/drawing/2014/chart" uri="{C3380CC4-5D6E-409C-BE32-E72D297353CC}">
                <c16:uniqueId val="{00000001-63A2-40AB-B04A-F3E1F28DB9B6}"/>
              </c:ext>
            </c:extLst>
          </c:dPt>
          <c:dPt>
            <c:idx val="2"/>
            <c:invertIfNegative val="0"/>
            <c:bubble3D val="0"/>
            <c:spPr>
              <a:solidFill>
                <a:srgbClr val="CFE8E3"/>
              </a:solidFill>
              <a:ln w="6350">
                <a:solidFill>
                  <a:schemeClr val="tx1"/>
                </a:solidFill>
              </a:ln>
            </c:spPr>
            <c:extLst>
              <c:ext xmlns:c16="http://schemas.microsoft.com/office/drawing/2014/chart" uri="{C3380CC4-5D6E-409C-BE32-E72D297353CC}">
                <c16:uniqueId val="{00000003-63A2-40AB-B04A-F3E1F28DB9B6}"/>
              </c:ext>
            </c:extLst>
          </c:dPt>
          <c:dPt>
            <c:idx val="3"/>
            <c:invertIfNegative val="0"/>
            <c:bubble3D val="0"/>
            <c:spPr>
              <a:solidFill>
                <a:schemeClr val="tx1"/>
              </a:solidFill>
              <a:ln w="6350">
                <a:solidFill>
                  <a:schemeClr val="tx1"/>
                </a:solidFill>
              </a:ln>
            </c:spPr>
            <c:extLst>
              <c:ext xmlns:c16="http://schemas.microsoft.com/office/drawing/2014/chart" uri="{C3380CC4-5D6E-409C-BE32-E72D297353CC}">
                <c16:uniqueId val="{00000005-63A2-40AB-B04A-F3E1F28DB9B6}"/>
              </c:ext>
            </c:extLst>
          </c:dPt>
          <c:dPt>
            <c:idx val="5"/>
            <c:invertIfNegative val="0"/>
            <c:bubble3D val="0"/>
            <c:spPr>
              <a:solidFill>
                <a:schemeClr val="tx1"/>
              </a:solidFill>
              <a:ln w="6350">
                <a:solidFill>
                  <a:schemeClr val="tx1"/>
                </a:solidFill>
              </a:ln>
            </c:spPr>
            <c:extLst>
              <c:ext xmlns:c16="http://schemas.microsoft.com/office/drawing/2014/chart" uri="{C3380CC4-5D6E-409C-BE32-E72D297353CC}">
                <c16:uniqueId val="{00000007-63A2-40AB-B04A-F3E1F28DB9B6}"/>
              </c:ext>
            </c:extLst>
          </c:dPt>
          <c:dPt>
            <c:idx val="7"/>
            <c:invertIfNegative val="0"/>
            <c:bubble3D val="0"/>
            <c:spPr>
              <a:solidFill>
                <a:schemeClr val="tx1"/>
              </a:solidFill>
              <a:ln w="6350">
                <a:solidFill>
                  <a:schemeClr val="tx1"/>
                </a:solidFill>
              </a:ln>
            </c:spPr>
            <c:extLst>
              <c:ext xmlns:c16="http://schemas.microsoft.com/office/drawing/2014/chart" uri="{C3380CC4-5D6E-409C-BE32-E72D297353CC}">
                <c16:uniqueId val="{00000009-63A2-40AB-B04A-F3E1F28DB9B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Sheet1!$A$2:$A$9</c:f>
              <c:strCache>
                <c:ptCount val="8"/>
                <c:pt idx="0">
                  <c:v>Canada</c:v>
                </c:pt>
                <c:pt idx="1">
                  <c:v>CMWF average</c:v>
                </c:pt>
                <c:pt idx="2">
                  <c:v>Canada</c:v>
                </c:pt>
                <c:pt idx="3">
                  <c:v>CMWF average</c:v>
                </c:pt>
                <c:pt idx="4">
                  <c:v>Canada</c:v>
                </c:pt>
                <c:pt idx="5">
                  <c:v>CMWF average</c:v>
                </c:pt>
                <c:pt idx="6">
                  <c:v>Canada</c:v>
                </c:pt>
                <c:pt idx="7">
                  <c:v>CMWF average</c:v>
                </c:pt>
              </c:strCache>
            </c:strRef>
          </c:cat>
          <c:val>
            <c:numRef>
              <c:f>Sheet1!$B$2:$B$9</c:f>
              <c:numCache>
                <c:formatCode>0%</c:formatCode>
                <c:ptCount val="8"/>
                <c:pt idx="0">
                  <c:v>0.82369465703976164</c:v>
                </c:pt>
                <c:pt idx="1">
                  <c:v>0.84213983400289294</c:v>
                </c:pt>
                <c:pt idx="2">
                  <c:v>0.61424030810139985</c:v>
                </c:pt>
                <c:pt idx="3">
                  <c:v>0.61704954989030181</c:v>
                </c:pt>
                <c:pt idx="4">
                  <c:v>0.39510584858440617</c:v>
                </c:pt>
                <c:pt idx="5">
                  <c:v>0.46218961364379491</c:v>
                </c:pt>
                <c:pt idx="6">
                  <c:v>0.19158227201386591</c:v>
                </c:pt>
                <c:pt idx="7">
                  <c:v>0.22353647720480915</c:v>
                </c:pt>
              </c:numCache>
            </c:numRef>
          </c:val>
          <c:extLst>
            <c:ext xmlns:c16="http://schemas.microsoft.com/office/drawing/2014/chart" uri="{C3380CC4-5D6E-409C-BE32-E72D297353CC}">
              <c16:uniqueId val="{0000000A-63A2-40AB-B04A-F3E1F28DB9B6}"/>
            </c:ext>
          </c:extLst>
        </c:ser>
        <c:dLbls>
          <c:showLegendKey val="0"/>
          <c:showVal val="0"/>
          <c:showCatName val="0"/>
          <c:showSerName val="0"/>
          <c:showPercent val="0"/>
          <c:showBubbleSize val="0"/>
        </c:dLbls>
        <c:gapWidth val="100"/>
        <c:axId val="143505280"/>
        <c:axId val="143506816"/>
      </c:barChart>
      <c:catAx>
        <c:axId val="143505280"/>
        <c:scaling>
          <c:orientation val="minMax"/>
        </c:scaling>
        <c:delete val="0"/>
        <c:axPos val="b"/>
        <c:majorGridlines>
          <c:spPr>
            <a:ln w="9525" cap="flat" cmpd="sng" algn="ctr">
              <a:solidFill>
                <a:schemeClr val="tx1"/>
              </a:solidFill>
              <a:round/>
            </a:ln>
            <a:effectLst/>
          </c:spPr>
        </c:majorGridlines>
        <c:numFmt formatCode="General" sourceLinked="1"/>
        <c:majorTickMark val="out"/>
        <c:minorTickMark val="out"/>
        <c:tickLblPos val="nextTo"/>
        <c:spPr>
          <a:noFill/>
          <a:ln w="6350" cap="flat" cmpd="sng" algn="ctr">
            <a:solidFill>
              <a:schemeClr val="tx1"/>
            </a:solidFill>
            <a:round/>
          </a:ln>
          <a:effectLst/>
        </c:spPr>
        <c:txPr>
          <a:bodyPr rot="-60000000" vert="horz"/>
          <a:lstStyle/>
          <a:p>
            <a:pPr>
              <a:defRPr/>
            </a:pPr>
            <a:endParaRPr lang="en-US"/>
          </a:p>
        </c:txPr>
        <c:crossAx val="143506816"/>
        <c:crosses val="autoZero"/>
        <c:auto val="1"/>
        <c:lblAlgn val="ctr"/>
        <c:lblOffset val="100"/>
        <c:tickMarkSkip val="2"/>
        <c:noMultiLvlLbl val="0"/>
      </c:catAx>
      <c:valAx>
        <c:axId val="143506816"/>
        <c:scaling>
          <c:orientation val="minMax"/>
          <c:max val="1"/>
        </c:scaling>
        <c:delete val="0"/>
        <c:axPos val="l"/>
        <c:numFmt formatCode="0%" sourceLinked="0"/>
        <c:majorTickMark val="out"/>
        <c:minorTickMark val="none"/>
        <c:tickLblPos val="nextTo"/>
        <c:spPr>
          <a:noFill/>
          <a:ln w="6350">
            <a:solidFill>
              <a:schemeClr val="tx1"/>
            </a:solidFill>
          </a:ln>
          <a:effectLst/>
        </c:spPr>
        <c:txPr>
          <a:bodyPr rot="-60000000" vert="horz"/>
          <a:lstStyle/>
          <a:p>
            <a:pPr>
              <a:defRPr/>
            </a:pPr>
            <a:endParaRPr lang="en-US"/>
          </a:p>
        </c:txPr>
        <c:crossAx val="14350528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14595892122042"/>
          <c:y val="6.2087368887713761E-2"/>
          <c:w val="0.35364406397310338"/>
          <c:h val="0.78794653347951527"/>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0422-4C09-B38E-C84629B66F0A}"/>
              </c:ext>
            </c:extLst>
          </c:dPt>
          <c:dPt>
            <c:idx val="1"/>
            <c:invertIfNegative val="0"/>
            <c:bubble3D val="0"/>
            <c:extLst>
              <c:ext xmlns:c16="http://schemas.microsoft.com/office/drawing/2014/chart" uri="{C3380CC4-5D6E-409C-BE32-E72D297353CC}">
                <c16:uniqueId val="{00000001-0422-4C09-B38E-C84629B66F0A}"/>
              </c:ext>
            </c:extLst>
          </c:dPt>
          <c:dPt>
            <c:idx val="2"/>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2-0422-4C09-B38E-C84629B66F0A}"/>
              </c:ext>
            </c:extLst>
          </c:dPt>
          <c:dPt>
            <c:idx val="3"/>
            <c:invertIfNegative val="0"/>
            <c:bubble3D val="0"/>
            <c:extLst>
              <c:ext xmlns:c16="http://schemas.microsoft.com/office/drawing/2014/chart" uri="{C3380CC4-5D6E-409C-BE32-E72D297353CC}">
                <c16:uniqueId val="{00000003-0422-4C09-B38E-C84629B66F0A}"/>
              </c:ext>
            </c:extLst>
          </c:dPt>
          <c:dPt>
            <c:idx val="4"/>
            <c:invertIfNegative val="0"/>
            <c:bubble3D val="0"/>
            <c:extLst>
              <c:ext xmlns:c16="http://schemas.microsoft.com/office/drawing/2014/chart" uri="{C3380CC4-5D6E-409C-BE32-E72D297353CC}">
                <c16:uniqueId val="{00000004-0422-4C09-B38E-C84629B66F0A}"/>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6-0422-4C09-B38E-C84629B66F0A}"/>
              </c:ext>
            </c:extLst>
          </c:dPt>
          <c:dPt>
            <c:idx val="6"/>
            <c:invertIfNegative val="0"/>
            <c:bubble3D val="0"/>
            <c:extLst>
              <c:ext xmlns:c16="http://schemas.microsoft.com/office/drawing/2014/chart" uri="{C3380CC4-5D6E-409C-BE32-E72D297353CC}">
                <c16:uniqueId val="{00000008-0422-4C09-B38E-C84629B66F0A}"/>
              </c:ext>
            </c:extLst>
          </c:dPt>
          <c:dPt>
            <c:idx val="7"/>
            <c:invertIfNegative val="0"/>
            <c:bubble3D val="0"/>
            <c:extLst>
              <c:ext xmlns:c16="http://schemas.microsoft.com/office/drawing/2014/chart" uri="{C3380CC4-5D6E-409C-BE32-E72D297353CC}">
                <c16:uniqueId val="{00000009-0422-4C09-B38E-C84629B66F0A}"/>
              </c:ext>
            </c:extLst>
          </c:dPt>
          <c:dPt>
            <c:idx val="8"/>
            <c:invertIfNegative val="0"/>
            <c:bubble3D val="0"/>
            <c:extLst>
              <c:ext xmlns:c16="http://schemas.microsoft.com/office/drawing/2014/chart" uri="{C3380CC4-5D6E-409C-BE32-E72D297353CC}">
                <c16:uniqueId val="{0000000A-0422-4C09-B38E-C84629B66F0A}"/>
              </c:ext>
            </c:extLst>
          </c:dPt>
          <c:dPt>
            <c:idx val="9"/>
            <c:invertIfNegative val="0"/>
            <c:bubble3D val="0"/>
            <c:extLst>
              <c:ext xmlns:c16="http://schemas.microsoft.com/office/drawing/2014/chart" uri="{C3380CC4-5D6E-409C-BE32-E72D297353CC}">
                <c16:uniqueId val="{0000000B-0422-4C09-B38E-C84629B66F0A}"/>
              </c:ext>
            </c:extLst>
          </c:dPt>
          <c:dPt>
            <c:idx val="10"/>
            <c:invertIfNegative val="0"/>
            <c:bubble3D val="0"/>
            <c:extLst>
              <c:ext xmlns:c16="http://schemas.microsoft.com/office/drawing/2014/chart" uri="{C3380CC4-5D6E-409C-BE32-E72D297353CC}">
                <c16:uniqueId val="{0000000C-0422-4C09-B38E-C84629B66F0A}"/>
              </c:ext>
            </c:extLst>
          </c:dPt>
          <c:dPt>
            <c:idx val="11"/>
            <c:invertIfNegative val="0"/>
            <c:bubble3D val="0"/>
            <c:extLst>
              <c:ext xmlns:c16="http://schemas.microsoft.com/office/drawing/2014/chart" uri="{C3380CC4-5D6E-409C-BE32-E72D297353CC}">
                <c16:uniqueId val="{0000000D-0422-4C09-B38E-C84629B66F0A}"/>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Switzerland</c:v>
                </c:pt>
                <c:pt idx="1">
                  <c:v>Germany</c:v>
                </c:pt>
                <c:pt idx="2">
                  <c:v>Canada</c:v>
                </c:pt>
                <c:pt idx="3">
                  <c:v>United States</c:v>
                </c:pt>
                <c:pt idx="4">
                  <c:v>Norway</c:v>
                </c:pt>
                <c:pt idx="5">
                  <c:v>CMWF average</c:v>
                </c:pt>
                <c:pt idx="6">
                  <c:v>Australia</c:v>
                </c:pt>
                <c:pt idx="7">
                  <c:v>France</c:v>
                </c:pt>
                <c:pt idx="8">
                  <c:v>Sweden</c:v>
                </c:pt>
                <c:pt idx="9">
                  <c:v>New Zealand</c:v>
                </c:pt>
                <c:pt idx="10">
                  <c:v>United Kingdom</c:v>
                </c:pt>
                <c:pt idx="11">
                  <c:v>Netherlands</c:v>
                </c:pt>
              </c:strCache>
            </c:strRef>
          </c:cat>
          <c:val>
            <c:numRef>
              <c:f>Sheet1!$B$2:$B$13</c:f>
              <c:numCache>
                <c:formatCode>0%</c:formatCode>
                <c:ptCount val="12"/>
                <c:pt idx="0">
                  <c:v>0.48188824000000002</c:v>
                </c:pt>
                <c:pt idx="1">
                  <c:v>0.55662814800000004</c:v>
                </c:pt>
                <c:pt idx="2">
                  <c:v>0.62207444499999998</c:v>
                </c:pt>
                <c:pt idx="3">
                  <c:v>0.69146232299999999</c:v>
                </c:pt>
                <c:pt idx="4">
                  <c:v>0.70643458400000003</c:v>
                </c:pt>
                <c:pt idx="5">
                  <c:v>0.76727464000000001</c:v>
                </c:pt>
                <c:pt idx="6">
                  <c:v>0.78598126400000001</c:v>
                </c:pt>
                <c:pt idx="7">
                  <c:v>0.87666855099999996</c:v>
                </c:pt>
                <c:pt idx="8">
                  <c:v>0.881333845</c:v>
                </c:pt>
                <c:pt idx="9">
                  <c:v>0.92639033699999995</c:v>
                </c:pt>
                <c:pt idx="10">
                  <c:v>0.95282860199999997</c:v>
                </c:pt>
                <c:pt idx="11">
                  <c:v>0.95833070600000003</c:v>
                </c:pt>
              </c:numCache>
            </c:numRef>
          </c:val>
          <c:extLst>
            <c:ext xmlns:c16="http://schemas.microsoft.com/office/drawing/2014/chart" uri="{C3380CC4-5D6E-409C-BE32-E72D297353CC}">
              <c16:uniqueId val="{0000000E-0422-4C09-B38E-C84629B66F0A}"/>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max val="1"/>
        </c:scaling>
        <c:delete val="1"/>
        <c:axPos val="b"/>
        <c:numFmt formatCode="0%" sourceLinked="1"/>
        <c:majorTickMark val="out"/>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534647876664591E-2"/>
          <c:y val="0.10651305054565985"/>
          <c:w val="0.91484420674888611"/>
          <c:h val="0.80691892965051704"/>
        </c:manualLayout>
      </c:layout>
      <c:barChart>
        <c:barDir val="col"/>
        <c:grouping val="clustered"/>
        <c:varyColors val="0"/>
        <c:ser>
          <c:idx val="0"/>
          <c:order val="0"/>
          <c:tx>
            <c:strRef>
              <c:f>Sheet1!$B$1</c:f>
              <c:strCache>
                <c:ptCount val="1"/>
                <c:pt idx="0">
                  <c:v>%</c:v>
                </c:pt>
              </c:strCache>
            </c:strRef>
          </c:tx>
          <c:spPr>
            <a:pattFill prst="pct90">
              <a:fgClr>
                <a:schemeClr val="accent1"/>
              </a:fgClr>
              <a:bgClr>
                <a:schemeClr val="bg1"/>
              </a:bgClr>
            </a:pattFill>
            <a:ln>
              <a:solidFill>
                <a:schemeClr val="tx1"/>
              </a:solidFill>
            </a:ln>
            <a:effectLst/>
          </c:spPr>
          <c:invertIfNegative val="0"/>
          <c:dPt>
            <c:idx val="0"/>
            <c:invertIfNegative val="0"/>
            <c:bubble3D val="0"/>
            <c:spPr>
              <a:pattFill prst="pct90">
                <a:fgClr>
                  <a:srgbClr val="00A199"/>
                </a:fgClr>
                <a:bgClr>
                  <a:schemeClr val="bg1"/>
                </a:bgClr>
              </a:pattFill>
              <a:ln>
                <a:solidFill>
                  <a:schemeClr val="tx1"/>
                </a:solidFill>
              </a:ln>
              <a:effectLst/>
            </c:spPr>
            <c:extLst>
              <c:ext xmlns:c16="http://schemas.microsoft.com/office/drawing/2014/chart" uri="{C3380CC4-5D6E-409C-BE32-E72D297353CC}">
                <c16:uniqueId val="{0000000D-EBD2-4903-8B25-C689E1AB2D5A}"/>
              </c:ext>
            </c:extLst>
          </c:dPt>
          <c:dPt>
            <c:idx val="1"/>
            <c:invertIfNegative val="0"/>
            <c:bubble3D val="0"/>
            <c:spPr>
              <a:solidFill>
                <a:schemeClr val="tx1"/>
              </a:solidFill>
              <a:ln>
                <a:solidFill>
                  <a:schemeClr val="tx1"/>
                </a:solidFill>
              </a:ln>
              <a:effectLst/>
            </c:spPr>
            <c:extLst>
              <c:ext xmlns:c16="http://schemas.microsoft.com/office/drawing/2014/chart" uri="{C3380CC4-5D6E-409C-BE32-E72D297353CC}">
                <c16:uniqueId val="{00000001-EBD2-4903-8B25-C689E1AB2D5A}"/>
              </c:ext>
            </c:extLst>
          </c:dPt>
          <c:dPt>
            <c:idx val="2"/>
            <c:invertIfNegative val="0"/>
            <c:bubble3D val="0"/>
            <c:spPr>
              <a:solidFill>
                <a:srgbClr val="ED7024"/>
              </a:solidFill>
              <a:ln>
                <a:solidFill>
                  <a:schemeClr val="tx1"/>
                </a:solidFill>
              </a:ln>
              <a:effectLst/>
            </c:spPr>
            <c:extLst>
              <c:ext xmlns:c16="http://schemas.microsoft.com/office/drawing/2014/chart" uri="{C3380CC4-5D6E-409C-BE32-E72D297353CC}">
                <c16:uniqueId val="{00000003-EBD2-4903-8B25-C689E1AB2D5A}"/>
              </c:ext>
            </c:extLst>
          </c:dPt>
          <c:dPt>
            <c:idx val="3"/>
            <c:invertIfNegative val="0"/>
            <c:bubble3D val="0"/>
            <c:spPr>
              <a:solidFill>
                <a:schemeClr val="tx1"/>
              </a:solidFill>
              <a:ln>
                <a:solidFill>
                  <a:schemeClr val="tx1"/>
                </a:solidFill>
              </a:ln>
              <a:effectLst/>
            </c:spPr>
            <c:extLst>
              <c:ext xmlns:c16="http://schemas.microsoft.com/office/drawing/2014/chart" uri="{C3380CC4-5D6E-409C-BE32-E72D297353CC}">
                <c16:uniqueId val="{00000005-EBD2-4903-8B25-C689E1AB2D5A}"/>
              </c:ext>
            </c:extLst>
          </c:dPt>
          <c:dPt>
            <c:idx val="4"/>
            <c:invertIfNegative val="0"/>
            <c:bubble3D val="0"/>
            <c:spPr>
              <a:solidFill>
                <a:srgbClr val="CFE8E3"/>
              </a:solidFill>
              <a:ln>
                <a:solidFill>
                  <a:schemeClr val="tx1"/>
                </a:solidFill>
              </a:ln>
              <a:effectLst/>
            </c:spPr>
            <c:extLst>
              <c:ext xmlns:c16="http://schemas.microsoft.com/office/drawing/2014/chart" uri="{C3380CC4-5D6E-409C-BE32-E72D297353CC}">
                <c16:uniqueId val="{00000007-EBD2-4903-8B25-C689E1AB2D5A}"/>
              </c:ext>
            </c:extLst>
          </c:dPt>
          <c:dPt>
            <c:idx val="5"/>
            <c:invertIfNegative val="0"/>
            <c:bubble3D val="0"/>
            <c:spPr>
              <a:solidFill>
                <a:schemeClr val="tx1"/>
              </a:solidFill>
              <a:ln>
                <a:solidFill>
                  <a:schemeClr val="tx1"/>
                </a:solidFill>
              </a:ln>
              <a:effectLst/>
            </c:spPr>
            <c:extLst>
              <c:ext xmlns:c16="http://schemas.microsoft.com/office/drawing/2014/chart" uri="{C3380CC4-5D6E-409C-BE32-E72D297353CC}">
                <c16:uniqueId val="{00000009-EBD2-4903-8B25-C689E1AB2D5A}"/>
              </c:ext>
            </c:extLst>
          </c:dPt>
          <c:dPt>
            <c:idx val="6"/>
            <c:invertIfNegative val="0"/>
            <c:bubble3D val="0"/>
            <c:spPr>
              <a:pattFill prst="pct90">
                <a:fgClr>
                  <a:srgbClr val="00A199"/>
                </a:fgClr>
                <a:bgClr>
                  <a:schemeClr val="bg1"/>
                </a:bgClr>
              </a:pattFill>
              <a:ln>
                <a:solidFill>
                  <a:schemeClr val="tx1"/>
                </a:solidFill>
              </a:ln>
              <a:effectLst/>
            </c:spPr>
            <c:extLst>
              <c:ext xmlns:c16="http://schemas.microsoft.com/office/drawing/2014/chart" uri="{C3380CC4-5D6E-409C-BE32-E72D297353CC}">
                <c16:uniqueId val="{0000000E-EBD2-4903-8B25-C689E1AB2D5A}"/>
              </c:ext>
            </c:extLst>
          </c:dPt>
          <c:dPt>
            <c:idx val="7"/>
            <c:invertIfNegative val="0"/>
            <c:bubble3D val="0"/>
            <c:spPr>
              <a:solidFill>
                <a:schemeClr val="tx1"/>
              </a:solidFill>
              <a:ln>
                <a:solidFill>
                  <a:schemeClr val="tx1"/>
                </a:solidFill>
              </a:ln>
              <a:effectLst/>
            </c:spPr>
            <c:extLst>
              <c:ext xmlns:c16="http://schemas.microsoft.com/office/drawing/2014/chart" uri="{C3380CC4-5D6E-409C-BE32-E72D297353CC}">
                <c16:uniqueId val="{0000000B-EBD2-4903-8B25-C689E1AB2D5A}"/>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Canada</c:v>
                </c:pt>
                <c:pt idx="1">
                  <c:v>CMWF average</c:v>
                </c:pt>
                <c:pt idx="2">
                  <c:v>Canada</c:v>
                </c:pt>
                <c:pt idx="3">
                  <c:v>CMWF average</c:v>
                </c:pt>
                <c:pt idx="4">
                  <c:v>Canada</c:v>
                </c:pt>
                <c:pt idx="5">
                  <c:v>CMWF average</c:v>
                </c:pt>
                <c:pt idx="6">
                  <c:v>Canada</c:v>
                </c:pt>
                <c:pt idx="7">
                  <c:v>CMWF average</c:v>
                </c:pt>
              </c:strCache>
            </c:strRef>
          </c:cat>
          <c:val>
            <c:numRef>
              <c:f>Sheet1!$B$2:$B$9</c:f>
              <c:numCache>
                <c:formatCode>0%</c:formatCode>
                <c:ptCount val="8"/>
                <c:pt idx="0">
                  <c:v>0.73945943418021565</c:v>
                </c:pt>
                <c:pt idx="1">
                  <c:v>0.68614425996766915</c:v>
                </c:pt>
                <c:pt idx="2">
                  <c:v>0.46660755460261799</c:v>
                </c:pt>
                <c:pt idx="3">
                  <c:v>0.5271205764452227</c:v>
                </c:pt>
                <c:pt idx="4">
                  <c:v>0.46860021257591905</c:v>
                </c:pt>
                <c:pt idx="5">
                  <c:v>0.46479832004084032</c:v>
                </c:pt>
                <c:pt idx="6">
                  <c:v>0.34670611544012087</c:v>
                </c:pt>
                <c:pt idx="7">
                  <c:v>0.32241511436927489</c:v>
                </c:pt>
              </c:numCache>
            </c:numRef>
          </c:val>
          <c:extLst>
            <c:ext xmlns:c16="http://schemas.microsoft.com/office/drawing/2014/chart" uri="{C3380CC4-5D6E-409C-BE32-E72D297353CC}">
              <c16:uniqueId val="{0000000C-EBD2-4903-8B25-C689E1AB2D5A}"/>
            </c:ext>
          </c:extLst>
        </c:ser>
        <c:dLbls>
          <c:showLegendKey val="0"/>
          <c:showVal val="0"/>
          <c:showCatName val="0"/>
          <c:showSerName val="0"/>
          <c:showPercent val="0"/>
          <c:showBubbleSize val="0"/>
        </c:dLbls>
        <c:gapWidth val="100"/>
        <c:axId val="581920312"/>
        <c:axId val="581925232"/>
      </c:barChart>
      <c:catAx>
        <c:axId val="581920312"/>
        <c:scaling>
          <c:orientation val="minMax"/>
        </c:scaling>
        <c:delete val="0"/>
        <c:axPos val="b"/>
        <c:majorGridlines>
          <c:spPr>
            <a:ln w="9525" cap="flat" cmpd="sng" algn="ctr">
              <a:solidFill>
                <a:schemeClr val="tx1"/>
              </a:solidFill>
              <a:round/>
            </a:ln>
            <a:effectLst/>
          </c:spPr>
        </c:majorGridlines>
        <c:numFmt formatCode="General" sourceLinked="1"/>
        <c:majorTickMark val="out"/>
        <c:minorTickMark val="out"/>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5232"/>
        <c:crosses val="autoZero"/>
        <c:auto val="1"/>
        <c:lblAlgn val="ctr"/>
        <c:lblOffset val="100"/>
        <c:tickMarkSkip val="2"/>
        <c:noMultiLvlLbl val="0"/>
      </c:catAx>
      <c:valAx>
        <c:axId val="581925232"/>
        <c:scaling>
          <c:orientation val="minMax"/>
          <c:max val="1"/>
        </c:scaling>
        <c:delete val="0"/>
        <c:axPos val="l"/>
        <c:numFmt formatCode="0%" sourceLinked="1"/>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031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cs typeface="Arial"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05185958897997"/>
          <c:y val="3.7653484443208193E-2"/>
          <c:w val="0.52711728621131659"/>
          <c:h val="0.91360650356918804"/>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1-FA2E-4CCB-A990-5913D55C8F13}"/>
              </c:ext>
            </c:extLst>
          </c:dPt>
          <c:dPt>
            <c:idx val="1"/>
            <c:invertIfNegative val="0"/>
            <c:bubble3D val="0"/>
            <c:extLst>
              <c:ext xmlns:c16="http://schemas.microsoft.com/office/drawing/2014/chart" uri="{C3380CC4-5D6E-409C-BE32-E72D297353CC}">
                <c16:uniqueId val="{00000002-FA2E-4CCB-A990-5913D55C8F13}"/>
              </c:ext>
            </c:extLst>
          </c:dPt>
          <c:dPt>
            <c:idx val="2"/>
            <c:invertIfNegative val="0"/>
            <c:bubble3D val="0"/>
            <c:extLst>
              <c:ext xmlns:c16="http://schemas.microsoft.com/office/drawing/2014/chart" uri="{C3380CC4-5D6E-409C-BE32-E72D297353CC}">
                <c16:uniqueId val="{00000003-FA2E-4CCB-A990-5913D55C8F13}"/>
              </c:ext>
            </c:extLst>
          </c:dPt>
          <c:dPt>
            <c:idx val="3"/>
            <c:invertIfNegative val="0"/>
            <c:bubble3D val="0"/>
            <c:extLst>
              <c:ext xmlns:c16="http://schemas.microsoft.com/office/drawing/2014/chart" uri="{C3380CC4-5D6E-409C-BE32-E72D297353CC}">
                <c16:uniqueId val="{00000004-FA2E-4CCB-A990-5913D55C8F13}"/>
              </c:ext>
            </c:extLst>
          </c:dPt>
          <c:dPt>
            <c:idx val="4"/>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5-FA2E-4CCB-A990-5913D55C8F13}"/>
              </c:ext>
            </c:extLst>
          </c:dPt>
          <c:dPt>
            <c:idx val="5"/>
            <c:invertIfNegative val="0"/>
            <c:bubble3D val="0"/>
            <c:spPr>
              <a:pattFill prst="pct90">
                <a:fgClr>
                  <a:srgbClr val="00A199"/>
                </a:fgClr>
                <a:bgClr>
                  <a:schemeClr val="bg1"/>
                </a:bgClr>
              </a:pattFill>
              <a:ln w="6350">
                <a:solidFill>
                  <a:schemeClr val="tx1"/>
                </a:solidFill>
              </a:ln>
              <a:effectLst/>
            </c:spPr>
            <c:extLst>
              <c:ext xmlns:c16="http://schemas.microsoft.com/office/drawing/2014/chart" uri="{C3380CC4-5D6E-409C-BE32-E72D297353CC}">
                <c16:uniqueId val="{00000007-FA2E-4CCB-A990-5913D55C8F13}"/>
              </c:ext>
            </c:extLst>
          </c:dPt>
          <c:dPt>
            <c:idx val="6"/>
            <c:invertIfNegative val="0"/>
            <c:bubble3D val="0"/>
            <c:extLst>
              <c:ext xmlns:c16="http://schemas.microsoft.com/office/drawing/2014/chart" uri="{C3380CC4-5D6E-409C-BE32-E72D297353CC}">
                <c16:uniqueId val="{00000008-FA2E-4CCB-A990-5913D55C8F13}"/>
              </c:ext>
            </c:extLst>
          </c:dPt>
          <c:dPt>
            <c:idx val="7"/>
            <c:invertIfNegative val="0"/>
            <c:bubble3D val="0"/>
            <c:extLst>
              <c:ext xmlns:c16="http://schemas.microsoft.com/office/drawing/2014/chart" uri="{C3380CC4-5D6E-409C-BE32-E72D297353CC}">
                <c16:uniqueId val="{00000009-FA2E-4CCB-A990-5913D55C8F13}"/>
              </c:ext>
            </c:extLst>
          </c:dPt>
          <c:dPt>
            <c:idx val="8"/>
            <c:invertIfNegative val="0"/>
            <c:bubble3D val="0"/>
            <c:extLst>
              <c:ext xmlns:c16="http://schemas.microsoft.com/office/drawing/2014/chart" uri="{C3380CC4-5D6E-409C-BE32-E72D297353CC}">
                <c16:uniqueId val="{0000000A-FA2E-4CCB-A990-5913D55C8F13}"/>
              </c:ext>
            </c:extLst>
          </c:dPt>
          <c:dPt>
            <c:idx val="9"/>
            <c:invertIfNegative val="0"/>
            <c:bubble3D val="0"/>
            <c:extLst>
              <c:ext xmlns:c16="http://schemas.microsoft.com/office/drawing/2014/chart" uri="{C3380CC4-5D6E-409C-BE32-E72D297353CC}">
                <c16:uniqueId val="{0000000B-FA2E-4CCB-A990-5913D55C8F13}"/>
              </c:ext>
            </c:extLst>
          </c:dPt>
          <c:dPt>
            <c:idx val="10"/>
            <c:invertIfNegative val="0"/>
            <c:bubble3D val="0"/>
            <c:extLst>
              <c:ext xmlns:c16="http://schemas.microsoft.com/office/drawing/2014/chart" uri="{C3380CC4-5D6E-409C-BE32-E72D297353CC}">
                <c16:uniqueId val="{0000000C-FA2E-4CCB-A990-5913D55C8F13}"/>
              </c:ext>
            </c:extLst>
          </c:dPt>
          <c:dPt>
            <c:idx val="11"/>
            <c:invertIfNegative val="0"/>
            <c:bubble3D val="0"/>
            <c:extLst>
              <c:ext xmlns:c16="http://schemas.microsoft.com/office/drawing/2014/chart" uri="{C3380CC4-5D6E-409C-BE32-E72D297353CC}">
                <c16:uniqueId val="{0000000D-FA2E-4CCB-A990-5913D55C8F13}"/>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Sweden</c:v>
                </c:pt>
                <c:pt idx="1">
                  <c:v>Norway</c:v>
                </c:pt>
                <c:pt idx="2">
                  <c:v>France</c:v>
                </c:pt>
                <c:pt idx="3">
                  <c:v>United States</c:v>
                </c:pt>
                <c:pt idx="4">
                  <c:v>CMWF average</c:v>
                </c:pt>
                <c:pt idx="5">
                  <c:v>Canada</c:v>
                </c:pt>
                <c:pt idx="6">
                  <c:v>Australia</c:v>
                </c:pt>
                <c:pt idx="7">
                  <c:v>New Zealand</c:v>
                </c:pt>
                <c:pt idx="8">
                  <c:v>Switzerland</c:v>
                </c:pt>
                <c:pt idx="9">
                  <c:v>Germany</c:v>
                </c:pt>
                <c:pt idx="10">
                  <c:v>United Kingdom</c:v>
                </c:pt>
                <c:pt idx="11">
                  <c:v>Netherlands</c:v>
                </c:pt>
              </c:strCache>
            </c:strRef>
          </c:cat>
          <c:val>
            <c:numRef>
              <c:f>Sheet1!$B$2:$B$13</c:f>
              <c:numCache>
                <c:formatCode>0%</c:formatCode>
                <c:ptCount val="12"/>
                <c:pt idx="0">
                  <c:v>0.72492467999999999</c:v>
                </c:pt>
                <c:pt idx="1">
                  <c:v>0.83233160299999998</c:v>
                </c:pt>
                <c:pt idx="2">
                  <c:v>0.88421302599999996</c:v>
                </c:pt>
                <c:pt idx="3">
                  <c:v>0.91752551400000004</c:v>
                </c:pt>
                <c:pt idx="4">
                  <c:v>0.92015701999999999</c:v>
                </c:pt>
                <c:pt idx="5">
                  <c:v>0.94110311000000002</c:v>
                </c:pt>
                <c:pt idx="6">
                  <c:v>0.94352683100000001</c:v>
                </c:pt>
                <c:pt idx="7">
                  <c:v>0.95062104700000005</c:v>
                </c:pt>
                <c:pt idx="8">
                  <c:v>0.96674500100000005</c:v>
                </c:pt>
                <c:pt idx="9">
                  <c:v>0.97282486999999995</c:v>
                </c:pt>
                <c:pt idx="10">
                  <c:v>0.98896875900000003</c:v>
                </c:pt>
                <c:pt idx="11">
                  <c:v>0.99894278000000003</c:v>
                </c:pt>
              </c:numCache>
            </c:numRef>
          </c:val>
          <c:extLst>
            <c:ext xmlns:c16="http://schemas.microsoft.com/office/drawing/2014/chart" uri="{C3380CC4-5D6E-409C-BE32-E72D297353CC}">
              <c16:uniqueId val="{0000000E-FA2E-4CCB-A990-5913D55C8F13}"/>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max val="1"/>
        </c:scaling>
        <c:delete val="1"/>
        <c:axPos val="b"/>
        <c:numFmt formatCode="0%" sourceLinked="1"/>
        <c:majorTickMark val="out"/>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9095288215435"/>
          <c:y val="1.3573133468987773E-2"/>
          <c:w val="0.7420904711784565"/>
          <c:h val="0.93768670524359476"/>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2717-4932-9203-B0514FEAFFA3}"/>
              </c:ext>
            </c:extLst>
          </c:dPt>
          <c:dPt>
            <c:idx val="1"/>
            <c:invertIfNegative val="0"/>
            <c:bubble3D val="0"/>
            <c:extLst>
              <c:ext xmlns:c16="http://schemas.microsoft.com/office/drawing/2014/chart" uri="{C3380CC4-5D6E-409C-BE32-E72D297353CC}">
                <c16:uniqueId val="{00000001-2717-4932-9203-B0514FEAFFA3}"/>
              </c:ext>
            </c:extLst>
          </c:dPt>
          <c:dPt>
            <c:idx val="2"/>
            <c:invertIfNegative val="0"/>
            <c:bubble3D val="0"/>
            <c:extLst>
              <c:ext xmlns:c16="http://schemas.microsoft.com/office/drawing/2014/chart" uri="{C3380CC4-5D6E-409C-BE32-E72D297353CC}">
                <c16:uniqueId val="{00000002-2717-4932-9203-B0514FEAFFA3}"/>
              </c:ext>
            </c:extLst>
          </c:dPt>
          <c:dPt>
            <c:idx val="3"/>
            <c:invertIfNegative val="0"/>
            <c:bubble3D val="0"/>
            <c:spPr>
              <a:solidFill>
                <a:srgbClr val="F48120"/>
              </a:solidFill>
              <a:ln w="6350">
                <a:solidFill>
                  <a:schemeClr val="tx1"/>
                </a:solidFill>
              </a:ln>
              <a:effectLst/>
            </c:spPr>
            <c:extLst>
              <c:ext xmlns:c16="http://schemas.microsoft.com/office/drawing/2014/chart" uri="{C3380CC4-5D6E-409C-BE32-E72D297353CC}">
                <c16:uniqueId val="{00000003-2717-4932-9203-B0514FEAFFA3}"/>
              </c:ext>
            </c:extLst>
          </c:dPt>
          <c:dPt>
            <c:idx val="4"/>
            <c:invertIfNegative val="0"/>
            <c:bubble3D val="0"/>
            <c:extLst>
              <c:ext xmlns:c16="http://schemas.microsoft.com/office/drawing/2014/chart" uri="{C3380CC4-5D6E-409C-BE32-E72D297353CC}">
                <c16:uniqueId val="{00000005-2717-4932-9203-B0514FEAFFA3}"/>
              </c:ext>
            </c:extLst>
          </c:dPt>
          <c:dPt>
            <c:idx val="5"/>
            <c:invertIfNegative val="0"/>
            <c:bubble3D val="0"/>
            <c:extLst>
              <c:ext xmlns:c16="http://schemas.microsoft.com/office/drawing/2014/chart" uri="{C3380CC4-5D6E-409C-BE32-E72D297353CC}">
                <c16:uniqueId val="{00000006-2717-4932-9203-B0514FEAFFA3}"/>
              </c:ext>
            </c:extLst>
          </c:dPt>
          <c:dPt>
            <c:idx val="6"/>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7-2717-4932-9203-B0514FEAFFA3}"/>
              </c:ext>
            </c:extLst>
          </c:dPt>
          <c:dPt>
            <c:idx val="7"/>
            <c:invertIfNegative val="0"/>
            <c:bubble3D val="0"/>
            <c:extLst>
              <c:ext xmlns:c16="http://schemas.microsoft.com/office/drawing/2014/chart" uri="{C3380CC4-5D6E-409C-BE32-E72D297353CC}">
                <c16:uniqueId val="{00000009-2717-4932-9203-B0514FEAFFA3}"/>
              </c:ext>
            </c:extLst>
          </c:dPt>
          <c:dPt>
            <c:idx val="8"/>
            <c:invertIfNegative val="0"/>
            <c:bubble3D val="0"/>
            <c:extLst>
              <c:ext xmlns:c16="http://schemas.microsoft.com/office/drawing/2014/chart" uri="{C3380CC4-5D6E-409C-BE32-E72D297353CC}">
                <c16:uniqueId val="{0000000A-2717-4932-9203-B0514FEAFFA3}"/>
              </c:ext>
            </c:extLst>
          </c:dPt>
          <c:dPt>
            <c:idx val="9"/>
            <c:invertIfNegative val="0"/>
            <c:bubble3D val="0"/>
            <c:extLst>
              <c:ext xmlns:c16="http://schemas.microsoft.com/office/drawing/2014/chart" uri="{C3380CC4-5D6E-409C-BE32-E72D297353CC}">
                <c16:uniqueId val="{0000000B-2717-4932-9203-B0514FEAFFA3}"/>
              </c:ext>
            </c:extLst>
          </c:dPt>
          <c:dPt>
            <c:idx val="10"/>
            <c:invertIfNegative val="0"/>
            <c:bubble3D val="0"/>
            <c:extLst>
              <c:ext xmlns:c16="http://schemas.microsoft.com/office/drawing/2014/chart" uri="{C3380CC4-5D6E-409C-BE32-E72D297353CC}">
                <c16:uniqueId val="{0000000C-2717-4932-9203-B0514FEAFFA3}"/>
              </c:ext>
            </c:extLst>
          </c:dPt>
          <c:dPt>
            <c:idx val="11"/>
            <c:invertIfNegative val="0"/>
            <c:bubble3D val="0"/>
            <c:extLst>
              <c:ext xmlns:c16="http://schemas.microsoft.com/office/drawing/2014/chart" uri="{C3380CC4-5D6E-409C-BE32-E72D297353CC}">
                <c16:uniqueId val="{0000000D-2717-4932-9203-B0514FEAFFA3}"/>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France</c:v>
                </c:pt>
                <c:pt idx="1">
                  <c:v>United States</c:v>
                </c:pt>
                <c:pt idx="2">
                  <c:v>Sweden</c:v>
                </c:pt>
                <c:pt idx="3">
                  <c:v>Canada</c:v>
                </c:pt>
                <c:pt idx="4">
                  <c:v>Australia</c:v>
                </c:pt>
                <c:pt idx="5">
                  <c:v>Switzerland</c:v>
                </c:pt>
                <c:pt idx="6">
                  <c:v>CMWF average</c:v>
                </c:pt>
                <c:pt idx="7">
                  <c:v>Norway</c:v>
                </c:pt>
                <c:pt idx="8">
                  <c:v>New Zealand</c:v>
                </c:pt>
                <c:pt idx="9">
                  <c:v>Germany</c:v>
                </c:pt>
                <c:pt idx="10">
                  <c:v>United Kingdom</c:v>
                </c:pt>
                <c:pt idx="11">
                  <c:v>Netherlands</c:v>
                </c:pt>
              </c:strCache>
            </c:strRef>
          </c:cat>
          <c:val>
            <c:numRef>
              <c:f>Sheet1!$B$2:$B$13</c:f>
              <c:numCache>
                <c:formatCode>0%</c:formatCode>
                <c:ptCount val="12"/>
                <c:pt idx="0">
                  <c:v>0.24519993500000001</c:v>
                </c:pt>
                <c:pt idx="1">
                  <c:v>0.33455200200000001</c:v>
                </c:pt>
                <c:pt idx="2">
                  <c:v>0.344675695</c:v>
                </c:pt>
                <c:pt idx="3">
                  <c:v>0.36496526299999998</c:v>
                </c:pt>
                <c:pt idx="4">
                  <c:v>0.39985372000000002</c:v>
                </c:pt>
                <c:pt idx="5">
                  <c:v>0.44536920800000002</c:v>
                </c:pt>
                <c:pt idx="6">
                  <c:v>0.50867547700000004</c:v>
                </c:pt>
                <c:pt idx="7">
                  <c:v>0.51790689400000001</c:v>
                </c:pt>
                <c:pt idx="8">
                  <c:v>0.61227763599999996</c:v>
                </c:pt>
                <c:pt idx="9">
                  <c:v>0.63889605999999999</c:v>
                </c:pt>
                <c:pt idx="10">
                  <c:v>0.72427338799999996</c:v>
                </c:pt>
                <c:pt idx="11">
                  <c:v>0.967460443</c:v>
                </c:pt>
              </c:numCache>
            </c:numRef>
          </c:val>
          <c:extLst>
            <c:ext xmlns:c16="http://schemas.microsoft.com/office/drawing/2014/chart" uri="{C3380CC4-5D6E-409C-BE32-E72D297353CC}">
              <c16:uniqueId val="{0000000E-2717-4932-9203-B0514FEAFFA3}"/>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95079978637948E-2"/>
          <c:y val="0.27081867323130715"/>
          <c:w val="0.89694367098786276"/>
          <c:h val="0.6091423947777439"/>
        </c:manualLayout>
      </c:layout>
      <c:barChart>
        <c:barDir val="col"/>
        <c:grouping val="clustered"/>
        <c:varyColors val="0"/>
        <c:ser>
          <c:idx val="0"/>
          <c:order val="0"/>
          <c:tx>
            <c:strRef>
              <c:f>Sheet1!$B$1</c:f>
              <c:strCache>
                <c:ptCount val="1"/>
                <c:pt idx="0">
                  <c:v>%</c:v>
                </c:pt>
              </c:strCache>
            </c:strRef>
          </c:tx>
          <c:spPr>
            <a:pattFill prst="pct90">
              <a:fgClr>
                <a:schemeClr val="accent1"/>
              </a:fgClr>
              <a:bgClr>
                <a:schemeClr val="bg1"/>
              </a:bgClr>
            </a:pattFill>
            <a:ln w="6350">
              <a:solidFill>
                <a:schemeClr val="tx1"/>
              </a:solidFill>
            </a:ln>
            <a:effectLst/>
          </c:spPr>
          <c:invertIfNegative val="0"/>
          <c:dPt>
            <c:idx val="0"/>
            <c:invertIfNegative val="0"/>
            <c:bubble3D val="0"/>
            <c:spPr>
              <a:pattFill prst="pct90">
                <a:fgClr>
                  <a:srgbClr val="00A199"/>
                </a:fgClr>
                <a:bgClr>
                  <a:schemeClr val="bg1"/>
                </a:bgClr>
              </a:pattFill>
              <a:ln w="6350">
                <a:solidFill>
                  <a:schemeClr val="tx1"/>
                </a:solidFill>
              </a:ln>
              <a:effectLst/>
            </c:spPr>
            <c:extLst>
              <c:ext xmlns:c16="http://schemas.microsoft.com/office/drawing/2014/chart" uri="{C3380CC4-5D6E-409C-BE32-E72D297353CC}">
                <c16:uniqueId val="{0000000B-D784-40F2-93C3-E731FC9F3F9B}"/>
              </c:ext>
            </c:extLst>
          </c:dPt>
          <c:dPt>
            <c:idx val="1"/>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1-D784-40F2-93C3-E731FC9F3F9B}"/>
              </c:ext>
            </c:extLst>
          </c:dPt>
          <c:dPt>
            <c:idx val="2"/>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03-D784-40F2-93C3-E731FC9F3F9B}"/>
              </c:ext>
            </c:extLst>
          </c:dPt>
          <c:dPt>
            <c:idx val="3"/>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5-D784-40F2-93C3-E731FC9F3F9B}"/>
              </c:ext>
            </c:extLst>
          </c:dPt>
          <c:dPt>
            <c:idx val="4"/>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7-D784-40F2-93C3-E731FC9F3F9B}"/>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9-D784-40F2-93C3-E731FC9F3F9B}"/>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Canada</c:v>
                </c:pt>
                <c:pt idx="1">
                  <c:v>CMWF average</c:v>
                </c:pt>
                <c:pt idx="2">
                  <c:v>Canada</c:v>
                </c:pt>
                <c:pt idx="3">
                  <c:v>CMWF average</c:v>
                </c:pt>
                <c:pt idx="4">
                  <c:v>Canada</c:v>
                </c:pt>
                <c:pt idx="5">
                  <c:v>CMWF average</c:v>
                </c:pt>
              </c:strCache>
            </c:strRef>
          </c:cat>
          <c:val>
            <c:numRef>
              <c:f>Sheet1!$B$2:$B$7</c:f>
              <c:numCache>
                <c:formatCode>0%</c:formatCode>
                <c:ptCount val="6"/>
                <c:pt idx="0">
                  <c:v>0.90309466162780583</c:v>
                </c:pt>
                <c:pt idx="1">
                  <c:v>0.84795052942514815</c:v>
                </c:pt>
                <c:pt idx="2">
                  <c:v>0.59165593324570298</c:v>
                </c:pt>
                <c:pt idx="3">
                  <c:v>0.57542067020756094</c:v>
                </c:pt>
                <c:pt idx="4">
                  <c:v>0.16519155616031028</c:v>
                </c:pt>
                <c:pt idx="5">
                  <c:v>0.20541342725208897</c:v>
                </c:pt>
              </c:numCache>
            </c:numRef>
          </c:val>
          <c:extLst>
            <c:ext xmlns:c16="http://schemas.microsoft.com/office/drawing/2014/chart" uri="{C3380CC4-5D6E-409C-BE32-E72D297353CC}">
              <c16:uniqueId val="{0000000A-D784-40F2-93C3-E731FC9F3F9B}"/>
            </c:ext>
          </c:extLst>
        </c:ser>
        <c:dLbls>
          <c:showLegendKey val="0"/>
          <c:showVal val="0"/>
          <c:showCatName val="0"/>
          <c:showSerName val="0"/>
          <c:showPercent val="0"/>
          <c:showBubbleSize val="0"/>
        </c:dLbls>
        <c:gapWidth val="100"/>
        <c:axId val="581920312"/>
        <c:axId val="581925232"/>
      </c:barChart>
      <c:catAx>
        <c:axId val="581920312"/>
        <c:scaling>
          <c:orientation val="minMax"/>
        </c:scaling>
        <c:delete val="0"/>
        <c:axPos val="b"/>
        <c:majorGridlines>
          <c:spPr>
            <a:ln w="6350" cap="flat" cmpd="sng" algn="ctr">
              <a:solidFill>
                <a:schemeClr val="tx1"/>
              </a:solidFill>
              <a:round/>
            </a:ln>
            <a:effectLst/>
          </c:spPr>
        </c:majorGridlines>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5232"/>
        <c:crosses val="autoZero"/>
        <c:auto val="1"/>
        <c:lblAlgn val="ctr"/>
        <c:lblOffset val="100"/>
        <c:tickMarkSkip val="2"/>
        <c:noMultiLvlLbl val="0"/>
      </c:catAx>
      <c:valAx>
        <c:axId val="581925232"/>
        <c:scaling>
          <c:orientation val="minMax"/>
          <c:max val="1"/>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031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33380343260194"/>
          <c:y val="4.1340843761795525E-2"/>
          <c:w val="0.51009354697280251"/>
          <c:h val="0.91360650356918804"/>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F3DA-4011-809F-FCF917200B42}"/>
              </c:ext>
            </c:extLst>
          </c:dPt>
          <c:dPt>
            <c:idx val="1"/>
            <c:invertIfNegative val="0"/>
            <c:bubble3D val="0"/>
            <c:extLst>
              <c:ext xmlns:c16="http://schemas.microsoft.com/office/drawing/2014/chart" uri="{C3380CC4-5D6E-409C-BE32-E72D297353CC}">
                <c16:uniqueId val="{00000001-F3DA-4011-809F-FCF917200B42}"/>
              </c:ext>
            </c:extLst>
          </c:dPt>
          <c:dPt>
            <c:idx val="2"/>
            <c:invertIfNegative val="0"/>
            <c:bubble3D val="0"/>
            <c:extLst>
              <c:ext xmlns:c16="http://schemas.microsoft.com/office/drawing/2014/chart" uri="{C3380CC4-5D6E-409C-BE32-E72D297353CC}">
                <c16:uniqueId val="{00000002-F3DA-4011-809F-FCF917200B42}"/>
              </c:ext>
            </c:extLst>
          </c:dPt>
          <c:dPt>
            <c:idx val="3"/>
            <c:invertIfNegative val="0"/>
            <c:bubble3D val="0"/>
            <c:extLst>
              <c:ext xmlns:c16="http://schemas.microsoft.com/office/drawing/2014/chart" uri="{C3380CC4-5D6E-409C-BE32-E72D297353CC}">
                <c16:uniqueId val="{00000003-F3DA-4011-809F-FCF917200B42}"/>
              </c:ext>
            </c:extLst>
          </c:dPt>
          <c:dPt>
            <c:idx val="4"/>
            <c:invertIfNegative val="0"/>
            <c:bubble3D val="0"/>
            <c:extLst>
              <c:ext xmlns:c16="http://schemas.microsoft.com/office/drawing/2014/chart" uri="{C3380CC4-5D6E-409C-BE32-E72D297353CC}">
                <c16:uniqueId val="{00000004-F3DA-4011-809F-FCF917200B42}"/>
              </c:ext>
            </c:extLst>
          </c:dPt>
          <c:dPt>
            <c:idx val="5"/>
            <c:invertIfNegative val="0"/>
            <c:bubble3D val="0"/>
            <c:extLst>
              <c:ext xmlns:c16="http://schemas.microsoft.com/office/drawing/2014/chart" uri="{C3380CC4-5D6E-409C-BE32-E72D297353CC}">
                <c16:uniqueId val="{00000006-F3DA-4011-809F-FCF917200B42}"/>
              </c:ext>
            </c:extLst>
          </c:dPt>
          <c:dPt>
            <c:idx val="6"/>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07-F3DA-4011-809F-FCF917200B42}"/>
              </c:ext>
            </c:extLst>
          </c:dPt>
          <c:dPt>
            <c:idx val="7"/>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9-F3DA-4011-809F-FCF917200B42}"/>
              </c:ext>
            </c:extLst>
          </c:dPt>
          <c:dPt>
            <c:idx val="8"/>
            <c:invertIfNegative val="0"/>
            <c:bubble3D val="0"/>
            <c:extLst>
              <c:ext xmlns:c16="http://schemas.microsoft.com/office/drawing/2014/chart" uri="{C3380CC4-5D6E-409C-BE32-E72D297353CC}">
                <c16:uniqueId val="{0000000A-F3DA-4011-809F-FCF917200B42}"/>
              </c:ext>
            </c:extLst>
          </c:dPt>
          <c:dPt>
            <c:idx val="9"/>
            <c:invertIfNegative val="0"/>
            <c:bubble3D val="0"/>
            <c:extLst>
              <c:ext xmlns:c16="http://schemas.microsoft.com/office/drawing/2014/chart" uri="{C3380CC4-5D6E-409C-BE32-E72D297353CC}">
                <c16:uniqueId val="{0000000B-F3DA-4011-809F-FCF917200B42}"/>
              </c:ext>
            </c:extLst>
          </c:dPt>
          <c:dPt>
            <c:idx val="10"/>
            <c:invertIfNegative val="0"/>
            <c:bubble3D val="0"/>
            <c:extLst>
              <c:ext xmlns:c16="http://schemas.microsoft.com/office/drawing/2014/chart" uri="{C3380CC4-5D6E-409C-BE32-E72D297353CC}">
                <c16:uniqueId val="{0000000C-F3DA-4011-809F-FCF917200B42}"/>
              </c:ext>
            </c:extLst>
          </c:dPt>
          <c:dPt>
            <c:idx val="11"/>
            <c:invertIfNegative val="0"/>
            <c:bubble3D val="0"/>
            <c:extLst>
              <c:ext xmlns:c16="http://schemas.microsoft.com/office/drawing/2014/chart" uri="{C3380CC4-5D6E-409C-BE32-E72D297353CC}">
                <c16:uniqueId val="{0000000D-F3DA-4011-809F-FCF917200B42}"/>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Sweden</c:v>
                </c:pt>
                <c:pt idx="1">
                  <c:v>France</c:v>
                </c:pt>
                <c:pt idx="2">
                  <c:v>Australia</c:v>
                </c:pt>
                <c:pt idx="3">
                  <c:v>Germany</c:v>
                </c:pt>
                <c:pt idx="4">
                  <c:v>Switzerland</c:v>
                </c:pt>
                <c:pt idx="5">
                  <c:v>United States</c:v>
                </c:pt>
                <c:pt idx="6">
                  <c:v>Canada</c:v>
                </c:pt>
                <c:pt idx="7">
                  <c:v>CMWF average</c:v>
                </c:pt>
                <c:pt idx="8">
                  <c:v>Norway</c:v>
                </c:pt>
                <c:pt idx="9">
                  <c:v>United Kingdom</c:v>
                </c:pt>
                <c:pt idx="10">
                  <c:v>Netherlands</c:v>
                </c:pt>
                <c:pt idx="11">
                  <c:v>New Zealand</c:v>
                </c:pt>
              </c:strCache>
            </c:strRef>
          </c:cat>
          <c:val>
            <c:numRef>
              <c:f>Sheet1!$B$2:$B$13</c:f>
              <c:numCache>
                <c:formatCode>0%</c:formatCode>
                <c:ptCount val="12"/>
                <c:pt idx="0">
                  <c:v>0.14559017599999999</c:v>
                </c:pt>
                <c:pt idx="1">
                  <c:v>0.240344959</c:v>
                </c:pt>
                <c:pt idx="2">
                  <c:v>0.40065932100000001</c:v>
                </c:pt>
                <c:pt idx="3">
                  <c:v>0.401464341</c:v>
                </c:pt>
                <c:pt idx="4">
                  <c:v>0.46394803600000001</c:v>
                </c:pt>
                <c:pt idx="5">
                  <c:v>0.487318476</c:v>
                </c:pt>
                <c:pt idx="6">
                  <c:v>0.48766970599999998</c:v>
                </c:pt>
                <c:pt idx="7">
                  <c:v>0.50675072399999999</c:v>
                </c:pt>
                <c:pt idx="8">
                  <c:v>0.58920941000000004</c:v>
                </c:pt>
                <c:pt idx="9">
                  <c:v>0.66415994899999997</c:v>
                </c:pt>
                <c:pt idx="10">
                  <c:v>0.84230638499999999</c:v>
                </c:pt>
                <c:pt idx="11">
                  <c:v>0.85158721000000004</c:v>
                </c:pt>
              </c:numCache>
            </c:numRef>
          </c:val>
          <c:extLst>
            <c:ext xmlns:c16="http://schemas.microsoft.com/office/drawing/2014/chart" uri="{C3380CC4-5D6E-409C-BE32-E72D297353CC}">
              <c16:uniqueId val="{0000000E-F3DA-4011-809F-FCF917200B42}"/>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94931897946937"/>
          <c:y val="3.7653484443208193E-2"/>
          <c:w val="0.65877343565310686"/>
          <c:h val="0.91360650356918804"/>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3870-4596-873F-FA4EEE822017}"/>
              </c:ext>
            </c:extLst>
          </c:dPt>
          <c:dPt>
            <c:idx val="1"/>
            <c:invertIfNegative val="0"/>
            <c:bubble3D val="0"/>
            <c:extLst>
              <c:ext xmlns:c16="http://schemas.microsoft.com/office/drawing/2014/chart" uri="{C3380CC4-5D6E-409C-BE32-E72D297353CC}">
                <c16:uniqueId val="{00000001-3870-4596-873F-FA4EEE822017}"/>
              </c:ext>
            </c:extLst>
          </c:dPt>
          <c:dPt>
            <c:idx val="2"/>
            <c:invertIfNegative val="0"/>
            <c:bubble3D val="0"/>
            <c:extLst>
              <c:ext xmlns:c16="http://schemas.microsoft.com/office/drawing/2014/chart" uri="{C3380CC4-5D6E-409C-BE32-E72D297353CC}">
                <c16:uniqueId val="{00000002-3870-4596-873F-FA4EEE822017}"/>
              </c:ext>
            </c:extLst>
          </c:dPt>
          <c:dPt>
            <c:idx val="3"/>
            <c:invertIfNegative val="0"/>
            <c:bubble3D val="0"/>
            <c:extLst>
              <c:ext xmlns:c16="http://schemas.microsoft.com/office/drawing/2014/chart" uri="{C3380CC4-5D6E-409C-BE32-E72D297353CC}">
                <c16:uniqueId val="{00000003-3870-4596-873F-FA4EEE822017}"/>
              </c:ext>
            </c:extLst>
          </c:dPt>
          <c:dPt>
            <c:idx val="4"/>
            <c:invertIfNegative val="0"/>
            <c:bubble3D val="0"/>
            <c:extLst>
              <c:ext xmlns:c16="http://schemas.microsoft.com/office/drawing/2014/chart" uri="{C3380CC4-5D6E-409C-BE32-E72D297353CC}">
                <c16:uniqueId val="{00000004-3870-4596-873F-FA4EEE822017}"/>
              </c:ext>
            </c:extLst>
          </c:dPt>
          <c:dPt>
            <c:idx val="5"/>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05-3870-4596-873F-FA4EEE822017}"/>
              </c:ext>
            </c:extLst>
          </c:dPt>
          <c:dPt>
            <c:idx val="6"/>
            <c:invertIfNegative val="0"/>
            <c:bubble3D val="0"/>
            <c:extLst>
              <c:ext xmlns:c16="http://schemas.microsoft.com/office/drawing/2014/chart" uri="{C3380CC4-5D6E-409C-BE32-E72D297353CC}">
                <c16:uniqueId val="{00000007-3870-4596-873F-FA4EEE822017}"/>
              </c:ext>
            </c:extLst>
          </c:dPt>
          <c:dPt>
            <c:idx val="7"/>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8-3870-4596-873F-FA4EEE822017}"/>
              </c:ext>
            </c:extLst>
          </c:dPt>
          <c:dPt>
            <c:idx val="8"/>
            <c:invertIfNegative val="0"/>
            <c:bubble3D val="0"/>
            <c:extLst>
              <c:ext xmlns:c16="http://schemas.microsoft.com/office/drawing/2014/chart" uri="{C3380CC4-5D6E-409C-BE32-E72D297353CC}">
                <c16:uniqueId val="{0000000A-3870-4596-873F-FA4EEE822017}"/>
              </c:ext>
            </c:extLst>
          </c:dPt>
          <c:dPt>
            <c:idx val="9"/>
            <c:invertIfNegative val="0"/>
            <c:bubble3D val="0"/>
            <c:extLst>
              <c:ext xmlns:c16="http://schemas.microsoft.com/office/drawing/2014/chart" uri="{C3380CC4-5D6E-409C-BE32-E72D297353CC}">
                <c16:uniqueId val="{0000000B-3870-4596-873F-FA4EEE822017}"/>
              </c:ext>
            </c:extLst>
          </c:dPt>
          <c:dPt>
            <c:idx val="10"/>
            <c:invertIfNegative val="0"/>
            <c:bubble3D val="0"/>
            <c:extLst>
              <c:ext xmlns:c16="http://schemas.microsoft.com/office/drawing/2014/chart" uri="{C3380CC4-5D6E-409C-BE32-E72D297353CC}">
                <c16:uniqueId val="{0000000C-3870-4596-873F-FA4EEE822017}"/>
              </c:ext>
            </c:extLst>
          </c:dPt>
          <c:dPt>
            <c:idx val="11"/>
            <c:invertIfNegative val="0"/>
            <c:bubble3D val="0"/>
            <c:extLst>
              <c:ext xmlns:c16="http://schemas.microsoft.com/office/drawing/2014/chart" uri="{C3380CC4-5D6E-409C-BE32-E72D297353CC}">
                <c16:uniqueId val="{0000000D-3870-4596-873F-FA4EEE822017}"/>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Sweden</c:v>
                </c:pt>
                <c:pt idx="1">
                  <c:v>Switzerland</c:v>
                </c:pt>
                <c:pt idx="2">
                  <c:v>Australia</c:v>
                </c:pt>
                <c:pt idx="3">
                  <c:v>Germany</c:v>
                </c:pt>
                <c:pt idx="4">
                  <c:v>France</c:v>
                </c:pt>
                <c:pt idx="5">
                  <c:v>Canada</c:v>
                </c:pt>
                <c:pt idx="6">
                  <c:v>United States</c:v>
                </c:pt>
                <c:pt idx="7">
                  <c:v>CMWF average</c:v>
                </c:pt>
                <c:pt idx="8">
                  <c:v>United Kingdom</c:v>
                </c:pt>
                <c:pt idx="9">
                  <c:v>Norway</c:v>
                </c:pt>
                <c:pt idx="10">
                  <c:v>New Zealand</c:v>
                </c:pt>
                <c:pt idx="11">
                  <c:v>Netherlands</c:v>
                </c:pt>
              </c:strCache>
            </c:strRef>
          </c:cat>
          <c:val>
            <c:numRef>
              <c:f>Sheet1!$B$2:$B$13</c:f>
              <c:numCache>
                <c:formatCode>0%</c:formatCode>
                <c:ptCount val="12"/>
                <c:pt idx="0">
                  <c:v>0.26982398000000002</c:v>
                </c:pt>
                <c:pt idx="1">
                  <c:v>0.41148463200000002</c:v>
                </c:pt>
                <c:pt idx="2">
                  <c:v>0.41401634500000001</c:v>
                </c:pt>
                <c:pt idx="3">
                  <c:v>0.46330248499999999</c:v>
                </c:pt>
                <c:pt idx="4">
                  <c:v>0.47560419999999998</c:v>
                </c:pt>
                <c:pt idx="5">
                  <c:v>0.54084657199999997</c:v>
                </c:pt>
                <c:pt idx="6">
                  <c:v>0.54193237800000005</c:v>
                </c:pt>
                <c:pt idx="7">
                  <c:v>0.55278406400000002</c:v>
                </c:pt>
                <c:pt idx="8">
                  <c:v>0.62623261299999999</c:v>
                </c:pt>
                <c:pt idx="9">
                  <c:v>0.72252696800000005</c:v>
                </c:pt>
                <c:pt idx="10">
                  <c:v>0.79199445899999998</c:v>
                </c:pt>
                <c:pt idx="11">
                  <c:v>0.822860072</c:v>
                </c:pt>
              </c:numCache>
            </c:numRef>
          </c:val>
          <c:extLst>
            <c:ext xmlns:c16="http://schemas.microsoft.com/office/drawing/2014/chart" uri="{C3380CC4-5D6E-409C-BE32-E72D297353CC}">
              <c16:uniqueId val="{0000000E-3870-4596-873F-FA4EEE822017}"/>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spPr>
            <a:ln w="6350">
              <a:solidFill>
                <a:schemeClr val="tx1"/>
              </a:solidFill>
            </a:ln>
          </c:spPr>
          <c:dPt>
            <c:idx val="0"/>
            <c:bubble3D val="0"/>
            <c:spPr>
              <a:solidFill>
                <a:srgbClr val="82BAB5"/>
              </a:solidFill>
              <a:ln w="6350">
                <a:solidFill>
                  <a:schemeClr val="tx1"/>
                </a:solidFill>
              </a:ln>
              <a:effectLst/>
            </c:spPr>
            <c:extLst>
              <c:ext xmlns:c16="http://schemas.microsoft.com/office/drawing/2014/chart" uri="{C3380CC4-5D6E-409C-BE32-E72D297353CC}">
                <c16:uniqueId val="{00000001-6DB6-4530-8367-72ECABE64C02}"/>
              </c:ext>
            </c:extLst>
          </c:dPt>
          <c:dPt>
            <c:idx val="1"/>
            <c:bubble3D val="0"/>
            <c:spPr>
              <a:pattFill prst="pct90">
                <a:fgClr>
                  <a:srgbClr val="365254"/>
                </a:fgClr>
                <a:bgClr>
                  <a:schemeClr val="bg1"/>
                </a:bgClr>
              </a:pattFill>
              <a:ln w="6350">
                <a:solidFill>
                  <a:schemeClr val="tx1"/>
                </a:solidFill>
              </a:ln>
              <a:effectLst/>
            </c:spPr>
            <c:extLst>
              <c:ext xmlns:c16="http://schemas.microsoft.com/office/drawing/2014/chart" uri="{C3380CC4-5D6E-409C-BE32-E72D297353CC}">
                <c16:uniqueId val="{00000003-6DB6-4530-8367-72ECABE64C02}"/>
              </c:ext>
            </c:extLst>
          </c:dPt>
          <c:dPt>
            <c:idx val="2"/>
            <c:bubble3D val="0"/>
            <c:spPr>
              <a:solidFill>
                <a:srgbClr val="852062"/>
              </a:solidFill>
              <a:ln w="6350">
                <a:solidFill>
                  <a:schemeClr val="tx1"/>
                </a:solidFill>
              </a:ln>
              <a:effectLst/>
            </c:spPr>
            <c:extLst>
              <c:ext xmlns:c16="http://schemas.microsoft.com/office/drawing/2014/chart" uri="{C3380CC4-5D6E-409C-BE32-E72D297353CC}">
                <c16:uniqueId val="{00000005-6DB6-4530-8367-72ECABE64C02}"/>
              </c:ext>
            </c:extLst>
          </c:dPt>
          <c:dLbls>
            <c:dLbl>
              <c:idx val="1"/>
              <c:layout>
                <c:manualLayout>
                  <c:x val="0.11701339179193504"/>
                  <c:y val="-0.18377957864158695"/>
                </c:manualLayout>
              </c:layout>
              <c:spPr>
                <a:solidFill>
                  <a:srgbClr val="365254"/>
                </a:solidFill>
                <a:ln>
                  <a:noFill/>
                </a:ln>
                <a:effectLst/>
              </c:spPr>
              <c:txPr>
                <a:bodyPr rot="0" spcFirstLastPara="1" vertOverflow="ellipsis" vert="horz" wrap="square" anchor="ctr" anchorCtr="1"/>
                <a:lstStyle/>
                <a:p>
                  <a:pPr>
                    <a:defRPr sz="1200" b="0" i="0" u="none" strike="noStrike" kern="1200" baseline="0">
                      <a:solidFill>
                        <a:schemeClr val="bg1"/>
                      </a:solidFill>
                      <a:latin typeface="Arial Narrow" panose="020B060602020203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DB6-4530-8367-72ECABE64C02}"/>
                </c:ext>
              </c:extLst>
            </c:dLbl>
            <c:dLbl>
              <c:idx val="2"/>
              <c:layout>
                <c:manualLayout>
                  <c:x val="0.11638530979082159"/>
                  <c:y val="0.16093052812861919"/>
                </c:manualLayout>
              </c:layout>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Narrow" panose="020B060602020203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DB6-4530-8367-72ECABE64C02}"/>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0–4 days</c:v>
                </c:pt>
                <c:pt idx="1">
                  <c:v>5–14 days</c:v>
                </c:pt>
                <c:pt idx="2">
                  <c:v>15+ days or never</c:v>
                </c:pt>
              </c:strCache>
            </c:strRef>
          </c:cat>
          <c:val>
            <c:numRef>
              <c:f>Sheet1!$B$2:$B$4</c:f>
              <c:numCache>
                <c:formatCode>0%</c:formatCode>
                <c:ptCount val="3"/>
                <c:pt idx="0">
                  <c:v>0.47707142871578623</c:v>
                </c:pt>
                <c:pt idx="1">
                  <c:v>0.30683545886882924</c:v>
                </c:pt>
                <c:pt idx="2">
                  <c:v>0.21609311241538698</c:v>
                </c:pt>
              </c:numCache>
            </c:numRef>
          </c:val>
          <c:extLst>
            <c:ext xmlns:c16="http://schemas.microsoft.com/office/drawing/2014/chart" uri="{C3380CC4-5D6E-409C-BE32-E72D297353CC}">
              <c16:uniqueId val="{0000000A-6DB6-4530-8367-72ECABE64C0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36825234875502"/>
          <c:y val="3.7653484443208193E-2"/>
          <c:w val="0.6263544392382977"/>
          <c:h val="0.91360650356918804"/>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3870-4596-873F-FA4EEE822017}"/>
              </c:ext>
            </c:extLst>
          </c:dPt>
          <c:dPt>
            <c:idx val="1"/>
            <c:invertIfNegative val="0"/>
            <c:bubble3D val="0"/>
            <c:extLst>
              <c:ext xmlns:c16="http://schemas.microsoft.com/office/drawing/2014/chart" uri="{C3380CC4-5D6E-409C-BE32-E72D297353CC}">
                <c16:uniqueId val="{00000001-3870-4596-873F-FA4EEE822017}"/>
              </c:ext>
            </c:extLst>
          </c:dPt>
          <c:dPt>
            <c:idx val="2"/>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2-3870-4596-873F-FA4EEE822017}"/>
              </c:ext>
            </c:extLst>
          </c:dPt>
          <c:dPt>
            <c:idx val="3"/>
            <c:invertIfNegative val="0"/>
            <c:bubble3D val="0"/>
            <c:extLst>
              <c:ext xmlns:c16="http://schemas.microsoft.com/office/drawing/2014/chart" uri="{C3380CC4-5D6E-409C-BE32-E72D297353CC}">
                <c16:uniqueId val="{00000003-3870-4596-873F-FA4EEE822017}"/>
              </c:ext>
            </c:extLst>
          </c:dPt>
          <c:dPt>
            <c:idx val="4"/>
            <c:invertIfNegative val="0"/>
            <c:bubble3D val="0"/>
            <c:extLst>
              <c:ext xmlns:c16="http://schemas.microsoft.com/office/drawing/2014/chart" uri="{C3380CC4-5D6E-409C-BE32-E72D297353CC}">
                <c16:uniqueId val="{00000004-3870-4596-873F-FA4EEE822017}"/>
              </c:ext>
            </c:extLst>
          </c:dPt>
          <c:dPt>
            <c:idx val="5"/>
            <c:invertIfNegative val="0"/>
            <c:bubble3D val="0"/>
            <c:extLst>
              <c:ext xmlns:c16="http://schemas.microsoft.com/office/drawing/2014/chart" uri="{C3380CC4-5D6E-409C-BE32-E72D297353CC}">
                <c16:uniqueId val="{00000005-3870-4596-873F-FA4EEE822017}"/>
              </c:ext>
            </c:extLst>
          </c:dPt>
          <c:dPt>
            <c:idx val="6"/>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7-3870-4596-873F-FA4EEE822017}"/>
              </c:ext>
            </c:extLst>
          </c:dPt>
          <c:dPt>
            <c:idx val="7"/>
            <c:invertIfNegative val="0"/>
            <c:bubble3D val="0"/>
            <c:extLst>
              <c:ext xmlns:c16="http://schemas.microsoft.com/office/drawing/2014/chart" uri="{C3380CC4-5D6E-409C-BE32-E72D297353CC}">
                <c16:uniqueId val="{00000008-3870-4596-873F-FA4EEE822017}"/>
              </c:ext>
            </c:extLst>
          </c:dPt>
          <c:dPt>
            <c:idx val="8"/>
            <c:invertIfNegative val="0"/>
            <c:bubble3D val="0"/>
            <c:extLst>
              <c:ext xmlns:c16="http://schemas.microsoft.com/office/drawing/2014/chart" uri="{C3380CC4-5D6E-409C-BE32-E72D297353CC}">
                <c16:uniqueId val="{0000000A-3870-4596-873F-FA4EEE822017}"/>
              </c:ext>
            </c:extLst>
          </c:dPt>
          <c:dPt>
            <c:idx val="9"/>
            <c:invertIfNegative val="0"/>
            <c:bubble3D val="0"/>
            <c:extLst>
              <c:ext xmlns:c16="http://schemas.microsoft.com/office/drawing/2014/chart" uri="{C3380CC4-5D6E-409C-BE32-E72D297353CC}">
                <c16:uniqueId val="{0000000B-3870-4596-873F-FA4EEE822017}"/>
              </c:ext>
            </c:extLst>
          </c:dPt>
          <c:dPt>
            <c:idx val="10"/>
            <c:invertIfNegative val="0"/>
            <c:bubble3D val="0"/>
            <c:extLst>
              <c:ext xmlns:c16="http://schemas.microsoft.com/office/drawing/2014/chart" uri="{C3380CC4-5D6E-409C-BE32-E72D297353CC}">
                <c16:uniqueId val="{0000000C-3870-4596-873F-FA4EEE822017}"/>
              </c:ext>
            </c:extLst>
          </c:dPt>
          <c:dPt>
            <c:idx val="11"/>
            <c:invertIfNegative val="0"/>
            <c:bubble3D val="0"/>
            <c:extLst>
              <c:ext xmlns:c16="http://schemas.microsoft.com/office/drawing/2014/chart" uri="{C3380CC4-5D6E-409C-BE32-E72D297353CC}">
                <c16:uniqueId val="{0000000D-3870-4596-873F-FA4EEE822017}"/>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Australia</c:v>
                </c:pt>
                <c:pt idx="1">
                  <c:v>New Zealand</c:v>
                </c:pt>
                <c:pt idx="2">
                  <c:v>Canada</c:v>
                </c:pt>
                <c:pt idx="3">
                  <c:v>Netherlands</c:v>
                </c:pt>
                <c:pt idx="4">
                  <c:v>Germany</c:v>
                </c:pt>
                <c:pt idx="5">
                  <c:v>United Kingdom</c:v>
                </c:pt>
                <c:pt idx="6">
                  <c:v>CMWF average</c:v>
                </c:pt>
                <c:pt idx="7">
                  <c:v>Switzerland</c:v>
                </c:pt>
                <c:pt idx="8">
                  <c:v>United States</c:v>
                </c:pt>
                <c:pt idx="9">
                  <c:v>France</c:v>
                </c:pt>
                <c:pt idx="10">
                  <c:v>Norway</c:v>
                </c:pt>
                <c:pt idx="11">
                  <c:v>Sweden</c:v>
                </c:pt>
              </c:strCache>
            </c:strRef>
          </c:cat>
          <c:val>
            <c:numRef>
              <c:f>Sheet1!$B$2:$B$13</c:f>
              <c:numCache>
                <c:formatCode>0%</c:formatCode>
                <c:ptCount val="12"/>
                <c:pt idx="0">
                  <c:v>0.142041952</c:v>
                </c:pt>
                <c:pt idx="1">
                  <c:v>0.181559094</c:v>
                </c:pt>
                <c:pt idx="2">
                  <c:v>0.24120383100000001</c:v>
                </c:pt>
                <c:pt idx="3">
                  <c:v>0.26831339599999998</c:v>
                </c:pt>
                <c:pt idx="4">
                  <c:v>0.29200287200000002</c:v>
                </c:pt>
                <c:pt idx="5">
                  <c:v>0.29834081800000001</c:v>
                </c:pt>
                <c:pt idx="6">
                  <c:v>0.30587156642379543</c:v>
                </c:pt>
                <c:pt idx="7">
                  <c:v>0.32729887699999999</c:v>
                </c:pt>
                <c:pt idx="8">
                  <c:v>0.33394964900000002</c:v>
                </c:pt>
                <c:pt idx="9">
                  <c:v>0.36095904000000001</c:v>
                </c:pt>
                <c:pt idx="10">
                  <c:v>0.453383865</c:v>
                </c:pt>
                <c:pt idx="11">
                  <c:v>0.46553383599999998</c:v>
                </c:pt>
              </c:numCache>
            </c:numRef>
          </c:val>
          <c:extLst>
            <c:ext xmlns:c16="http://schemas.microsoft.com/office/drawing/2014/chart" uri="{C3380CC4-5D6E-409C-BE32-E72D297353CC}">
              <c16:uniqueId val="{0000000E-3870-4596-873F-FA4EEE822017}"/>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28308828190461"/>
          <c:y val="3.7653484443208193E-2"/>
          <c:w val="0.584439589645948"/>
          <c:h val="0.91360650356918804"/>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F3DA-4011-809F-FCF917200B42}"/>
              </c:ext>
            </c:extLst>
          </c:dPt>
          <c:dPt>
            <c:idx val="1"/>
            <c:invertIfNegative val="0"/>
            <c:bubble3D val="0"/>
            <c:extLst>
              <c:ext xmlns:c16="http://schemas.microsoft.com/office/drawing/2014/chart" uri="{C3380CC4-5D6E-409C-BE32-E72D297353CC}">
                <c16:uniqueId val="{00000001-F3DA-4011-809F-FCF917200B42}"/>
              </c:ext>
            </c:extLst>
          </c:dPt>
          <c:dPt>
            <c:idx val="2"/>
            <c:invertIfNegative val="0"/>
            <c:bubble3D val="0"/>
            <c:extLst>
              <c:ext xmlns:c16="http://schemas.microsoft.com/office/drawing/2014/chart" uri="{C3380CC4-5D6E-409C-BE32-E72D297353CC}">
                <c16:uniqueId val="{00000002-F3DA-4011-809F-FCF917200B42}"/>
              </c:ext>
            </c:extLst>
          </c:dPt>
          <c:dPt>
            <c:idx val="3"/>
            <c:invertIfNegative val="0"/>
            <c:bubble3D val="0"/>
            <c:extLst>
              <c:ext xmlns:c16="http://schemas.microsoft.com/office/drawing/2014/chart" uri="{C3380CC4-5D6E-409C-BE32-E72D297353CC}">
                <c16:uniqueId val="{00000003-F3DA-4011-809F-FCF917200B42}"/>
              </c:ext>
            </c:extLst>
          </c:dPt>
          <c:dPt>
            <c:idx val="4"/>
            <c:invertIfNegative val="0"/>
            <c:bubble3D val="0"/>
            <c:extLst>
              <c:ext xmlns:c16="http://schemas.microsoft.com/office/drawing/2014/chart" uri="{C3380CC4-5D6E-409C-BE32-E72D297353CC}">
                <c16:uniqueId val="{00000004-F3DA-4011-809F-FCF917200B42}"/>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6-F3DA-4011-809F-FCF917200B42}"/>
              </c:ext>
            </c:extLst>
          </c:dPt>
          <c:dPt>
            <c:idx val="6"/>
            <c:invertIfNegative val="0"/>
            <c:bubble3D val="0"/>
            <c:spPr>
              <a:solidFill>
                <a:schemeClr val="bg1"/>
              </a:solidFill>
              <a:ln w="6350">
                <a:solidFill>
                  <a:schemeClr val="tx1"/>
                </a:solidFill>
              </a:ln>
              <a:effectLst/>
            </c:spPr>
            <c:extLst>
              <c:ext xmlns:c16="http://schemas.microsoft.com/office/drawing/2014/chart" uri="{C3380CC4-5D6E-409C-BE32-E72D297353CC}">
                <c16:uniqueId val="{00000007-F3DA-4011-809F-FCF917200B42}"/>
              </c:ext>
            </c:extLst>
          </c:dPt>
          <c:dPt>
            <c:idx val="7"/>
            <c:invertIfNegative val="0"/>
            <c:bubble3D val="0"/>
            <c:extLst>
              <c:ext xmlns:c16="http://schemas.microsoft.com/office/drawing/2014/chart" uri="{C3380CC4-5D6E-409C-BE32-E72D297353CC}">
                <c16:uniqueId val="{00000009-F3DA-4011-809F-FCF917200B42}"/>
              </c:ext>
            </c:extLst>
          </c:dPt>
          <c:dPt>
            <c:idx val="8"/>
            <c:invertIfNegative val="0"/>
            <c:bubble3D val="0"/>
            <c:extLst>
              <c:ext xmlns:c16="http://schemas.microsoft.com/office/drawing/2014/chart" uri="{C3380CC4-5D6E-409C-BE32-E72D297353CC}">
                <c16:uniqueId val="{0000000A-F3DA-4011-809F-FCF917200B42}"/>
              </c:ext>
            </c:extLst>
          </c:dPt>
          <c:dPt>
            <c:idx val="9"/>
            <c:invertIfNegative val="0"/>
            <c:bubble3D val="0"/>
            <c:extLst>
              <c:ext xmlns:c16="http://schemas.microsoft.com/office/drawing/2014/chart" uri="{C3380CC4-5D6E-409C-BE32-E72D297353CC}">
                <c16:uniqueId val="{0000000B-F3DA-4011-809F-FCF917200B42}"/>
              </c:ext>
            </c:extLst>
          </c:dPt>
          <c:dPt>
            <c:idx val="10"/>
            <c:invertIfNegative val="0"/>
            <c:bubble3D val="0"/>
            <c:extLst>
              <c:ext xmlns:c16="http://schemas.microsoft.com/office/drawing/2014/chart" uri="{C3380CC4-5D6E-409C-BE32-E72D297353CC}">
                <c16:uniqueId val="{0000000C-F3DA-4011-809F-FCF917200B42}"/>
              </c:ext>
            </c:extLst>
          </c:dPt>
          <c:dPt>
            <c:idx val="11"/>
            <c:invertIfNegative val="0"/>
            <c:bubble3D val="0"/>
            <c:extLst>
              <c:ext xmlns:c16="http://schemas.microsoft.com/office/drawing/2014/chart" uri="{C3380CC4-5D6E-409C-BE32-E72D297353CC}">
                <c16:uniqueId val="{0000000D-F3DA-4011-809F-FCF917200B42}"/>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Sweden</c:v>
                </c:pt>
                <c:pt idx="1">
                  <c:v>Norway</c:v>
                </c:pt>
                <c:pt idx="2">
                  <c:v>Switzerland</c:v>
                </c:pt>
                <c:pt idx="3">
                  <c:v>United States</c:v>
                </c:pt>
                <c:pt idx="4">
                  <c:v>New Zealand</c:v>
                </c:pt>
                <c:pt idx="5">
                  <c:v>CMWF average</c:v>
                </c:pt>
                <c:pt idx="6">
                  <c:v>Canada</c:v>
                </c:pt>
                <c:pt idx="7">
                  <c:v>Netherlands</c:v>
                </c:pt>
                <c:pt idx="8">
                  <c:v>United Kingdom</c:v>
                </c:pt>
                <c:pt idx="9">
                  <c:v>Australia</c:v>
                </c:pt>
                <c:pt idx="10">
                  <c:v>France</c:v>
                </c:pt>
                <c:pt idx="11">
                  <c:v>Germany</c:v>
                </c:pt>
              </c:strCache>
            </c:strRef>
          </c:cat>
          <c:val>
            <c:numRef>
              <c:f>Sheet1!$B$2:$B$13</c:f>
              <c:numCache>
                <c:formatCode>General</c:formatCode>
                <c:ptCount val="12"/>
                <c:pt idx="0">
                  <c:v>40</c:v>
                </c:pt>
                <c:pt idx="1">
                  <c:v>80</c:v>
                </c:pt>
                <c:pt idx="2">
                  <c:v>80</c:v>
                </c:pt>
                <c:pt idx="3">
                  <c:v>80</c:v>
                </c:pt>
                <c:pt idx="4">
                  <c:v>84</c:v>
                </c:pt>
                <c:pt idx="5" formatCode="0">
                  <c:v>99.454545454545453</c:v>
                </c:pt>
                <c:pt idx="6">
                  <c:v>100</c:v>
                </c:pt>
                <c:pt idx="7">
                  <c:v>100</c:v>
                </c:pt>
                <c:pt idx="8">
                  <c:v>100</c:v>
                </c:pt>
                <c:pt idx="9">
                  <c:v>110</c:v>
                </c:pt>
                <c:pt idx="10">
                  <c:v>120</c:v>
                </c:pt>
                <c:pt idx="11">
                  <c:v>200</c:v>
                </c:pt>
              </c:numCache>
            </c:numRef>
          </c:val>
          <c:extLst>
            <c:ext xmlns:c16="http://schemas.microsoft.com/office/drawing/2014/chart" uri="{C3380CC4-5D6E-409C-BE32-E72D297353CC}">
              <c16:uniqueId val="{0000000E-F3DA-4011-809F-FCF917200B42}"/>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General"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13794594982814"/>
          <c:y val="3.7653484443208193E-2"/>
          <c:w val="0.59658485308975884"/>
          <c:h val="0.91360650356918804"/>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96F4-4A01-ABF4-3C785CA0E141}"/>
              </c:ext>
            </c:extLst>
          </c:dPt>
          <c:dPt>
            <c:idx val="1"/>
            <c:invertIfNegative val="0"/>
            <c:bubble3D val="0"/>
            <c:extLst>
              <c:ext xmlns:c16="http://schemas.microsoft.com/office/drawing/2014/chart" uri="{C3380CC4-5D6E-409C-BE32-E72D297353CC}">
                <c16:uniqueId val="{00000001-96F4-4A01-ABF4-3C785CA0E141}"/>
              </c:ext>
            </c:extLst>
          </c:dPt>
          <c:dPt>
            <c:idx val="2"/>
            <c:invertIfNegative val="0"/>
            <c:bubble3D val="0"/>
            <c:extLst>
              <c:ext xmlns:c16="http://schemas.microsoft.com/office/drawing/2014/chart" uri="{C3380CC4-5D6E-409C-BE32-E72D297353CC}">
                <c16:uniqueId val="{00000003-96F4-4A01-ABF4-3C785CA0E141}"/>
              </c:ext>
            </c:extLst>
          </c:dPt>
          <c:dPt>
            <c:idx val="3"/>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04-96F4-4A01-ABF4-3C785CA0E141}"/>
              </c:ext>
            </c:extLst>
          </c:dPt>
          <c:dPt>
            <c:idx val="4"/>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6-96F4-4A01-ABF4-3C785CA0E141}"/>
              </c:ext>
            </c:extLst>
          </c:dPt>
          <c:dPt>
            <c:idx val="5"/>
            <c:invertIfNegative val="0"/>
            <c:bubble3D val="0"/>
            <c:extLst>
              <c:ext xmlns:c16="http://schemas.microsoft.com/office/drawing/2014/chart" uri="{C3380CC4-5D6E-409C-BE32-E72D297353CC}">
                <c16:uniqueId val="{00000007-96F4-4A01-ABF4-3C785CA0E141}"/>
              </c:ext>
            </c:extLst>
          </c:dPt>
          <c:dPt>
            <c:idx val="6"/>
            <c:invertIfNegative val="0"/>
            <c:bubble3D val="0"/>
            <c:extLst>
              <c:ext xmlns:c16="http://schemas.microsoft.com/office/drawing/2014/chart" uri="{C3380CC4-5D6E-409C-BE32-E72D297353CC}">
                <c16:uniqueId val="{00000008-96F4-4A01-ABF4-3C785CA0E141}"/>
              </c:ext>
            </c:extLst>
          </c:dPt>
          <c:dPt>
            <c:idx val="7"/>
            <c:invertIfNegative val="0"/>
            <c:bubble3D val="0"/>
            <c:extLst>
              <c:ext xmlns:c16="http://schemas.microsoft.com/office/drawing/2014/chart" uri="{C3380CC4-5D6E-409C-BE32-E72D297353CC}">
                <c16:uniqueId val="{00000009-96F4-4A01-ABF4-3C785CA0E141}"/>
              </c:ext>
            </c:extLst>
          </c:dPt>
          <c:dPt>
            <c:idx val="8"/>
            <c:invertIfNegative val="0"/>
            <c:bubble3D val="0"/>
            <c:extLst>
              <c:ext xmlns:c16="http://schemas.microsoft.com/office/drawing/2014/chart" uri="{C3380CC4-5D6E-409C-BE32-E72D297353CC}">
                <c16:uniqueId val="{0000000A-96F4-4A01-ABF4-3C785CA0E141}"/>
              </c:ext>
            </c:extLst>
          </c:dPt>
          <c:dPt>
            <c:idx val="9"/>
            <c:invertIfNegative val="0"/>
            <c:bubble3D val="0"/>
            <c:extLst>
              <c:ext xmlns:c16="http://schemas.microsoft.com/office/drawing/2014/chart" uri="{C3380CC4-5D6E-409C-BE32-E72D297353CC}">
                <c16:uniqueId val="{0000000B-96F4-4A01-ABF4-3C785CA0E141}"/>
              </c:ext>
            </c:extLst>
          </c:dPt>
          <c:dPt>
            <c:idx val="10"/>
            <c:invertIfNegative val="0"/>
            <c:bubble3D val="0"/>
            <c:extLst>
              <c:ext xmlns:c16="http://schemas.microsoft.com/office/drawing/2014/chart" uri="{C3380CC4-5D6E-409C-BE32-E72D297353CC}">
                <c16:uniqueId val="{0000000C-96F4-4A01-ABF4-3C785CA0E141}"/>
              </c:ext>
            </c:extLst>
          </c:dPt>
          <c:dPt>
            <c:idx val="11"/>
            <c:invertIfNegative val="0"/>
            <c:bubble3D val="0"/>
            <c:extLst>
              <c:ext xmlns:c16="http://schemas.microsoft.com/office/drawing/2014/chart" uri="{C3380CC4-5D6E-409C-BE32-E72D297353CC}">
                <c16:uniqueId val="{0000000D-96F4-4A01-ABF4-3C785CA0E141}"/>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Australia</c:v>
                </c:pt>
                <c:pt idx="1">
                  <c:v>New Zealand</c:v>
                </c:pt>
                <c:pt idx="2">
                  <c:v>Netherlands</c:v>
                </c:pt>
                <c:pt idx="3">
                  <c:v>Canada</c:v>
                </c:pt>
                <c:pt idx="4">
                  <c:v>CMWF average</c:v>
                </c:pt>
                <c:pt idx="5">
                  <c:v>Germany</c:v>
                </c:pt>
                <c:pt idx="6">
                  <c:v>United States</c:v>
                </c:pt>
                <c:pt idx="7">
                  <c:v>United Kingdom</c:v>
                </c:pt>
                <c:pt idx="8">
                  <c:v>Norway</c:v>
                </c:pt>
                <c:pt idx="9">
                  <c:v>France</c:v>
                </c:pt>
                <c:pt idx="10">
                  <c:v>Sweden</c:v>
                </c:pt>
                <c:pt idx="11">
                  <c:v>Switzerland</c:v>
                </c:pt>
              </c:strCache>
            </c:strRef>
          </c:cat>
          <c:val>
            <c:numRef>
              <c:f>Sheet1!$B$2:$B$13</c:f>
              <c:numCache>
                <c:formatCode>0%</c:formatCode>
                <c:ptCount val="12"/>
                <c:pt idx="0">
                  <c:v>0.20762124400000001</c:v>
                </c:pt>
                <c:pt idx="1">
                  <c:v>0.22713693900000001</c:v>
                </c:pt>
                <c:pt idx="2">
                  <c:v>0.28444992600000002</c:v>
                </c:pt>
                <c:pt idx="3">
                  <c:v>0.36070606</c:v>
                </c:pt>
                <c:pt idx="4">
                  <c:v>0.37474728400000001</c:v>
                </c:pt>
                <c:pt idx="5">
                  <c:v>0.37533908199999999</c:v>
                </c:pt>
                <c:pt idx="6">
                  <c:v>0.42271941699999999</c:v>
                </c:pt>
                <c:pt idx="7">
                  <c:v>0.43045421499999997</c:v>
                </c:pt>
                <c:pt idx="8">
                  <c:v>0.43160158900000001</c:v>
                </c:pt>
                <c:pt idx="9">
                  <c:v>0.45437570900000002</c:v>
                </c:pt>
                <c:pt idx="10">
                  <c:v>0.45796959799999998</c:v>
                </c:pt>
                <c:pt idx="11">
                  <c:v>0.46984634600000003</c:v>
                </c:pt>
              </c:numCache>
            </c:numRef>
          </c:val>
          <c:extLst>
            <c:ext xmlns:c16="http://schemas.microsoft.com/office/drawing/2014/chart" uri="{C3380CC4-5D6E-409C-BE32-E72D297353CC}">
              <c16:uniqueId val="{0000000E-96F4-4A01-ABF4-3C785CA0E141}"/>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16758765090477"/>
          <c:y val="3.7653484443208193E-2"/>
          <c:w val="0.55251321931614472"/>
          <c:h val="0.91360650356918804"/>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B8D5-4130-B35E-9A0F12C5239A}"/>
              </c:ext>
            </c:extLst>
          </c:dPt>
          <c:dPt>
            <c:idx val="1"/>
            <c:invertIfNegative val="0"/>
            <c:bubble3D val="0"/>
            <c:extLst>
              <c:ext xmlns:c16="http://schemas.microsoft.com/office/drawing/2014/chart" uri="{C3380CC4-5D6E-409C-BE32-E72D297353CC}">
                <c16:uniqueId val="{00000001-B8D5-4130-B35E-9A0F12C5239A}"/>
              </c:ext>
            </c:extLst>
          </c:dPt>
          <c:dPt>
            <c:idx val="2"/>
            <c:invertIfNegative val="0"/>
            <c:bubble3D val="0"/>
            <c:extLst>
              <c:ext xmlns:c16="http://schemas.microsoft.com/office/drawing/2014/chart" uri="{C3380CC4-5D6E-409C-BE32-E72D297353CC}">
                <c16:uniqueId val="{00000002-B8D5-4130-B35E-9A0F12C5239A}"/>
              </c:ext>
            </c:extLst>
          </c:dPt>
          <c:dPt>
            <c:idx val="3"/>
            <c:invertIfNegative val="0"/>
            <c:bubble3D val="0"/>
            <c:extLst>
              <c:ext xmlns:c16="http://schemas.microsoft.com/office/drawing/2014/chart" uri="{C3380CC4-5D6E-409C-BE32-E72D297353CC}">
                <c16:uniqueId val="{00000003-B8D5-4130-B35E-9A0F12C5239A}"/>
              </c:ext>
            </c:extLst>
          </c:dPt>
          <c:dPt>
            <c:idx val="4"/>
            <c:invertIfNegative val="0"/>
            <c:bubble3D val="0"/>
            <c:extLst>
              <c:ext xmlns:c16="http://schemas.microsoft.com/office/drawing/2014/chart" uri="{C3380CC4-5D6E-409C-BE32-E72D297353CC}">
                <c16:uniqueId val="{00000004-B8D5-4130-B35E-9A0F12C5239A}"/>
              </c:ext>
            </c:extLst>
          </c:dPt>
          <c:dPt>
            <c:idx val="5"/>
            <c:invertIfNegative val="0"/>
            <c:bubble3D val="0"/>
            <c:extLst>
              <c:ext xmlns:c16="http://schemas.microsoft.com/office/drawing/2014/chart" uri="{C3380CC4-5D6E-409C-BE32-E72D297353CC}">
                <c16:uniqueId val="{00000005-B8D5-4130-B35E-9A0F12C5239A}"/>
              </c:ext>
            </c:extLst>
          </c:dPt>
          <c:dPt>
            <c:idx val="6"/>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7-B8D5-4130-B35E-9A0F12C5239A}"/>
              </c:ext>
            </c:extLst>
          </c:dPt>
          <c:dPt>
            <c:idx val="7"/>
            <c:invertIfNegative val="0"/>
            <c:bubble3D val="0"/>
            <c:extLst>
              <c:ext xmlns:c16="http://schemas.microsoft.com/office/drawing/2014/chart" uri="{C3380CC4-5D6E-409C-BE32-E72D297353CC}">
                <c16:uniqueId val="{00000008-B8D5-4130-B35E-9A0F12C5239A}"/>
              </c:ext>
            </c:extLst>
          </c:dPt>
          <c:dPt>
            <c:idx val="8"/>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0A-B8D5-4130-B35E-9A0F12C5239A}"/>
              </c:ext>
            </c:extLst>
          </c:dPt>
          <c:dPt>
            <c:idx val="9"/>
            <c:invertIfNegative val="0"/>
            <c:bubble3D val="0"/>
            <c:extLst>
              <c:ext xmlns:c16="http://schemas.microsoft.com/office/drawing/2014/chart" uri="{C3380CC4-5D6E-409C-BE32-E72D297353CC}">
                <c16:uniqueId val="{0000000B-B8D5-4130-B35E-9A0F12C5239A}"/>
              </c:ext>
            </c:extLst>
          </c:dPt>
          <c:dPt>
            <c:idx val="10"/>
            <c:invertIfNegative val="0"/>
            <c:bubble3D val="0"/>
            <c:extLst>
              <c:ext xmlns:c16="http://schemas.microsoft.com/office/drawing/2014/chart" uri="{C3380CC4-5D6E-409C-BE32-E72D297353CC}">
                <c16:uniqueId val="{0000000C-B8D5-4130-B35E-9A0F12C5239A}"/>
              </c:ext>
            </c:extLst>
          </c:dPt>
          <c:dPt>
            <c:idx val="11"/>
            <c:invertIfNegative val="0"/>
            <c:bubble3D val="0"/>
            <c:extLst>
              <c:ext xmlns:c16="http://schemas.microsoft.com/office/drawing/2014/chart" uri="{C3380CC4-5D6E-409C-BE32-E72D297353CC}">
                <c16:uniqueId val="{0000000D-B8D5-4130-B35E-9A0F12C5239A}"/>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Netherlands</c:v>
                </c:pt>
                <c:pt idx="1">
                  <c:v>Australia</c:v>
                </c:pt>
                <c:pt idx="2">
                  <c:v>Norway</c:v>
                </c:pt>
                <c:pt idx="3">
                  <c:v>Sweden</c:v>
                </c:pt>
                <c:pt idx="4">
                  <c:v>New Zealand</c:v>
                </c:pt>
                <c:pt idx="5">
                  <c:v>Switzerland</c:v>
                </c:pt>
                <c:pt idx="6">
                  <c:v>CMWF average</c:v>
                </c:pt>
                <c:pt idx="7">
                  <c:v>United States</c:v>
                </c:pt>
                <c:pt idx="8">
                  <c:v>Canada</c:v>
                </c:pt>
                <c:pt idx="9">
                  <c:v>United Kingdom</c:v>
                </c:pt>
                <c:pt idx="10">
                  <c:v>Germany</c:v>
                </c:pt>
                <c:pt idx="11">
                  <c:v>France</c:v>
                </c:pt>
              </c:strCache>
            </c:strRef>
          </c:cat>
          <c:val>
            <c:numRef>
              <c:f>Sheet1!$B$2:$B$13</c:f>
              <c:numCache>
                <c:formatCode>0%</c:formatCode>
                <c:ptCount val="12"/>
                <c:pt idx="0">
                  <c:v>0.490876812</c:v>
                </c:pt>
                <c:pt idx="1">
                  <c:v>0.53846516899999997</c:v>
                </c:pt>
                <c:pt idx="2">
                  <c:v>0.54421620800000003</c:v>
                </c:pt>
                <c:pt idx="3">
                  <c:v>0.56450631500000004</c:v>
                </c:pt>
                <c:pt idx="4">
                  <c:v>0.57548293800000005</c:v>
                </c:pt>
                <c:pt idx="5">
                  <c:v>0.59767726499999996</c:v>
                </c:pt>
                <c:pt idx="6">
                  <c:v>0.59769006599999996</c:v>
                </c:pt>
                <c:pt idx="7">
                  <c:v>0.59965743000000005</c:v>
                </c:pt>
                <c:pt idx="8">
                  <c:v>0.60049178700000005</c:v>
                </c:pt>
                <c:pt idx="9">
                  <c:v>0.64152917600000003</c:v>
                </c:pt>
                <c:pt idx="10">
                  <c:v>0.69413987899999996</c:v>
                </c:pt>
                <c:pt idx="11">
                  <c:v>0.72754775000000005</c:v>
                </c:pt>
              </c:numCache>
            </c:numRef>
          </c:val>
          <c:extLst>
            <c:ext xmlns:c16="http://schemas.microsoft.com/office/drawing/2014/chart" uri="{C3380CC4-5D6E-409C-BE32-E72D297353CC}">
              <c16:uniqueId val="{0000000E-B8D5-4130-B35E-9A0F12C5239A}"/>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16758765090477"/>
          <c:y val="3.7653484443208193E-2"/>
          <c:w val="0.53313606557448401"/>
          <c:h val="0.91360650356918804"/>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945C-4BF4-A929-6EBBB2A0DA2C}"/>
              </c:ext>
            </c:extLst>
          </c:dPt>
          <c:dPt>
            <c:idx val="1"/>
            <c:invertIfNegative val="0"/>
            <c:bubble3D val="0"/>
            <c:extLst>
              <c:ext xmlns:c16="http://schemas.microsoft.com/office/drawing/2014/chart" uri="{C3380CC4-5D6E-409C-BE32-E72D297353CC}">
                <c16:uniqueId val="{00000001-945C-4BF4-A929-6EBBB2A0DA2C}"/>
              </c:ext>
            </c:extLst>
          </c:dPt>
          <c:dPt>
            <c:idx val="2"/>
            <c:invertIfNegative val="0"/>
            <c:bubble3D val="0"/>
            <c:extLst>
              <c:ext xmlns:c16="http://schemas.microsoft.com/office/drawing/2014/chart" uri="{C3380CC4-5D6E-409C-BE32-E72D297353CC}">
                <c16:uniqueId val="{00000002-945C-4BF4-A929-6EBBB2A0DA2C}"/>
              </c:ext>
            </c:extLst>
          </c:dPt>
          <c:dPt>
            <c:idx val="3"/>
            <c:invertIfNegative val="0"/>
            <c:bubble3D val="0"/>
            <c:extLst>
              <c:ext xmlns:c16="http://schemas.microsoft.com/office/drawing/2014/chart" uri="{C3380CC4-5D6E-409C-BE32-E72D297353CC}">
                <c16:uniqueId val="{00000003-945C-4BF4-A929-6EBBB2A0DA2C}"/>
              </c:ext>
            </c:extLst>
          </c:dPt>
          <c:dPt>
            <c:idx val="4"/>
            <c:invertIfNegative val="0"/>
            <c:bubble3D val="0"/>
            <c:spPr>
              <a:solidFill>
                <a:srgbClr val="F48120"/>
              </a:solidFill>
              <a:ln w="6350">
                <a:solidFill>
                  <a:schemeClr val="tx1"/>
                </a:solidFill>
              </a:ln>
              <a:effectLst/>
            </c:spPr>
            <c:extLst>
              <c:ext xmlns:c16="http://schemas.microsoft.com/office/drawing/2014/chart" uri="{C3380CC4-5D6E-409C-BE32-E72D297353CC}">
                <c16:uniqueId val="{00000005-945C-4BF4-A929-6EBBB2A0DA2C}"/>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7-945C-4BF4-A929-6EBBB2A0DA2C}"/>
              </c:ext>
            </c:extLst>
          </c:dPt>
          <c:dPt>
            <c:idx val="6"/>
            <c:invertIfNegative val="0"/>
            <c:bubble3D val="0"/>
            <c:extLst>
              <c:ext xmlns:c16="http://schemas.microsoft.com/office/drawing/2014/chart" uri="{C3380CC4-5D6E-409C-BE32-E72D297353CC}">
                <c16:uniqueId val="{00000008-945C-4BF4-A929-6EBBB2A0DA2C}"/>
              </c:ext>
            </c:extLst>
          </c:dPt>
          <c:dPt>
            <c:idx val="7"/>
            <c:invertIfNegative val="0"/>
            <c:bubble3D val="0"/>
            <c:extLst>
              <c:ext xmlns:c16="http://schemas.microsoft.com/office/drawing/2014/chart" uri="{C3380CC4-5D6E-409C-BE32-E72D297353CC}">
                <c16:uniqueId val="{00000009-945C-4BF4-A929-6EBBB2A0DA2C}"/>
              </c:ext>
            </c:extLst>
          </c:dPt>
          <c:dPt>
            <c:idx val="8"/>
            <c:invertIfNegative val="0"/>
            <c:bubble3D val="0"/>
            <c:extLst>
              <c:ext xmlns:c16="http://schemas.microsoft.com/office/drawing/2014/chart" uri="{C3380CC4-5D6E-409C-BE32-E72D297353CC}">
                <c16:uniqueId val="{0000000A-945C-4BF4-A929-6EBBB2A0DA2C}"/>
              </c:ext>
            </c:extLst>
          </c:dPt>
          <c:dPt>
            <c:idx val="9"/>
            <c:invertIfNegative val="0"/>
            <c:bubble3D val="0"/>
            <c:extLst>
              <c:ext xmlns:c16="http://schemas.microsoft.com/office/drawing/2014/chart" uri="{C3380CC4-5D6E-409C-BE32-E72D297353CC}">
                <c16:uniqueId val="{0000000B-945C-4BF4-A929-6EBBB2A0DA2C}"/>
              </c:ext>
            </c:extLst>
          </c:dPt>
          <c:dPt>
            <c:idx val="10"/>
            <c:invertIfNegative val="0"/>
            <c:bubble3D val="0"/>
            <c:extLst>
              <c:ext xmlns:c16="http://schemas.microsoft.com/office/drawing/2014/chart" uri="{C3380CC4-5D6E-409C-BE32-E72D297353CC}">
                <c16:uniqueId val="{0000000C-945C-4BF4-A929-6EBBB2A0DA2C}"/>
              </c:ext>
            </c:extLst>
          </c:dPt>
          <c:dPt>
            <c:idx val="11"/>
            <c:invertIfNegative val="0"/>
            <c:bubble3D val="0"/>
            <c:extLst>
              <c:ext xmlns:c16="http://schemas.microsoft.com/office/drawing/2014/chart" uri="{C3380CC4-5D6E-409C-BE32-E72D297353CC}">
                <c16:uniqueId val="{0000000D-945C-4BF4-A929-6EBBB2A0DA2C}"/>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Sweden</c:v>
                </c:pt>
                <c:pt idx="1">
                  <c:v>France</c:v>
                </c:pt>
                <c:pt idx="2">
                  <c:v>Australia</c:v>
                </c:pt>
                <c:pt idx="3">
                  <c:v>United States</c:v>
                </c:pt>
                <c:pt idx="4">
                  <c:v>Canada</c:v>
                </c:pt>
                <c:pt idx="5">
                  <c:v>CMWF average</c:v>
                </c:pt>
                <c:pt idx="6">
                  <c:v>Netherlands</c:v>
                </c:pt>
                <c:pt idx="7">
                  <c:v>Switzerland</c:v>
                </c:pt>
                <c:pt idx="8">
                  <c:v>New Zealand</c:v>
                </c:pt>
                <c:pt idx="9">
                  <c:v>Norway</c:v>
                </c:pt>
                <c:pt idx="10">
                  <c:v>United Kingdom</c:v>
                </c:pt>
                <c:pt idx="11">
                  <c:v>Germany</c:v>
                </c:pt>
              </c:strCache>
            </c:strRef>
          </c:cat>
          <c:val>
            <c:numRef>
              <c:f>Sheet1!$B$2:$B$13</c:f>
              <c:numCache>
                <c:formatCode>0%</c:formatCode>
                <c:ptCount val="12"/>
                <c:pt idx="0">
                  <c:v>0.121533875</c:v>
                </c:pt>
                <c:pt idx="1">
                  <c:v>0.206715819</c:v>
                </c:pt>
                <c:pt idx="2">
                  <c:v>0.38017888999999999</c:v>
                </c:pt>
                <c:pt idx="3">
                  <c:v>0.40366953799999999</c:v>
                </c:pt>
                <c:pt idx="4">
                  <c:v>0.42837093500000001</c:v>
                </c:pt>
                <c:pt idx="5">
                  <c:v>0.45575980199999999</c:v>
                </c:pt>
                <c:pt idx="6">
                  <c:v>0.47071247300000002</c:v>
                </c:pt>
                <c:pt idx="7">
                  <c:v>0.51748739799999999</c:v>
                </c:pt>
                <c:pt idx="8">
                  <c:v>0.51806370000000002</c:v>
                </c:pt>
                <c:pt idx="9">
                  <c:v>0.57052555599999999</c:v>
                </c:pt>
                <c:pt idx="10">
                  <c:v>0.64748588299999998</c:v>
                </c:pt>
                <c:pt idx="11">
                  <c:v>0.74861375399999996</c:v>
                </c:pt>
              </c:numCache>
            </c:numRef>
          </c:val>
          <c:extLst>
            <c:ext xmlns:c16="http://schemas.microsoft.com/office/drawing/2014/chart" uri="{C3380CC4-5D6E-409C-BE32-E72D297353CC}">
              <c16:uniqueId val="{0000000E-945C-4BF4-A929-6EBBB2A0DA2C}"/>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590782731746624E-2"/>
          <c:y val="3.0466356444082035E-2"/>
          <c:w val="0.68432942096263372"/>
          <c:h val="0.88692963146169845"/>
        </c:manualLayout>
      </c:layout>
      <c:barChart>
        <c:barDir val="bar"/>
        <c:grouping val="clustered"/>
        <c:varyColors val="0"/>
        <c:ser>
          <c:idx val="0"/>
          <c:order val="0"/>
          <c:tx>
            <c:strRef>
              <c:f>Sheet1!$B$1</c:f>
              <c:strCache>
                <c:ptCount val="1"/>
                <c:pt idx="0">
                  <c:v>%</c:v>
                </c:pt>
              </c:strCache>
            </c:strRef>
          </c:tx>
          <c:spPr>
            <a:solidFill>
              <a:srgbClr val="ED7024"/>
            </a:solidFill>
            <a:ln w="6350">
              <a:solidFill>
                <a:schemeClr val="tx1"/>
              </a:solidFill>
            </a:ln>
            <a:effectLst/>
          </c:spPr>
          <c:invertIfNegative val="0"/>
          <c:dPt>
            <c:idx val="0"/>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1-C20F-4AB1-B761-F489A358877B}"/>
              </c:ext>
            </c:extLst>
          </c:dPt>
          <c:dPt>
            <c:idx val="1"/>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3-C20F-4AB1-B761-F489A358877B}"/>
              </c:ext>
            </c:extLst>
          </c:dPt>
          <c:dPt>
            <c:idx val="2"/>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5-C20F-4AB1-B761-F489A358877B}"/>
              </c:ext>
            </c:extLst>
          </c:dPt>
          <c:dPt>
            <c:idx val="3"/>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7-C20F-4AB1-B761-F489A358877B}"/>
              </c:ext>
            </c:extLst>
          </c:dPt>
          <c:dPt>
            <c:idx val="4"/>
            <c:invertIfNegative val="0"/>
            <c:bubble3D val="0"/>
            <c:spPr>
              <a:pattFill prst="pct90">
                <a:fgClr>
                  <a:srgbClr val="00A199"/>
                </a:fgClr>
                <a:bgClr>
                  <a:schemeClr val="bg1"/>
                </a:bgClr>
              </a:pattFill>
              <a:ln w="6350">
                <a:solidFill>
                  <a:schemeClr val="tx1"/>
                </a:solidFill>
              </a:ln>
              <a:effectLst/>
            </c:spPr>
            <c:extLst>
              <c:ext xmlns:c16="http://schemas.microsoft.com/office/drawing/2014/chart" uri="{C3380CC4-5D6E-409C-BE32-E72D297353CC}">
                <c16:uniqueId val="{00000009-C20F-4AB1-B761-F489A358877B}"/>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B-C20F-4AB1-B761-F489A358877B}"/>
              </c:ext>
            </c:extLst>
          </c:dPt>
          <c:dPt>
            <c:idx val="6"/>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D-C20F-4AB1-B761-F489A358877B}"/>
              </c:ext>
            </c:extLst>
          </c:dPt>
          <c:dPt>
            <c:idx val="7"/>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F-C20F-4AB1-B761-F489A358877B}"/>
              </c:ext>
            </c:extLst>
          </c:dPt>
          <c:dPt>
            <c:idx val="8"/>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11-C20F-4AB1-B761-F489A358877B}"/>
              </c:ext>
            </c:extLst>
          </c:dPt>
          <c:dPt>
            <c:idx val="9"/>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13-C20F-4AB1-B761-F489A358877B}"/>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Canada</c:v>
                </c:pt>
                <c:pt idx="1">
                  <c:v>CMWF average</c:v>
                </c:pt>
                <c:pt idx="2">
                  <c:v>Canada</c:v>
                </c:pt>
                <c:pt idx="3">
                  <c:v>CMWF average</c:v>
                </c:pt>
                <c:pt idx="4">
                  <c:v>Canada</c:v>
                </c:pt>
                <c:pt idx="5">
                  <c:v>CMWF average</c:v>
                </c:pt>
                <c:pt idx="6">
                  <c:v>Canada</c:v>
                </c:pt>
                <c:pt idx="7">
                  <c:v>CMWF average</c:v>
                </c:pt>
                <c:pt idx="8">
                  <c:v>Canada</c:v>
                </c:pt>
                <c:pt idx="9">
                  <c:v>CMWF average</c:v>
                </c:pt>
              </c:strCache>
            </c:strRef>
          </c:cat>
          <c:val>
            <c:numRef>
              <c:f>Sheet1!$B$2:$B$11</c:f>
              <c:numCache>
                <c:formatCode>0%</c:formatCode>
                <c:ptCount val="10"/>
                <c:pt idx="0">
                  <c:v>0.42842768307588441</c:v>
                </c:pt>
                <c:pt idx="1">
                  <c:v>0.3641317726117958</c:v>
                </c:pt>
                <c:pt idx="2">
                  <c:v>0.42775639163349166</c:v>
                </c:pt>
                <c:pt idx="3">
                  <c:v>0.39989310256547345</c:v>
                </c:pt>
                <c:pt idx="4">
                  <c:v>0.40135315484604567</c:v>
                </c:pt>
                <c:pt idx="5">
                  <c:v>0.44396880559094887</c:v>
                </c:pt>
                <c:pt idx="6">
                  <c:v>0.35552540590309617</c:v>
                </c:pt>
                <c:pt idx="7">
                  <c:v>0.29202154061961116</c:v>
                </c:pt>
                <c:pt idx="8">
                  <c:v>0.3453011558643862</c:v>
                </c:pt>
                <c:pt idx="9">
                  <c:v>0.30088005733084705</c:v>
                </c:pt>
              </c:numCache>
            </c:numRef>
          </c:val>
          <c:extLst>
            <c:ext xmlns:c16="http://schemas.microsoft.com/office/drawing/2014/chart" uri="{C3380CC4-5D6E-409C-BE32-E72D297353CC}">
              <c16:uniqueId val="{00000014-C20F-4AB1-B761-F489A358877B}"/>
            </c:ext>
          </c:extLst>
        </c:ser>
        <c:dLbls>
          <c:showLegendKey val="0"/>
          <c:showVal val="0"/>
          <c:showCatName val="0"/>
          <c:showSerName val="0"/>
          <c:showPercent val="0"/>
          <c:showBubbleSize val="0"/>
        </c:dLbls>
        <c:gapWidth val="100"/>
        <c:axId val="581920312"/>
        <c:axId val="581925232"/>
      </c:barChart>
      <c:catAx>
        <c:axId val="581920312"/>
        <c:scaling>
          <c:orientation val="maxMin"/>
        </c:scaling>
        <c:delete val="0"/>
        <c:axPos val="l"/>
        <c:majorGridlines>
          <c:spPr>
            <a:ln w="6350" cap="flat" cmpd="sng" algn="ctr">
              <a:solidFill>
                <a:schemeClr val="tx1"/>
              </a:solidFill>
              <a:round/>
            </a:ln>
            <a:effectLst/>
          </c:spPr>
        </c:majorGridlines>
        <c:numFmt formatCode="General" sourceLinked="1"/>
        <c:majorTickMark val="out"/>
        <c:minorTickMark val="out"/>
        <c:tickLblPos val="high"/>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5232"/>
        <c:crosses val="autoZero"/>
        <c:auto val="1"/>
        <c:lblAlgn val="ctr"/>
        <c:lblOffset val="100"/>
        <c:tickMarkSkip val="2"/>
        <c:noMultiLvlLbl val="0"/>
      </c:catAx>
      <c:valAx>
        <c:axId val="581925232"/>
        <c:scaling>
          <c:orientation val="minMax"/>
        </c:scaling>
        <c:delete val="0"/>
        <c:axPos val="b"/>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0312"/>
        <c:crosses val="max"/>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cs typeface="Arial" panose="020B06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92588597398351"/>
          <c:y val="3.7653484443208193E-2"/>
          <c:w val="0.6980741140260166"/>
          <c:h val="0.91360650356918804"/>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DD86-4D13-B954-2656123F1AAF}"/>
              </c:ext>
            </c:extLst>
          </c:dPt>
          <c:dPt>
            <c:idx val="1"/>
            <c:invertIfNegative val="0"/>
            <c:bubble3D val="0"/>
            <c:spPr>
              <a:solidFill>
                <a:srgbClr val="F48120"/>
              </a:solidFill>
              <a:ln w="6350">
                <a:solidFill>
                  <a:schemeClr val="tx1"/>
                </a:solidFill>
              </a:ln>
              <a:effectLst/>
            </c:spPr>
            <c:extLst>
              <c:ext xmlns:c16="http://schemas.microsoft.com/office/drawing/2014/chart" uri="{C3380CC4-5D6E-409C-BE32-E72D297353CC}">
                <c16:uniqueId val="{00000001-DD86-4D13-B954-2656123F1AAF}"/>
              </c:ext>
            </c:extLst>
          </c:dPt>
          <c:dPt>
            <c:idx val="2"/>
            <c:invertIfNegative val="0"/>
            <c:bubble3D val="0"/>
            <c:extLst>
              <c:ext xmlns:c16="http://schemas.microsoft.com/office/drawing/2014/chart" uri="{C3380CC4-5D6E-409C-BE32-E72D297353CC}">
                <c16:uniqueId val="{00000002-DD86-4D13-B954-2656123F1AAF}"/>
              </c:ext>
            </c:extLst>
          </c:dPt>
          <c:dPt>
            <c:idx val="3"/>
            <c:invertIfNegative val="0"/>
            <c:bubble3D val="0"/>
            <c:extLst>
              <c:ext xmlns:c16="http://schemas.microsoft.com/office/drawing/2014/chart" uri="{C3380CC4-5D6E-409C-BE32-E72D297353CC}">
                <c16:uniqueId val="{00000003-DD86-4D13-B954-2656123F1AAF}"/>
              </c:ext>
            </c:extLst>
          </c:dPt>
          <c:dPt>
            <c:idx val="4"/>
            <c:invertIfNegative val="0"/>
            <c:bubble3D val="0"/>
            <c:extLst>
              <c:ext xmlns:c16="http://schemas.microsoft.com/office/drawing/2014/chart" uri="{C3380CC4-5D6E-409C-BE32-E72D297353CC}">
                <c16:uniqueId val="{00000005-DD86-4D13-B954-2656123F1AAF}"/>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7-DD86-4D13-B954-2656123F1AAF}"/>
              </c:ext>
            </c:extLst>
          </c:dPt>
          <c:dPt>
            <c:idx val="6"/>
            <c:invertIfNegative val="0"/>
            <c:bubble3D val="0"/>
            <c:extLst>
              <c:ext xmlns:c16="http://schemas.microsoft.com/office/drawing/2014/chart" uri="{C3380CC4-5D6E-409C-BE32-E72D297353CC}">
                <c16:uniqueId val="{00000008-DD86-4D13-B954-2656123F1AAF}"/>
              </c:ext>
            </c:extLst>
          </c:dPt>
          <c:dPt>
            <c:idx val="7"/>
            <c:invertIfNegative val="0"/>
            <c:bubble3D val="0"/>
            <c:extLst>
              <c:ext xmlns:c16="http://schemas.microsoft.com/office/drawing/2014/chart" uri="{C3380CC4-5D6E-409C-BE32-E72D297353CC}">
                <c16:uniqueId val="{00000009-DD86-4D13-B954-2656123F1AAF}"/>
              </c:ext>
            </c:extLst>
          </c:dPt>
          <c:dPt>
            <c:idx val="8"/>
            <c:invertIfNegative val="0"/>
            <c:bubble3D val="0"/>
            <c:extLst>
              <c:ext xmlns:c16="http://schemas.microsoft.com/office/drawing/2014/chart" uri="{C3380CC4-5D6E-409C-BE32-E72D297353CC}">
                <c16:uniqueId val="{0000000A-DD86-4D13-B954-2656123F1AAF}"/>
              </c:ext>
            </c:extLst>
          </c:dPt>
          <c:dPt>
            <c:idx val="9"/>
            <c:invertIfNegative val="0"/>
            <c:bubble3D val="0"/>
            <c:extLst>
              <c:ext xmlns:c16="http://schemas.microsoft.com/office/drawing/2014/chart" uri="{C3380CC4-5D6E-409C-BE32-E72D297353CC}">
                <c16:uniqueId val="{0000000B-DD86-4D13-B954-2656123F1AAF}"/>
              </c:ext>
            </c:extLst>
          </c:dPt>
          <c:dPt>
            <c:idx val="10"/>
            <c:invertIfNegative val="0"/>
            <c:bubble3D val="0"/>
            <c:extLst>
              <c:ext xmlns:c16="http://schemas.microsoft.com/office/drawing/2014/chart" uri="{C3380CC4-5D6E-409C-BE32-E72D297353CC}">
                <c16:uniqueId val="{0000000C-DD86-4D13-B954-2656123F1AAF}"/>
              </c:ext>
            </c:extLst>
          </c:dPt>
          <c:dPt>
            <c:idx val="11"/>
            <c:invertIfNegative val="0"/>
            <c:bubble3D val="0"/>
            <c:extLst>
              <c:ext xmlns:c16="http://schemas.microsoft.com/office/drawing/2014/chart" uri="{C3380CC4-5D6E-409C-BE32-E72D297353CC}">
                <c16:uniqueId val="{0000000D-DD86-4D13-B954-2656123F1AAF}"/>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Switzerland</c:v>
                </c:pt>
                <c:pt idx="1">
                  <c:v>Canada</c:v>
                </c:pt>
                <c:pt idx="2">
                  <c:v>France</c:v>
                </c:pt>
                <c:pt idx="3">
                  <c:v>Germany</c:v>
                </c:pt>
                <c:pt idx="4">
                  <c:v>United States</c:v>
                </c:pt>
                <c:pt idx="5">
                  <c:v>CMWF average</c:v>
                </c:pt>
                <c:pt idx="6">
                  <c:v>Australia</c:v>
                </c:pt>
                <c:pt idx="7">
                  <c:v>Sweden</c:v>
                </c:pt>
                <c:pt idx="8">
                  <c:v>Netherlands</c:v>
                </c:pt>
                <c:pt idx="9">
                  <c:v>United Kingdom</c:v>
                </c:pt>
                <c:pt idx="10">
                  <c:v>Norway</c:v>
                </c:pt>
                <c:pt idx="11">
                  <c:v>New Zealand</c:v>
                </c:pt>
              </c:strCache>
            </c:strRef>
          </c:cat>
          <c:val>
            <c:numRef>
              <c:f>Sheet1!$B$2:$B$13</c:f>
              <c:numCache>
                <c:formatCode>0%</c:formatCode>
                <c:ptCount val="12"/>
                <c:pt idx="0">
                  <c:v>0.70693351800000004</c:v>
                </c:pt>
                <c:pt idx="1">
                  <c:v>0.86372758500000002</c:v>
                </c:pt>
                <c:pt idx="2">
                  <c:v>0.88353505099999996</c:v>
                </c:pt>
                <c:pt idx="3">
                  <c:v>0.89496725499999996</c:v>
                </c:pt>
                <c:pt idx="4">
                  <c:v>0.91657219899999998</c:v>
                </c:pt>
                <c:pt idx="5">
                  <c:v>0.92901214200000004</c:v>
                </c:pt>
                <c:pt idx="6">
                  <c:v>0.96972238399999999</c:v>
                </c:pt>
                <c:pt idx="7">
                  <c:v>0.99348111299999997</c:v>
                </c:pt>
                <c:pt idx="8">
                  <c:v>0.99406420200000001</c:v>
                </c:pt>
                <c:pt idx="9">
                  <c:v>0.99756347300000003</c:v>
                </c:pt>
                <c:pt idx="10">
                  <c:v>0.99856677999999999</c:v>
                </c:pt>
                <c:pt idx="11">
                  <c:v>1</c:v>
                </c:pt>
              </c:numCache>
            </c:numRef>
          </c:val>
          <c:extLst>
            <c:ext xmlns:c16="http://schemas.microsoft.com/office/drawing/2014/chart" uri="{C3380CC4-5D6E-409C-BE32-E72D297353CC}">
              <c16:uniqueId val="{0000000E-DD86-4D13-B954-2656123F1AAF}"/>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534647876664591E-2"/>
          <c:y val="0.10651305054565985"/>
          <c:w val="0.91484420674888611"/>
          <c:h val="0.70606336975201789"/>
        </c:manualLayout>
      </c:layout>
      <c:barChart>
        <c:barDir val="col"/>
        <c:grouping val="clustered"/>
        <c:varyColors val="0"/>
        <c:ser>
          <c:idx val="0"/>
          <c:order val="0"/>
          <c:tx>
            <c:strRef>
              <c:f>Sheet1!$B$1</c:f>
              <c:strCache>
                <c:ptCount val="1"/>
                <c:pt idx="0">
                  <c:v>2015</c:v>
                </c:pt>
              </c:strCache>
            </c:strRef>
          </c:tx>
          <c:spPr>
            <a:pattFill prst="zigZag">
              <a:fgClr>
                <a:schemeClr val="tx1"/>
              </a:fgClr>
              <a:bgClr>
                <a:schemeClr val="bg1"/>
              </a:bgClr>
            </a:pattFill>
            <a:ln>
              <a:solidFill>
                <a:schemeClr val="tx1"/>
              </a:solidFill>
            </a:ln>
            <a:effectLst/>
          </c:spPr>
          <c:invertIfNegative val="0"/>
          <c:dPt>
            <c:idx val="0"/>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1-E3C0-42FB-AE32-BC5368F02ABE}"/>
              </c:ext>
            </c:extLst>
          </c:dPt>
          <c:dPt>
            <c:idx val="1"/>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3-E3C0-42FB-AE32-BC5368F02ABE}"/>
              </c:ext>
            </c:extLst>
          </c:dPt>
          <c:dPt>
            <c:idx val="2"/>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5-E3C0-42FB-AE32-BC5368F02ABE}"/>
              </c:ext>
            </c:extLst>
          </c:dPt>
          <c:dPt>
            <c:idx val="3"/>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7-E3C0-42FB-AE32-BC5368F02ABE}"/>
              </c:ext>
            </c:extLst>
          </c:dPt>
          <c:dPt>
            <c:idx val="4"/>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9-E3C0-42FB-AE32-BC5368F02ABE}"/>
              </c:ext>
            </c:extLst>
          </c:dPt>
          <c:dPt>
            <c:idx val="5"/>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B-E3C0-42FB-AE32-BC5368F02ABE}"/>
              </c:ext>
            </c:extLst>
          </c:dPt>
          <c:dPt>
            <c:idx val="6"/>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D-E3C0-42FB-AE32-BC5368F02ABE}"/>
              </c:ext>
            </c:extLst>
          </c:dPt>
          <c:dPt>
            <c:idx val="7"/>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F-E3C0-42FB-AE32-BC5368F02ABE}"/>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Canada</c:v>
                </c:pt>
                <c:pt idx="1">
                  <c:v>CMWF average</c:v>
                </c:pt>
                <c:pt idx="2">
                  <c:v>Canada</c:v>
                </c:pt>
                <c:pt idx="3">
                  <c:v>CMWF average</c:v>
                </c:pt>
                <c:pt idx="4">
                  <c:v>Canada</c:v>
                </c:pt>
                <c:pt idx="5">
                  <c:v>CMWF average</c:v>
                </c:pt>
                <c:pt idx="6">
                  <c:v>Canada</c:v>
                </c:pt>
                <c:pt idx="7">
                  <c:v>CMWF average</c:v>
                </c:pt>
              </c:strCache>
            </c:strRef>
          </c:cat>
          <c:val>
            <c:numRef>
              <c:f>Sheet1!$B$2:$B$9</c:f>
              <c:numCache>
                <c:formatCode>0%</c:formatCode>
                <c:ptCount val="8"/>
                <c:pt idx="0">
                  <c:v>0.17771587644936401</c:v>
                </c:pt>
                <c:pt idx="1">
                  <c:v>0.44657488446884253</c:v>
                </c:pt>
                <c:pt idx="2">
                  <c:v>0.26672921438229802</c:v>
                </c:pt>
                <c:pt idx="3">
                  <c:v>0.32920642790118232</c:v>
                </c:pt>
                <c:pt idx="4">
                  <c:v>0.27579902407368501</c:v>
                </c:pt>
                <c:pt idx="5">
                  <c:v>0.46697814023408263</c:v>
                </c:pt>
                <c:pt idx="6">
                  <c:v>0.25345826050407799</c:v>
                </c:pt>
                <c:pt idx="7">
                  <c:v>0.33242576570570476</c:v>
                </c:pt>
              </c:numCache>
            </c:numRef>
          </c:val>
          <c:extLst>
            <c:ext xmlns:c16="http://schemas.microsoft.com/office/drawing/2014/chart" uri="{C3380CC4-5D6E-409C-BE32-E72D297353CC}">
              <c16:uniqueId val="{00000010-E3C0-42FB-AE32-BC5368F02ABE}"/>
            </c:ext>
          </c:extLst>
        </c:ser>
        <c:ser>
          <c:idx val="1"/>
          <c:order val="1"/>
          <c:tx>
            <c:strRef>
              <c:f>Sheet1!$C$1</c:f>
              <c:strCache>
                <c:ptCount val="1"/>
                <c:pt idx="0">
                  <c:v>2019</c:v>
                </c:pt>
              </c:strCache>
            </c:strRef>
          </c:tx>
          <c:spPr>
            <a:solidFill>
              <a:schemeClr val="tx1"/>
            </a:solidFill>
            <a:ln w="6350">
              <a:solidFill>
                <a:schemeClr val="tx1"/>
              </a:solidFill>
            </a:ln>
            <a:effectLst/>
          </c:spPr>
          <c:invertIfNegative val="0"/>
          <c:dPt>
            <c:idx val="0"/>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12-E3C0-42FB-AE32-BC5368F02ABE}"/>
              </c:ext>
            </c:extLst>
          </c:dPt>
          <c:dPt>
            <c:idx val="2"/>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14-E3C0-42FB-AE32-BC5368F02ABE}"/>
              </c:ext>
            </c:extLst>
          </c:dPt>
          <c:dPt>
            <c:idx val="4"/>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16-E3C0-42FB-AE32-BC5368F02ABE}"/>
              </c:ext>
            </c:extLst>
          </c:dPt>
          <c:dPt>
            <c:idx val="6"/>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18-E3C0-42FB-AE32-BC5368F02AB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Canada</c:v>
                </c:pt>
                <c:pt idx="1">
                  <c:v>CMWF average</c:v>
                </c:pt>
                <c:pt idx="2">
                  <c:v>Canada</c:v>
                </c:pt>
                <c:pt idx="3">
                  <c:v>CMWF average</c:v>
                </c:pt>
                <c:pt idx="4">
                  <c:v>Canada</c:v>
                </c:pt>
                <c:pt idx="5">
                  <c:v>CMWF average</c:v>
                </c:pt>
                <c:pt idx="6">
                  <c:v>Canada</c:v>
                </c:pt>
                <c:pt idx="7">
                  <c:v>CMWF average</c:v>
                </c:pt>
              </c:strCache>
            </c:strRef>
          </c:cat>
          <c:val>
            <c:numRef>
              <c:f>Sheet1!$C$2:$C$9</c:f>
              <c:numCache>
                <c:formatCode>0%</c:formatCode>
                <c:ptCount val="8"/>
                <c:pt idx="0">
                  <c:v>0.26</c:v>
                </c:pt>
                <c:pt idx="1">
                  <c:v>0.51</c:v>
                </c:pt>
                <c:pt idx="2">
                  <c:v>0.38</c:v>
                </c:pt>
                <c:pt idx="3">
                  <c:v>0.4</c:v>
                </c:pt>
                <c:pt idx="4">
                  <c:v>0.49</c:v>
                </c:pt>
                <c:pt idx="5">
                  <c:v>0.67</c:v>
                </c:pt>
                <c:pt idx="6">
                  <c:v>0.41</c:v>
                </c:pt>
                <c:pt idx="7">
                  <c:v>0.4</c:v>
                </c:pt>
              </c:numCache>
            </c:numRef>
          </c:val>
          <c:extLst>
            <c:ext xmlns:c16="http://schemas.microsoft.com/office/drawing/2014/chart" uri="{C3380CC4-5D6E-409C-BE32-E72D297353CC}">
              <c16:uniqueId val="{00000011-E3C0-42FB-AE32-BC5368F02ABE}"/>
            </c:ext>
          </c:extLst>
        </c:ser>
        <c:dLbls>
          <c:dLblPos val="outEnd"/>
          <c:showLegendKey val="0"/>
          <c:showVal val="1"/>
          <c:showCatName val="0"/>
          <c:showSerName val="0"/>
          <c:showPercent val="0"/>
          <c:showBubbleSize val="0"/>
        </c:dLbls>
        <c:gapWidth val="100"/>
        <c:axId val="581920312"/>
        <c:axId val="581925232"/>
      </c:barChart>
      <c:catAx>
        <c:axId val="581920312"/>
        <c:scaling>
          <c:orientation val="minMax"/>
        </c:scaling>
        <c:delete val="0"/>
        <c:axPos val="b"/>
        <c:majorGridlines>
          <c:spPr>
            <a:ln w="9525" cap="flat" cmpd="sng" algn="ctr">
              <a:solidFill>
                <a:schemeClr val="tx1"/>
              </a:solidFill>
              <a:round/>
            </a:ln>
            <a:effectLst/>
          </c:spPr>
        </c:majorGridlines>
        <c:numFmt formatCode="General" sourceLinked="1"/>
        <c:majorTickMark val="out"/>
        <c:minorTickMark val="out"/>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5232"/>
        <c:crosses val="autoZero"/>
        <c:auto val="1"/>
        <c:lblAlgn val="ctr"/>
        <c:lblOffset val="100"/>
        <c:tickMarkSkip val="2"/>
        <c:noMultiLvlLbl val="0"/>
      </c:catAx>
      <c:valAx>
        <c:axId val="581925232"/>
        <c:scaling>
          <c:orientation val="minMax"/>
          <c:max val="1"/>
        </c:scaling>
        <c:delete val="0"/>
        <c:axPos val="l"/>
        <c:numFmt formatCode="0%" sourceLinked="1"/>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0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8000">
              <a:solidFill>
                <a:schemeClr val="tx1"/>
              </a:solidFill>
              <a:latin typeface="Arial Narrow" panose="020B060602020203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cs typeface="Arial" panose="020B0604020202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534647876664591E-2"/>
          <c:y val="0.10651305054565985"/>
          <c:w val="0.91484420674888611"/>
          <c:h val="0.64685886817651295"/>
        </c:manualLayout>
      </c:layout>
      <c:barChart>
        <c:barDir val="col"/>
        <c:grouping val="clustered"/>
        <c:varyColors val="0"/>
        <c:ser>
          <c:idx val="0"/>
          <c:order val="0"/>
          <c:tx>
            <c:strRef>
              <c:f>Sheet1!$B$1</c:f>
              <c:strCache>
                <c:ptCount val="1"/>
                <c:pt idx="0">
                  <c:v>2015</c:v>
                </c:pt>
              </c:strCache>
            </c:strRef>
          </c:tx>
          <c:spPr>
            <a:pattFill prst="zigZag">
              <a:fgClr>
                <a:schemeClr val="tx1"/>
              </a:fgClr>
              <a:bgClr>
                <a:schemeClr val="bg1"/>
              </a:bgClr>
            </a:pattFill>
            <a:ln>
              <a:solidFill>
                <a:schemeClr val="tx1"/>
              </a:solidFill>
            </a:ln>
            <a:effectLst/>
          </c:spPr>
          <c:invertIfNegative val="0"/>
          <c:dPt>
            <c:idx val="0"/>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1-C743-49CC-A59A-8BDCCF934EDF}"/>
              </c:ext>
            </c:extLst>
          </c:dPt>
          <c:dPt>
            <c:idx val="1"/>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3-C743-49CC-A59A-8BDCCF934EDF}"/>
              </c:ext>
            </c:extLst>
          </c:dPt>
          <c:dPt>
            <c:idx val="2"/>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5-C743-49CC-A59A-8BDCCF934EDF}"/>
              </c:ext>
            </c:extLst>
          </c:dPt>
          <c:dPt>
            <c:idx val="3"/>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7-C743-49CC-A59A-8BDCCF934EDF}"/>
              </c:ext>
            </c:extLst>
          </c:dPt>
          <c:dPt>
            <c:idx val="4"/>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9-C743-49CC-A59A-8BDCCF934EDF}"/>
              </c:ext>
            </c:extLst>
          </c:dPt>
          <c:dPt>
            <c:idx val="5"/>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B-C743-49CC-A59A-8BDCCF934EDF}"/>
              </c:ext>
            </c:extLst>
          </c:dPt>
          <c:dLbls>
            <c:dLbl>
              <c:idx val="1"/>
              <c:layout/>
              <c:tx>
                <c:rich>
                  <a:bodyPr/>
                  <a:lstStyle/>
                  <a:p>
                    <a:r>
                      <a:rPr lang="en-US" sz="1200" b="0" i="0" u="none" strike="noStrike" kern="1200" baseline="0" dirty="0" smtClean="0">
                        <a:solidFill>
                          <a:srgbClr val="000000"/>
                        </a:solidFill>
                        <a:latin typeface="Arial Narrow" panose="020B0606020202030204" pitchFamily="34" charset="0"/>
                        <a:cs typeface="Arial" panose="020B0604020202020204" pitchFamily="34" charset="0"/>
                      </a:rPr>
                      <a:t>n/a</a:t>
                    </a:r>
                    <a:r>
                      <a:rPr lang="en-US" sz="1200" b="0" i="0" u="none" strike="noStrike" kern="1200" baseline="30000" dirty="0" smtClean="0">
                        <a:solidFill>
                          <a:srgbClr val="000000"/>
                        </a:solidFill>
                        <a:latin typeface="Arial Narrow" panose="020B0606020202030204" pitchFamily="34" charset="0"/>
                        <a:cs typeface="Arial" panose="020B0604020202020204" pitchFamily="34" charset="0"/>
                      </a:rPr>
                      <a:t>‡</a:t>
                    </a:r>
                    <a:endParaRPr lang="en-US" sz="1200" b="0" i="0" u="none" strike="noStrike" kern="1200" baseline="30000" dirty="0">
                      <a:solidFill>
                        <a:srgbClr val="000000"/>
                      </a:solidFill>
                      <a:latin typeface="Arial Narrow" panose="020B0606020202030204" pitchFamily="34" charset="0"/>
                      <a:cs typeface="Arial" panose="020B0604020202020204" pitchFamily="34" charset="0"/>
                    </a:endParaRP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743-49CC-A59A-8BDCCF934EDF}"/>
                </c:ext>
              </c:extLst>
            </c:dLbl>
            <c:dLbl>
              <c:idx val="2"/>
              <c:layout/>
              <c:tx>
                <c:rich>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Arial Narrow" panose="020B0606020202030204" pitchFamily="34" charset="0"/>
                        <a:ea typeface="+mn-ea"/>
                        <a:cs typeface="Arial" panose="020B0604020202020204" pitchFamily="34" charset="0"/>
                      </a:defRPr>
                    </a:pPr>
                    <a:r>
                      <a:rPr lang="en-US" sz="1200" b="0" i="0" u="none" strike="noStrike" kern="1200" baseline="0" dirty="0" smtClean="0">
                        <a:solidFill>
                          <a:srgbClr val="000000"/>
                        </a:solidFill>
                        <a:latin typeface="Arial Narrow" panose="020B0606020202030204" pitchFamily="34" charset="0"/>
                        <a:cs typeface="Arial" panose="020B0604020202020204" pitchFamily="34" charset="0"/>
                      </a:rPr>
                      <a:t>n/a</a:t>
                    </a:r>
                    <a:r>
                      <a:rPr lang="en-US" sz="1200" b="0" i="0" u="none" strike="noStrike" kern="1200" baseline="30000" dirty="0" smtClean="0">
                        <a:solidFill>
                          <a:srgbClr val="000000"/>
                        </a:solidFill>
                        <a:latin typeface="Arial Narrow" panose="020B0606020202030204" pitchFamily="34" charset="0"/>
                        <a:cs typeface="Arial" panose="020B0604020202020204" pitchFamily="34" charset="0"/>
                      </a:rPr>
                      <a:t>§</a:t>
                    </a:r>
                  </a:p>
                </c:rich>
              </c:tx>
              <c:spPr>
                <a:noFill/>
                <a:ln>
                  <a:noFill/>
                </a:ln>
                <a:effectLst/>
              </c:spPr>
              <c:txPr>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743-49CC-A59A-8BDCCF934EDF}"/>
                </c:ext>
              </c:extLst>
            </c:dLbl>
            <c:dLbl>
              <c:idx val="3"/>
              <c:layout/>
              <c:tx>
                <c:rich>
                  <a:bodyPr/>
                  <a:lstStyle/>
                  <a:p>
                    <a:r>
                      <a:rPr lang="en-US" sz="1200" b="0" i="0" u="none" strike="noStrike" kern="1200" baseline="0" dirty="0" smtClean="0">
                        <a:solidFill>
                          <a:srgbClr val="000000"/>
                        </a:solidFill>
                        <a:latin typeface="Arial Narrow" panose="020B0606020202030204" pitchFamily="34" charset="0"/>
                        <a:cs typeface="Arial" panose="020B0604020202020204" pitchFamily="34" charset="0"/>
                      </a:rPr>
                      <a:t>n/a</a:t>
                    </a:r>
                    <a:r>
                      <a:rPr lang="en-US" sz="1200" b="0" i="0" u="none" strike="noStrike" kern="1200" baseline="30000" dirty="0" smtClean="0">
                        <a:solidFill>
                          <a:srgbClr val="000000"/>
                        </a:solidFill>
                        <a:latin typeface="Arial Narrow" panose="020B0606020202030204" pitchFamily="34" charset="0"/>
                        <a:cs typeface="Arial" panose="020B0604020202020204" pitchFamily="34" charset="0"/>
                      </a:rPr>
                      <a:t>§</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743-49CC-A59A-8BDCCF934EDF}"/>
                </c:ext>
              </c:extLst>
            </c:dLbl>
            <c:dLbl>
              <c:idx val="5"/>
              <c:layout/>
              <c:tx>
                <c:rich>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Arial Narrow" panose="020B0606020202030204" pitchFamily="34" charset="0"/>
                        <a:ea typeface="+mn-ea"/>
                        <a:cs typeface="Arial" panose="020B0604020202020204" pitchFamily="34" charset="0"/>
                      </a:defRPr>
                    </a:pPr>
                    <a:r>
                      <a:rPr lang="en-US" sz="1200" b="0" i="0" u="none" strike="noStrike" kern="1200" baseline="0" dirty="0" smtClean="0">
                        <a:solidFill>
                          <a:srgbClr val="000000"/>
                        </a:solidFill>
                        <a:latin typeface="Arial Narrow" panose="020B0606020202030204" pitchFamily="34" charset="0"/>
                        <a:cs typeface="Arial" panose="020B0604020202020204" pitchFamily="34" charset="0"/>
                      </a:rPr>
                      <a:t>n/a</a:t>
                    </a:r>
                    <a:r>
                      <a:rPr lang="en-US" sz="1200" b="0" i="0" u="none" strike="noStrike" kern="1200" baseline="30000" dirty="0" smtClean="0">
                        <a:solidFill>
                          <a:srgbClr val="000000"/>
                        </a:solidFill>
                        <a:latin typeface="Arial Narrow" panose="020B0606020202030204" pitchFamily="34" charset="0"/>
                        <a:cs typeface="Arial" panose="020B0604020202020204" pitchFamily="34" charset="0"/>
                      </a:rPr>
                      <a:t>‡</a:t>
                    </a:r>
                  </a:p>
                </c:rich>
              </c:tx>
              <c:spPr>
                <a:noFill/>
                <a:ln>
                  <a:noFill/>
                </a:ln>
                <a:effectLst/>
              </c:spPr>
              <c:txPr>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743-49CC-A59A-8BDCCF934EDF}"/>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Canada</c:v>
                </c:pt>
                <c:pt idx="1">
                  <c:v>CMWF average</c:v>
                </c:pt>
                <c:pt idx="2">
                  <c:v>Canada</c:v>
                </c:pt>
                <c:pt idx="3">
                  <c:v>CMWF average</c:v>
                </c:pt>
                <c:pt idx="4">
                  <c:v>Canada</c:v>
                </c:pt>
                <c:pt idx="5">
                  <c:v>CMWF average</c:v>
                </c:pt>
              </c:strCache>
            </c:strRef>
          </c:cat>
          <c:val>
            <c:numRef>
              <c:f>Sheet1!$B$2:$B$7</c:f>
              <c:numCache>
                <c:formatCode>0%</c:formatCode>
                <c:ptCount val="6"/>
                <c:pt idx="0">
                  <c:v>0.18</c:v>
                </c:pt>
                <c:pt idx="1">
                  <c:v>0</c:v>
                </c:pt>
                <c:pt idx="2">
                  <c:v>0</c:v>
                </c:pt>
                <c:pt idx="3">
                  <c:v>0</c:v>
                </c:pt>
                <c:pt idx="4">
                  <c:v>0.08</c:v>
                </c:pt>
                <c:pt idx="5">
                  <c:v>0</c:v>
                </c:pt>
              </c:numCache>
            </c:numRef>
          </c:val>
          <c:extLst>
            <c:ext xmlns:c16="http://schemas.microsoft.com/office/drawing/2014/chart" uri="{C3380CC4-5D6E-409C-BE32-E72D297353CC}">
              <c16:uniqueId val="{00000010-C743-49CC-A59A-8BDCCF934EDF}"/>
            </c:ext>
          </c:extLst>
        </c:ser>
        <c:ser>
          <c:idx val="1"/>
          <c:order val="1"/>
          <c:tx>
            <c:strRef>
              <c:f>Sheet1!$C$1</c:f>
              <c:strCache>
                <c:ptCount val="1"/>
                <c:pt idx="0">
                  <c:v>2019</c:v>
                </c:pt>
              </c:strCache>
            </c:strRef>
          </c:tx>
          <c:spPr>
            <a:solidFill>
              <a:schemeClr val="tx1"/>
            </a:solidFill>
            <a:ln w="6350">
              <a:solidFill>
                <a:schemeClr val="tx1"/>
              </a:solidFill>
            </a:ln>
            <a:effectLst/>
          </c:spPr>
          <c:invertIfNegative val="0"/>
          <c:dPt>
            <c:idx val="0"/>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12-C743-49CC-A59A-8BDCCF934EDF}"/>
              </c:ext>
            </c:extLst>
          </c:dPt>
          <c:dPt>
            <c:idx val="2"/>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14-C743-49CC-A59A-8BDCCF934EDF}"/>
              </c:ext>
            </c:extLst>
          </c:dPt>
          <c:dPt>
            <c:idx val="4"/>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16-C743-49CC-A59A-8BDCCF934ED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Canada</c:v>
                </c:pt>
                <c:pt idx="1">
                  <c:v>CMWF average</c:v>
                </c:pt>
                <c:pt idx="2">
                  <c:v>Canada</c:v>
                </c:pt>
                <c:pt idx="3">
                  <c:v>CMWF average</c:v>
                </c:pt>
                <c:pt idx="4">
                  <c:v>Canada</c:v>
                </c:pt>
                <c:pt idx="5">
                  <c:v>CMWF average</c:v>
                </c:pt>
              </c:strCache>
            </c:strRef>
          </c:cat>
          <c:val>
            <c:numRef>
              <c:f>Sheet1!$C$2:$C$7</c:f>
              <c:numCache>
                <c:formatCode>0%</c:formatCode>
                <c:ptCount val="6"/>
                <c:pt idx="0">
                  <c:v>0.34</c:v>
                </c:pt>
                <c:pt idx="1">
                  <c:v>0.37</c:v>
                </c:pt>
                <c:pt idx="2">
                  <c:v>0.05</c:v>
                </c:pt>
                <c:pt idx="3">
                  <c:v>0.26</c:v>
                </c:pt>
                <c:pt idx="4">
                  <c:v>0.1</c:v>
                </c:pt>
                <c:pt idx="5">
                  <c:v>0.52</c:v>
                </c:pt>
              </c:numCache>
            </c:numRef>
          </c:val>
          <c:extLst>
            <c:ext xmlns:c16="http://schemas.microsoft.com/office/drawing/2014/chart" uri="{C3380CC4-5D6E-409C-BE32-E72D297353CC}">
              <c16:uniqueId val="{00000019-C743-49CC-A59A-8BDCCF934EDF}"/>
            </c:ext>
          </c:extLst>
        </c:ser>
        <c:dLbls>
          <c:dLblPos val="outEnd"/>
          <c:showLegendKey val="0"/>
          <c:showVal val="1"/>
          <c:showCatName val="0"/>
          <c:showSerName val="0"/>
          <c:showPercent val="0"/>
          <c:showBubbleSize val="0"/>
        </c:dLbls>
        <c:gapWidth val="100"/>
        <c:axId val="581920312"/>
        <c:axId val="581925232"/>
      </c:barChart>
      <c:catAx>
        <c:axId val="581920312"/>
        <c:scaling>
          <c:orientation val="minMax"/>
        </c:scaling>
        <c:delete val="0"/>
        <c:axPos val="b"/>
        <c:majorGridlines>
          <c:spPr>
            <a:ln w="9525" cap="flat" cmpd="sng" algn="ctr">
              <a:solidFill>
                <a:schemeClr val="tx1"/>
              </a:solidFill>
              <a:round/>
            </a:ln>
            <a:effectLst/>
          </c:spPr>
        </c:majorGridlines>
        <c:numFmt formatCode="General" sourceLinked="1"/>
        <c:majorTickMark val="out"/>
        <c:minorTickMark val="out"/>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5232"/>
        <c:crosses val="autoZero"/>
        <c:auto val="1"/>
        <c:lblAlgn val="ctr"/>
        <c:lblOffset val="100"/>
        <c:tickMarkSkip val="2"/>
        <c:noMultiLvlLbl val="0"/>
      </c:catAx>
      <c:valAx>
        <c:axId val="581925232"/>
        <c:scaling>
          <c:orientation val="minMax"/>
          <c:max val="1"/>
        </c:scaling>
        <c:delete val="0"/>
        <c:axPos val="l"/>
        <c:numFmt formatCode="0%" sourceLinked="1"/>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0312"/>
        <c:crosses val="autoZero"/>
        <c:crossBetween val="between"/>
        <c:majorUnit val="0.2"/>
      </c:valAx>
      <c:spPr>
        <a:noFill/>
        <a:ln>
          <a:noFill/>
        </a:ln>
        <a:effectLst/>
      </c:spPr>
    </c:plotArea>
    <c:legend>
      <c:legendPos val="b"/>
      <c:layout>
        <c:manualLayout>
          <c:xMode val="edge"/>
          <c:yMode val="edge"/>
          <c:x val="0.42263377470287178"/>
          <c:y val="0.88037139802061126"/>
          <c:w val="0.15473232445864171"/>
          <c:h val="0.11962860197938868"/>
        </c:manualLayout>
      </c:layout>
      <c:overlay val="0"/>
      <c:spPr>
        <a:noFill/>
        <a:ln>
          <a:noFill/>
        </a:ln>
        <a:effectLst/>
      </c:spPr>
      <c:txPr>
        <a:bodyPr rot="0" spcFirstLastPara="1" vertOverflow="ellipsis" vert="horz" wrap="square" anchor="ctr" anchorCtr="1"/>
        <a:lstStyle/>
        <a:p>
          <a:pPr>
            <a:defRPr sz="1800" b="0" i="0" u="none" strike="noStrike" kern="1200" baseline="8000">
              <a:solidFill>
                <a:schemeClr val="tx1"/>
              </a:solidFill>
              <a:latin typeface="Arial Narrow" panose="020B060602020203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cs typeface="Arial"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534647876664591E-2"/>
          <c:y val="4.4400139818494874E-2"/>
          <c:w val="0.91484420674888611"/>
          <c:h val="0.70897154290859865"/>
        </c:manualLayout>
      </c:layout>
      <c:barChart>
        <c:barDir val="col"/>
        <c:grouping val="clustered"/>
        <c:varyColors val="0"/>
        <c:ser>
          <c:idx val="0"/>
          <c:order val="0"/>
          <c:tx>
            <c:strRef>
              <c:f>Sheet1!$B$1</c:f>
              <c:strCache>
                <c:ptCount val="1"/>
                <c:pt idx="0">
                  <c:v>2015</c:v>
                </c:pt>
              </c:strCache>
            </c:strRef>
          </c:tx>
          <c:spPr>
            <a:pattFill prst="zigZag">
              <a:fgClr>
                <a:schemeClr val="tx1"/>
              </a:fgClr>
              <a:bgClr>
                <a:schemeClr val="bg1"/>
              </a:bgClr>
            </a:pattFill>
            <a:ln>
              <a:solidFill>
                <a:schemeClr val="tx1"/>
              </a:solidFill>
            </a:ln>
            <a:effectLst/>
          </c:spPr>
          <c:invertIfNegative val="0"/>
          <c:dPt>
            <c:idx val="0"/>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1-BCD8-4525-A2C8-B29FFD85FAA3}"/>
              </c:ext>
            </c:extLst>
          </c:dPt>
          <c:dPt>
            <c:idx val="1"/>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3-BCD8-4525-A2C8-B29FFD85FAA3}"/>
              </c:ext>
            </c:extLst>
          </c:dPt>
          <c:dPt>
            <c:idx val="2"/>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5-BCD8-4525-A2C8-B29FFD85FAA3}"/>
              </c:ext>
            </c:extLst>
          </c:dPt>
          <c:dPt>
            <c:idx val="3"/>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7-BCD8-4525-A2C8-B29FFD85FAA3}"/>
              </c:ext>
            </c:extLst>
          </c:dPt>
          <c:dPt>
            <c:idx val="4"/>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9-BCD8-4525-A2C8-B29FFD85FAA3}"/>
              </c:ext>
            </c:extLst>
          </c:dPt>
          <c:dPt>
            <c:idx val="5"/>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B-BCD8-4525-A2C8-B29FFD85FAA3}"/>
              </c:ext>
            </c:extLst>
          </c:dPt>
          <c:dLbls>
            <c:dLbl>
              <c:idx val="2"/>
              <c:spPr>
                <a:noFill/>
                <a:ln>
                  <a:noFill/>
                </a:ln>
                <a:effectLst/>
              </c:spPr>
              <c:txPr>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BCD8-4525-A2C8-B29FFD85FAA3}"/>
                </c:ext>
              </c:extLst>
            </c:dLbl>
            <c:dLbl>
              <c:idx val="4"/>
              <c:layout/>
              <c:tx>
                <c:rich>
                  <a:bodyPr/>
                  <a:lstStyle/>
                  <a:p>
                    <a:r>
                      <a:rPr lang="en-US" sz="1200" b="0" i="0" u="none" strike="noStrike" kern="1200" baseline="0" dirty="0" smtClean="0">
                        <a:solidFill>
                          <a:srgbClr val="000000"/>
                        </a:solidFill>
                        <a:latin typeface="Arial Narrow" panose="020B0606020202030204" pitchFamily="34" charset="0"/>
                        <a:cs typeface="Arial" panose="020B0604020202020204" pitchFamily="34" charset="0"/>
                      </a:rPr>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CD8-4525-A2C8-B29FFD85FAA3}"/>
                </c:ext>
              </c:extLst>
            </c:dLbl>
            <c:dLbl>
              <c:idx val="5"/>
              <c:layout/>
              <c:tx>
                <c:rich>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Arial Narrow" panose="020B0606020202030204" pitchFamily="34" charset="0"/>
                        <a:ea typeface="+mn-ea"/>
                        <a:cs typeface="Arial" panose="020B0604020202020204" pitchFamily="34" charset="0"/>
                      </a:defRPr>
                    </a:pPr>
                    <a:r>
                      <a:rPr lang="en-US" sz="1200" b="0" i="0" u="none" strike="noStrike" kern="1200" baseline="0" dirty="0" smtClean="0">
                        <a:solidFill>
                          <a:srgbClr val="000000"/>
                        </a:solidFill>
                        <a:latin typeface="Arial Narrow" panose="020B0606020202030204" pitchFamily="34" charset="0"/>
                        <a:cs typeface="Arial" panose="020B0604020202020204" pitchFamily="34" charset="0"/>
                      </a:rPr>
                      <a:t>n/a</a:t>
                    </a:r>
                    <a:endParaRPr lang="en-US" dirty="0"/>
                  </a:p>
                </c:rich>
              </c:tx>
              <c:spPr>
                <a:noFill/>
                <a:ln>
                  <a:noFill/>
                </a:ln>
                <a:effectLst/>
              </c:spPr>
              <c:txPr>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BCD8-4525-A2C8-B29FFD85FAA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Canada</c:v>
                </c:pt>
                <c:pt idx="1">
                  <c:v>CMWF average</c:v>
                </c:pt>
                <c:pt idx="2">
                  <c:v>Canada</c:v>
                </c:pt>
                <c:pt idx="3">
                  <c:v>CMWF average</c:v>
                </c:pt>
                <c:pt idx="4">
                  <c:v>Canada</c:v>
                </c:pt>
                <c:pt idx="5">
                  <c:v>CMWF average</c:v>
                </c:pt>
              </c:strCache>
            </c:strRef>
          </c:cat>
          <c:val>
            <c:numRef>
              <c:f>Sheet1!$B$2:$B$7</c:f>
              <c:numCache>
                <c:formatCode>0%</c:formatCode>
                <c:ptCount val="6"/>
                <c:pt idx="0">
                  <c:v>0.199666378041712</c:v>
                </c:pt>
                <c:pt idx="1">
                  <c:v>0.56202407584491576</c:v>
                </c:pt>
                <c:pt idx="2">
                  <c:v>0.29436192639354403</c:v>
                </c:pt>
                <c:pt idx="3">
                  <c:v>0.5773368109699798</c:v>
                </c:pt>
                <c:pt idx="4" formatCode="General">
                  <c:v>0</c:v>
                </c:pt>
                <c:pt idx="5" formatCode="General">
                  <c:v>0</c:v>
                </c:pt>
              </c:numCache>
            </c:numRef>
          </c:val>
          <c:extLst>
            <c:ext xmlns:c16="http://schemas.microsoft.com/office/drawing/2014/chart" uri="{C3380CC4-5D6E-409C-BE32-E72D297353CC}">
              <c16:uniqueId val="{0000000C-BCD8-4525-A2C8-B29FFD85FAA3}"/>
            </c:ext>
          </c:extLst>
        </c:ser>
        <c:ser>
          <c:idx val="1"/>
          <c:order val="1"/>
          <c:tx>
            <c:strRef>
              <c:f>Sheet1!$C$1</c:f>
              <c:strCache>
                <c:ptCount val="1"/>
                <c:pt idx="0">
                  <c:v>2019</c:v>
                </c:pt>
              </c:strCache>
            </c:strRef>
          </c:tx>
          <c:spPr>
            <a:solidFill>
              <a:schemeClr val="tx1"/>
            </a:solidFill>
            <a:ln w="6350">
              <a:solidFill>
                <a:schemeClr val="tx1"/>
              </a:solidFill>
            </a:ln>
            <a:effectLst/>
          </c:spPr>
          <c:invertIfNegative val="0"/>
          <c:dPt>
            <c:idx val="0"/>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E-BCD8-4525-A2C8-B29FFD85FAA3}"/>
              </c:ext>
            </c:extLst>
          </c:dPt>
          <c:dPt>
            <c:idx val="2"/>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10-BCD8-4525-A2C8-B29FFD85FAA3}"/>
              </c:ext>
            </c:extLst>
          </c:dPt>
          <c:dPt>
            <c:idx val="4"/>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12-BCD8-4525-A2C8-B29FFD85FAA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Canada</c:v>
                </c:pt>
                <c:pt idx="1">
                  <c:v>CMWF average</c:v>
                </c:pt>
                <c:pt idx="2">
                  <c:v>Canada</c:v>
                </c:pt>
                <c:pt idx="3">
                  <c:v>CMWF average</c:v>
                </c:pt>
                <c:pt idx="4">
                  <c:v>Canada</c:v>
                </c:pt>
                <c:pt idx="5">
                  <c:v>CMWF average</c:v>
                </c:pt>
              </c:strCache>
            </c:strRef>
          </c:cat>
          <c:val>
            <c:numRef>
              <c:f>Sheet1!$C$2:$C$7</c:f>
              <c:numCache>
                <c:formatCode>0%</c:formatCode>
                <c:ptCount val="6"/>
                <c:pt idx="0">
                  <c:v>0.24965160416746124</c:v>
                </c:pt>
                <c:pt idx="1">
                  <c:v>0.62807324089475969</c:v>
                </c:pt>
                <c:pt idx="2">
                  <c:v>0.36004006039196368</c:v>
                </c:pt>
                <c:pt idx="3">
                  <c:v>0.65313754634353893</c:v>
                </c:pt>
                <c:pt idx="4">
                  <c:v>0.32576736613067342</c:v>
                </c:pt>
                <c:pt idx="5">
                  <c:v>0.61569020472633496</c:v>
                </c:pt>
              </c:numCache>
            </c:numRef>
          </c:val>
          <c:extLst>
            <c:ext xmlns:c16="http://schemas.microsoft.com/office/drawing/2014/chart" uri="{C3380CC4-5D6E-409C-BE32-E72D297353CC}">
              <c16:uniqueId val="{00000013-BCD8-4525-A2C8-B29FFD85FAA3}"/>
            </c:ext>
          </c:extLst>
        </c:ser>
        <c:dLbls>
          <c:dLblPos val="outEnd"/>
          <c:showLegendKey val="0"/>
          <c:showVal val="1"/>
          <c:showCatName val="0"/>
          <c:showSerName val="0"/>
          <c:showPercent val="0"/>
          <c:showBubbleSize val="0"/>
        </c:dLbls>
        <c:gapWidth val="100"/>
        <c:axId val="581920312"/>
        <c:axId val="581925232"/>
      </c:barChart>
      <c:catAx>
        <c:axId val="581920312"/>
        <c:scaling>
          <c:orientation val="minMax"/>
        </c:scaling>
        <c:delete val="0"/>
        <c:axPos val="b"/>
        <c:majorGridlines>
          <c:spPr>
            <a:ln w="9525" cap="flat" cmpd="sng" algn="ctr">
              <a:solidFill>
                <a:schemeClr val="tx1"/>
              </a:solidFill>
              <a:round/>
            </a:ln>
            <a:effectLst/>
          </c:spPr>
        </c:majorGridlines>
        <c:numFmt formatCode="General" sourceLinked="1"/>
        <c:majorTickMark val="out"/>
        <c:minorTickMark val="out"/>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5232"/>
        <c:crosses val="autoZero"/>
        <c:auto val="1"/>
        <c:lblAlgn val="ctr"/>
        <c:lblOffset val="100"/>
        <c:tickMarkSkip val="2"/>
        <c:noMultiLvlLbl val="0"/>
      </c:catAx>
      <c:valAx>
        <c:axId val="581925232"/>
        <c:scaling>
          <c:orientation val="minMax"/>
          <c:max val="1"/>
        </c:scaling>
        <c:delete val="0"/>
        <c:axPos val="l"/>
        <c:numFmt formatCode="0%" sourceLinked="1"/>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0312"/>
        <c:crosses val="autoZero"/>
        <c:crossBetween val="between"/>
        <c:majorUnit val="0.1"/>
      </c:valAx>
      <c:spPr>
        <a:noFill/>
        <a:ln>
          <a:noFill/>
        </a:ln>
        <a:effectLst/>
      </c:spPr>
    </c:plotArea>
    <c:legend>
      <c:legendPos val="b"/>
      <c:layout>
        <c:manualLayout>
          <c:xMode val="edge"/>
          <c:yMode val="edge"/>
          <c:x val="0.42263377470287178"/>
          <c:y val="0.88037139802061126"/>
          <c:w val="0.15473232445864171"/>
          <c:h val="0.11962860197938868"/>
        </c:manualLayout>
      </c:layout>
      <c:overlay val="0"/>
      <c:spPr>
        <a:noFill/>
        <a:ln>
          <a:noFill/>
        </a:ln>
        <a:effectLst/>
      </c:spPr>
      <c:txPr>
        <a:bodyPr rot="0" spcFirstLastPara="1" vertOverflow="ellipsis" vert="horz" wrap="square" anchor="ctr" anchorCtr="1"/>
        <a:lstStyle/>
        <a:p>
          <a:pPr>
            <a:defRPr sz="1800" b="0" i="0" u="none" strike="noStrike" kern="1200" baseline="8000">
              <a:solidFill>
                <a:schemeClr val="tx1"/>
              </a:solidFill>
              <a:latin typeface="Arial Narrow" panose="020B060602020203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cs typeface="Arial" panose="020B060402020202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77807069270525E-2"/>
          <c:y val="0.18396887304287124"/>
          <c:w val="0.91459622413037378"/>
          <c:h val="0.65083028378948382"/>
        </c:manualLayout>
      </c:layout>
      <c:barChart>
        <c:barDir val="col"/>
        <c:grouping val="clustered"/>
        <c:varyColors val="0"/>
        <c:ser>
          <c:idx val="0"/>
          <c:order val="0"/>
          <c:tx>
            <c:strRef>
              <c:f>Sheet1!$B$1</c:f>
              <c:strCache>
                <c:ptCount val="1"/>
                <c:pt idx="0">
                  <c:v>%</c:v>
                </c:pt>
              </c:strCache>
            </c:strRef>
          </c:tx>
          <c:spPr>
            <a:solidFill>
              <a:schemeClr val="accent1"/>
            </a:solidFill>
            <a:ln w="6350">
              <a:solidFill>
                <a:schemeClr val="tx1"/>
              </a:solidFill>
            </a:ln>
            <a:effectLst/>
          </c:spPr>
          <c:invertIfNegative val="0"/>
          <c:dPt>
            <c:idx val="0"/>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1-70B4-4644-9D25-3DF4A701BE86}"/>
              </c:ext>
            </c:extLst>
          </c:dPt>
          <c:dPt>
            <c:idx val="1"/>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3-70B4-4644-9D25-3DF4A701BE86}"/>
              </c:ext>
            </c:extLst>
          </c:dPt>
          <c:dPt>
            <c:idx val="2"/>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5-70B4-4644-9D25-3DF4A701BE86}"/>
              </c:ext>
            </c:extLst>
          </c:dPt>
          <c:dPt>
            <c:idx val="3"/>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7-70B4-4644-9D25-3DF4A701BE86}"/>
              </c:ext>
            </c:extLst>
          </c:dPt>
          <c:dPt>
            <c:idx val="4"/>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9-70B4-4644-9D25-3DF4A701BE86}"/>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B-70B4-4644-9D25-3DF4A701BE86}"/>
              </c:ext>
            </c:extLst>
          </c:dPt>
          <c:dPt>
            <c:idx val="6"/>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D-70B4-4644-9D25-3DF4A701BE86}"/>
              </c:ext>
            </c:extLst>
          </c:dPt>
          <c:dPt>
            <c:idx val="7"/>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F-70B4-4644-9D25-3DF4A701BE86}"/>
              </c:ext>
            </c:extLst>
          </c:dPt>
          <c:dPt>
            <c:idx val="8"/>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E-70B4-4644-9D25-3DF4A701BE86}"/>
              </c:ext>
            </c:extLst>
          </c:dPt>
          <c:dPt>
            <c:idx val="9"/>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10-70B4-4644-9D25-3DF4A701BE86}"/>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Canada</c:v>
                </c:pt>
                <c:pt idx="1">
                  <c:v>CMWF 
average</c:v>
                </c:pt>
                <c:pt idx="2">
                  <c:v>Canada</c:v>
                </c:pt>
                <c:pt idx="3">
                  <c:v>CMWF 
average</c:v>
                </c:pt>
                <c:pt idx="4">
                  <c:v>Canada</c:v>
                </c:pt>
                <c:pt idx="5">
                  <c:v>CMWF 
average</c:v>
                </c:pt>
                <c:pt idx="6">
                  <c:v>Canada</c:v>
                </c:pt>
                <c:pt idx="7">
                  <c:v>CMWF 
average</c:v>
                </c:pt>
                <c:pt idx="8">
                  <c:v>Canada</c:v>
                </c:pt>
                <c:pt idx="9">
                  <c:v>CMWF 
average</c:v>
                </c:pt>
              </c:strCache>
            </c:strRef>
          </c:cat>
          <c:val>
            <c:numRef>
              <c:f>Sheet1!$B$2:$B$11</c:f>
              <c:numCache>
                <c:formatCode>0%</c:formatCode>
                <c:ptCount val="10"/>
                <c:pt idx="0">
                  <c:v>0.33818707617910215</c:v>
                </c:pt>
                <c:pt idx="1">
                  <c:v>0.59591476780743269</c:v>
                </c:pt>
                <c:pt idx="2">
                  <c:v>0.24951226680831501</c:v>
                </c:pt>
                <c:pt idx="3">
                  <c:v>0.31834408481870308</c:v>
                </c:pt>
                <c:pt idx="4">
                  <c:v>0.26494515059138701</c:v>
                </c:pt>
                <c:pt idx="5">
                  <c:v>0.57618728640846317</c:v>
                </c:pt>
                <c:pt idx="6">
                  <c:v>0.16764980574027147</c:v>
                </c:pt>
                <c:pt idx="7">
                  <c:v>0.38013750671720015</c:v>
                </c:pt>
                <c:pt idx="8">
                  <c:v>8.296845859327559E-2</c:v>
                </c:pt>
                <c:pt idx="9">
                  <c:v>0.22469061286615746</c:v>
                </c:pt>
              </c:numCache>
            </c:numRef>
          </c:val>
          <c:extLst>
            <c:ext xmlns:c16="http://schemas.microsoft.com/office/drawing/2014/chart" uri="{C3380CC4-5D6E-409C-BE32-E72D297353CC}">
              <c16:uniqueId val="{0000000C-70B4-4644-9D25-3DF4A701BE86}"/>
            </c:ext>
          </c:extLst>
        </c:ser>
        <c:dLbls>
          <c:showLegendKey val="0"/>
          <c:showVal val="0"/>
          <c:showCatName val="0"/>
          <c:showSerName val="0"/>
          <c:showPercent val="0"/>
          <c:showBubbleSize val="0"/>
        </c:dLbls>
        <c:gapWidth val="100"/>
        <c:axId val="581920312"/>
        <c:axId val="581925232"/>
      </c:barChart>
      <c:catAx>
        <c:axId val="581920312"/>
        <c:scaling>
          <c:orientation val="minMax"/>
        </c:scaling>
        <c:delete val="0"/>
        <c:axPos val="b"/>
        <c:majorGridlines>
          <c:spPr>
            <a:ln w="6350" cap="flat" cmpd="sng" algn="ctr">
              <a:solidFill>
                <a:schemeClr val="tx1"/>
              </a:solidFill>
              <a:round/>
            </a:ln>
            <a:effectLst/>
          </c:spPr>
        </c:majorGridlines>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5232"/>
        <c:crosses val="autoZero"/>
        <c:auto val="1"/>
        <c:lblAlgn val="ctr"/>
        <c:lblOffset val="100"/>
        <c:tickMarkSkip val="2"/>
        <c:noMultiLvlLbl val="0"/>
      </c:catAx>
      <c:valAx>
        <c:axId val="581925232"/>
        <c:scaling>
          <c:orientation val="minMax"/>
          <c:max val="1"/>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031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35602447367152"/>
          <c:y val="1.9979177907370856E-2"/>
          <c:w val="0.71693573252396781"/>
          <c:h val="0.88136201762188915"/>
        </c:manualLayout>
      </c:layout>
      <c:barChart>
        <c:barDir val="bar"/>
        <c:grouping val="percentStacked"/>
        <c:varyColors val="0"/>
        <c:ser>
          <c:idx val="0"/>
          <c:order val="0"/>
          <c:tx>
            <c:strRef>
              <c:f>Sheet1!$B$1</c:f>
              <c:strCache>
                <c:ptCount val="1"/>
                <c:pt idx="0">
                  <c:v>Improved</c:v>
                </c:pt>
              </c:strCache>
            </c:strRef>
          </c:tx>
          <c:spPr>
            <a:solidFill>
              <a:srgbClr val="82BAB5"/>
            </a:solidFill>
            <a:ln w="6350">
              <a:solidFill>
                <a:schemeClr val="tx1"/>
              </a:solidFill>
            </a:ln>
          </c:spPr>
          <c:invertIfNegative val="0"/>
          <c:dPt>
            <c:idx val="1"/>
            <c:invertIfNegative val="0"/>
            <c:bubble3D val="0"/>
            <c:extLst>
              <c:ext xmlns:c16="http://schemas.microsoft.com/office/drawing/2014/chart" uri="{C3380CC4-5D6E-409C-BE32-E72D297353CC}">
                <c16:uniqueId val="{00000000-2D09-48FE-9494-5461B3FDA752}"/>
              </c:ext>
            </c:extLst>
          </c:dPt>
          <c:dPt>
            <c:idx val="5"/>
            <c:invertIfNegative val="0"/>
            <c:bubble3D val="0"/>
            <c:spPr>
              <a:solidFill>
                <a:srgbClr val="82BAB5"/>
              </a:solidFill>
              <a:ln w="25400">
                <a:solidFill>
                  <a:schemeClr val="tx1"/>
                </a:solidFill>
              </a:ln>
            </c:spPr>
            <c:extLst>
              <c:ext xmlns:c16="http://schemas.microsoft.com/office/drawing/2014/chart" uri="{C3380CC4-5D6E-409C-BE32-E72D297353CC}">
                <c16:uniqueId val="{00000002-2D09-48FE-9494-5461B3FDA752}"/>
              </c:ext>
            </c:extLst>
          </c:dPt>
          <c:dPt>
            <c:idx val="6"/>
            <c:invertIfNegative val="0"/>
            <c:bubble3D val="0"/>
            <c:extLst>
              <c:ext xmlns:c16="http://schemas.microsoft.com/office/drawing/2014/chart" uri="{C3380CC4-5D6E-409C-BE32-E72D297353CC}">
                <c16:uniqueId val="{00000004-2D09-48FE-9494-5461B3FDA752}"/>
              </c:ext>
            </c:extLst>
          </c:dPt>
          <c:dPt>
            <c:idx val="7"/>
            <c:invertIfNegative val="0"/>
            <c:bubble3D val="0"/>
            <c:spPr>
              <a:solidFill>
                <a:srgbClr val="82BAB5"/>
              </a:solidFill>
              <a:ln w="25400">
                <a:solidFill>
                  <a:schemeClr val="tx1"/>
                </a:solidFill>
              </a:ln>
            </c:spPr>
            <c:extLst>
              <c:ext xmlns:c16="http://schemas.microsoft.com/office/drawing/2014/chart" uri="{C3380CC4-5D6E-409C-BE32-E72D297353CC}">
                <c16:uniqueId val="{0000000F-0DB4-4DF9-8A48-56E1089B5B84}"/>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France</c:v>
                </c:pt>
                <c:pt idx="1">
                  <c:v>Switzerland</c:v>
                </c:pt>
                <c:pt idx="2">
                  <c:v>Germany</c:v>
                </c:pt>
                <c:pt idx="3">
                  <c:v>Netherlands</c:v>
                </c:pt>
                <c:pt idx="4">
                  <c:v>United Kingdom</c:v>
                </c:pt>
                <c:pt idx="5">
                  <c:v>CMWF average</c:v>
                </c:pt>
                <c:pt idx="6">
                  <c:v>New Zealand</c:v>
                </c:pt>
                <c:pt idx="7">
                  <c:v>Canada</c:v>
                </c:pt>
                <c:pt idx="8">
                  <c:v>Australia</c:v>
                </c:pt>
                <c:pt idx="9">
                  <c:v>United States</c:v>
                </c:pt>
                <c:pt idx="10">
                  <c:v>Sweden</c:v>
                </c:pt>
                <c:pt idx="11">
                  <c:v>Norway</c:v>
                </c:pt>
              </c:strCache>
            </c:strRef>
          </c:cat>
          <c:val>
            <c:numRef>
              <c:f>Sheet1!$B$2:$B$13</c:f>
              <c:numCache>
                <c:formatCode>0%</c:formatCode>
                <c:ptCount val="12"/>
                <c:pt idx="0">
                  <c:v>6.7737177051088379E-2</c:v>
                </c:pt>
                <c:pt idx="1">
                  <c:v>0.1256473624057538</c:v>
                </c:pt>
                <c:pt idx="2">
                  <c:v>0.1426877752612897</c:v>
                </c:pt>
                <c:pt idx="3">
                  <c:v>0.17140278961077526</c:v>
                </c:pt>
                <c:pt idx="4">
                  <c:v>0.18395987786657261</c:v>
                </c:pt>
                <c:pt idx="5">
                  <c:v>0.19163294591180485</c:v>
                </c:pt>
                <c:pt idx="6">
                  <c:v>0.21725406665737618</c:v>
                </c:pt>
                <c:pt idx="7">
                  <c:v>0.22025694876264654</c:v>
                </c:pt>
                <c:pt idx="8">
                  <c:v>0.22875861176550114</c:v>
                </c:pt>
                <c:pt idx="9">
                  <c:v>0.23573095654930615</c:v>
                </c:pt>
                <c:pt idx="10">
                  <c:v>0.24343317128005082</c:v>
                </c:pt>
                <c:pt idx="11">
                  <c:v>0.2710936678194934</c:v>
                </c:pt>
              </c:numCache>
            </c:numRef>
          </c:val>
          <c:extLst>
            <c:ext xmlns:c16="http://schemas.microsoft.com/office/drawing/2014/chart" uri="{C3380CC4-5D6E-409C-BE32-E72D297353CC}">
              <c16:uniqueId val="{00000005-2D09-48FE-9494-5461B3FDA752}"/>
            </c:ext>
          </c:extLst>
        </c:ser>
        <c:ser>
          <c:idx val="1"/>
          <c:order val="1"/>
          <c:tx>
            <c:strRef>
              <c:f>Sheet1!$C$1</c:f>
              <c:strCache>
                <c:ptCount val="1"/>
                <c:pt idx="0">
                  <c:v>About the same</c:v>
                </c:pt>
              </c:strCache>
            </c:strRef>
          </c:tx>
          <c:spPr>
            <a:pattFill prst="pct90">
              <a:fgClr>
                <a:srgbClr val="365254"/>
              </a:fgClr>
              <a:bgClr>
                <a:schemeClr val="bg1"/>
              </a:bgClr>
            </a:pattFill>
            <a:ln w="6350">
              <a:solidFill>
                <a:schemeClr val="tx1"/>
              </a:solidFill>
            </a:ln>
          </c:spPr>
          <c:invertIfNegative val="0"/>
          <c:dPt>
            <c:idx val="1"/>
            <c:invertIfNegative val="0"/>
            <c:bubble3D val="0"/>
            <c:extLst>
              <c:ext xmlns:c16="http://schemas.microsoft.com/office/drawing/2014/chart" uri="{C3380CC4-5D6E-409C-BE32-E72D297353CC}">
                <c16:uniqueId val="{00000006-2D09-48FE-9494-5461B3FDA752}"/>
              </c:ext>
            </c:extLst>
          </c:dPt>
          <c:dPt>
            <c:idx val="5"/>
            <c:invertIfNegative val="0"/>
            <c:bubble3D val="0"/>
            <c:spPr>
              <a:pattFill prst="pct90">
                <a:fgClr>
                  <a:srgbClr val="365254"/>
                </a:fgClr>
                <a:bgClr>
                  <a:schemeClr val="bg1"/>
                </a:bgClr>
              </a:pattFill>
              <a:ln w="25400">
                <a:solidFill>
                  <a:schemeClr val="tx1"/>
                </a:solidFill>
              </a:ln>
            </c:spPr>
            <c:extLst>
              <c:ext xmlns:c16="http://schemas.microsoft.com/office/drawing/2014/chart" uri="{C3380CC4-5D6E-409C-BE32-E72D297353CC}">
                <c16:uniqueId val="{00000008-2D09-48FE-9494-5461B3FDA752}"/>
              </c:ext>
            </c:extLst>
          </c:dPt>
          <c:dPt>
            <c:idx val="6"/>
            <c:invertIfNegative val="0"/>
            <c:bubble3D val="0"/>
            <c:extLst>
              <c:ext xmlns:c16="http://schemas.microsoft.com/office/drawing/2014/chart" uri="{C3380CC4-5D6E-409C-BE32-E72D297353CC}">
                <c16:uniqueId val="{0000000A-2D09-48FE-9494-5461B3FDA752}"/>
              </c:ext>
            </c:extLst>
          </c:dPt>
          <c:dPt>
            <c:idx val="7"/>
            <c:invertIfNegative val="0"/>
            <c:bubble3D val="0"/>
            <c:spPr>
              <a:pattFill prst="pct90">
                <a:fgClr>
                  <a:srgbClr val="365254"/>
                </a:fgClr>
                <a:bgClr>
                  <a:schemeClr val="bg1"/>
                </a:bgClr>
              </a:pattFill>
              <a:ln w="25400">
                <a:solidFill>
                  <a:schemeClr val="tx1"/>
                </a:solidFill>
              </a:ln>
            </c:spPr>
            <c:extLst>
              <c:ext xmlns:c16="http://schemas.microsoft.com/office/drawing/2014/chart" uri="{C3380CC4-5D6E-409C-BE32-E72D297353CC}">
                <c16:uniqueId val="{0000000F-2D09-48FE-9494-5461B3FDA752}"/>
              </c:ext>
            </c:extLst>
          </c:dPt>
          <c:dLbls>
            <c:spPr>
              <a:solidFill>
                <a:srgbClr val="365254"/>
              </a:solid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France</c:v>
                </c:pt>
                <c:pt idx="1">
                  <c:v>Switzerland</c:v>
                </c:pt>
                <c:pt idx="2">
                  <c:v>Germany</c:v>
                </c:pt>
                <c:pt idx="3">
                  <c:v>Netherlands</c:v>
                </c:pt>
                <c:pt idx="4">
                  <c:v>United Kingdom</c:v>
                </c:pt>
                <c:pt idx="5">
                  <c:v>CMWF average</c:v>
                </c:pt>
                <c:pt idx="6">
                  <c:v>New Zealand</c:v>
                </c:pt>
                <c:pt idx="7">
                  <c:v>Canada</c:v>
                </c:pt>
                <c:pt idx="8">
                  <c:v>Australia</c:v>
                </c:pt>
                <c:pt idx="9">
                  <c:v>United States</c:v>
                </c:pt>
                <c:pt idx="10">
                  <c:v>Sweden</c:v>
                </c:pt>
                <c:pt idx="11">
                  <c:v>Norway</c:v>
                </c:pt>
              </c:strCache>
            </c:strRef>
          </c:cat>
          <c:val>
            <c:numRef>
              <c:f>Sheet1!$C$2:$C$13</c:f>
              <c:numCache>
                <c:formatCode>0%</c:formatCode>
                <c:ptCount val="12"/>
                <c:pt idx="0">
                  <c:v>0.29491672876780411</c:v>
                </c:pt>
                <c:pt idx="1">
                  <c:v>0.65601135485691198</c:v>
                </c:pt>
                <c:pt idx="2">
                  <c:v>0.51989782610023261</c:v>
                </c:pt>
                <c:pt idx="3">
                  <c:v>0.51761679976563002</c:v>
                </c:pt>
                <c:pt idx="4">
                  <c:v>0.35614077711608572</c:v>
                </c:pt>
                <c:pt idx="5">
                  <c:v>0.50014057238293352</c:v>
                </c:pt>
                <c:pt idx="6">
                  <c:v>0.54019460472195768</c:v>
                </c:pt>
                <c:pt idx="7">
                  <c:v>0.52902984400875896</c:v>
                </c:pt>
                <c:pt idx="8">
                  <c:v>0.58884765992578758</c:v>
                </c:pt>
                <c:pt idx="9">
                  <c:v>0.48215778511165003</c:v>
                </c:pt>
                <c:pt idx="10">
                  <c:v>0.40186100845809092</c:v>
                </c:pt>
                <c:pt idx="11">
                  <c:v>0.61487190737935848</c:v>
                </c:pt>
              </c:numCache>
            </c:numRef>
          </c:val>
          <c:extLst>
            <c:ext xmlns:c16="http://schemas.microsoft.com/office/drawing/2014/chart" uri="{C3380CC4-5D6E-409C-BE32-E72D297353CC}">
              <c16:uniqueId val="{00000014-2D09-48FE-9494-5461B3FDA752}"/>
            </c:ext>
          </c:extLst>
        </c:ser>
        <c:ser>
          <c:idx val="2"/>
          <c:order val="2"/>
          <c:tx>
            <c:strRef>
              <c:f>Sheet1!$D$1</c:f>
              <c:strCache>
                <c:ptCount val="1"/>
                <c:pt idx="0">
                  <c:v>Worse</c:v>
                </c:pt>
              </c:strCache>
            </c:strRef>
          </c:tx>
          <c:spPr>
            <a:solidFill>
              <a:srgbClr val="852062"/>
            </a:solidFill>
            <a:ln w="6350">
              <a:solidFill>
                <a:schemeClr val="tx1"/>
              </a:solidFill>
            </a:ln>
          </c:spPr>
          <c:invertIfNegative val="0"/>
          <c:dPt>
            <c:idx val="1"/>
            <c:invertIfNegative val="0"/>
            <c:bubble3D val="0"/>
            <c:extLst>
              <c:ext xmlns:c16="http://schemas.microsoft.com/office/drawing/2014/chart" uri="{C3380CC4-5D6E-409C-BE32-E72D297353CC}">
                <c16:uniqueId val="{00000015-2D09-48FE-9494-5461B3FDA752}"/>
              </c:ext>
            </c:extLst>
          </c:dPt>
          <c:dPt>
            <c:idx val="5"/>
            <c:invertIfNegative val="0"/>
            <c:bubble3D val="0"/>
            <c:spPr>
              <a:solidFill>
                <a:srgbClr val="852062"/>
              </a:solidFill>
              <a:ln w="25400">
                <a:solidFill>
                  <a:schemeClr val="tx1"/>
                </a:solidFill>
              </a:ln>
            </c:spPr>
            <c:extLst>
              <c:ext xmlns:c16="http://schemas.microsoft.com/office/drawing/2014/chart" uri="{C3380CC4-5D6E-409C-BE32-E72D297353CC}">
                <c16:uniqueId val="{00000017-2D09-48FE-9494-5461B3FDA752}"/>
              </c:ext>
            </c:extLst>
          </c:dPt>
          <c:dPt>
            <c:idx val="6"/>
            <c:invertIfNegative val="0"/>
            <c:bubble3D val="0"/>
            <c:extLst>
              <c:ext xmlns:c16="http://schemas.microsoft.com/office/drawing/2014/chart" uri="{C3380CC4-5D6E-409C-BE32-E72D297353CC}">
                <c16:uniqueId val="{00000019-2D09-48FE-9494-5461B3FDA752}"/>
              </c:ext>
            </c:extLst>
          </c:dPt>
          <c:dPt>
            <c:idx val="7"/>
            <c:invertIfNegative val="0"/>
            <c:bubble3D val="0"/>
            <c:spPr>
              <a:solidFill>
                <a:srgbClr val="852062"/>
              </a:solidFill>
              <a:ln w="25400">
                <a:solidFill>
                  <a:schemeClr val="tx1"/>
                </a:solidFill>
              </a:ln>
            </c:spPr>
            <c:extLst>
              <c:ext xmlns:c16="http://schemas.microsoft.com/office/drawing/2014/chart" uri="{C3380CC4-5D6E-409C-BE32-E72D297353CC}">
                <c16:uniqueId val="{00000010-0DB4-4DF9-8A48-56E1089B5B84}"/>
              </c:ext>
            </c:extLst>
          </c:dPt>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France</c:v>
                </c:pt>
                <c:pt idx="1">
                  <c:v>Switzerland</c:v>
                </c:pt>
                <c:pt idx="2">
                  <c:v>Germany</c:v>
                </c:pt>
                <c:pt idx="3">
                  <c:v>Netherlands</c:v>
                </c:pt>
                <c:pt idx="4">
                  <c:v>United Kingdom</c:v>
                </c:pt>
                <c:pt idx="5">
                  <c:v>CMWF average</c:v>
                </c:pt>
                <c:pt idx="6">
                  <c:v>New Zealand</c:v>
                </c:pt>
                <c:pt idx="7">
                  <c:v>Canada</c:v>
                </c:pt>
                <c:pt idx="8">
                  <c:v>Australia</c:v>
                </c:pt>
                <c:pt idx="9">
                  <c:v>United States</c:v>
                </c:pt>
                <c:pt idx="10">
                  <c:v>Sweden</c:v>
                </c:pt>
                <c:pt idx="11">
                  <c:v>Norway</c:v>
                </c:pt>
              </c:strCache>
            </c:strRef>
          </c:cat>
          <c:val>
            <c:numRef>
              <c:f>Sheet1!$D$2:$D$13</c:f>
              <c:numCache>
                <c:formatCode>0%</c:formatCode>
                <c:ptCount val="12"/>
                <c:pt idx="0">
                  <c:v>0.63734609418110599</c:v>
                </c:pt>
                <c:pt idx="1">
                  <c:v>0.21834128273733186</c:v>
                </c:pt>
                <c:pt idx="2">
                  <c:v>0.33741439863848011</c:v>
                </c:pt>
                <c:pt idx="3">
                  <c:v>0.31098041062359344</c:v>
                </c:pt>
                <c:pt idx="4">
                  <c:v>0.4598993450173407</c:v>
                </c:pt>
                <c:pt idx="5">
                  <c:v>0.3082264817052619</c:v>
                </c:pt>
                <c:pt idx="6">
                  <c:v>0.242551328620668</c:v>
                </c:pt>
                <c:pt idx="7">
                  <c:v>0.25071320722859453</c:v>
                </c:pt>
                <c:pt idx="8">
                  <c:v>0.18239372830871087</c:v>
                </c:pt>
                <c:pt idx="9">
                  <c:v>0.28211125833904599</c:v>
                </c:pt>
                <c:pt idx="10">
                  <c:v>0.35470582026186137</c:v>
                </c:pt>
                <c:pt idx="11">
                  <c:v>0.11403442480114843</c:v>
                </c:pt>
              </c:numCache>
            </c:numRef>
          </c:val>
          <c:extLst>
            <c:ext xmlns:c16="http://schemas.microsoft.com/office/drawing/2014/chart" uri="{C3380CC4-5D6E-409C-BE32-E72D297353CC}">
              <c16:uniqueId val="{0000001A-2D09-48FE-9494-5461B3FDA752}"/>
            </c:ext>
          </c:extLst>
        </c:ser>
        <c:dLbls>
          <c:showLegendKey val="0"/>
          <c:showVal val="0"/>
          <c:showCatName val="0"/>
          <c:showSerName val="0"/>
          <c:showPercent val="0"/>
          <c:showBubbleSize val="0"/>
        </c:dLbls>
        <c:gapWidth val="20"/>
        <c:overlap val="100"/>
        <c:axId val="54705536"/>
        <c:axId val="54715520"/>
      </c:barChart>
      <c:catAx>
        <c:axId val="54705536"/>
        <c:scaling>
          <c:orientation val="minMax"/>
        </c:scaling>
        <c:delete val="0"/>
        <c:axPos val="l"/>
        <c:numFmt formatCode="General" sourceLinked="1"/>
        <c:majorTickMark val="out"/>
        <c:minorTickMark val="none"/>
        <c:tickLblPos val="nextTo"/>
        <c:spPr>
          <a:ln w="6350">
            <a:solidFill>
              <a:schemeClr val="tx1"/>
            </a:solidFill>
          </a:ln>
        </c:spPr>
        <c:txPr>
          <a:bodyPr rot="-60000000" vert="horz"/>
          <a:lstStyle/>
          <a:p>
            <a:pPr>
              <a:defRPr/>
            </a:pPr>
            <a:endParaRPr lang="en-US"/>
          </a:p>
        </c:txPr>
        <c:crossAx val="54715520"/>
        <c:crosses val="autoZero"/>
        <c:auto val="1"/>
        <c:lblAlgn val="ctr"/>
        <c:lblOffset val="100"/>
        <c:noMultiLvlLbl val="0"/>
      </c:catAx>
      <c:valAx>
        <c:axId val="54715520"/>
        <c:scaling>
          <c:orientation val="minMax"/>
          <c:max val="1"/>
        </c:scaling>
        <c:delete val="1"/>
        <c:axPos val="b"/>
        <c:numFmt formatCode="0%" sourceLinked="1"/>
        <c:majorTickMark val="none"/>
        <c:minorTickMark val="none"/>
        <c:tickLblPos val="nextTo"/>
        <c:crossAx val="54705536"/>
        <c:crosses val="autoZero"/>
        <c:crossBetween val="between"/>
      </c:valAx>
    </c:plotArea>
    <c:legend>
      <c:legendPos val="b"/>
      <c:layout>
        <c:manualLayout>
          <c:xMode val="edge"/>
          <c:yMode val="edge"/>
          <c:x val="0.24525702172760996"/>
          <c:y val="0.92528241438983205"/>
          <c:w val="0.74530853638424277"/>
          <c:h val="7.3465265505985242E-2"/>
        </c:manualLayout>
      </c:layout>
      <c:overlay val="0"/>
      <c:txPr>
        <a:bodyPr/>
        <a:lstStyle/>
        <a:p>
          <a:pPr>
            <a:defRPr sz="1800" baseline="10000"/>
          </a:pPr>
          <a:endParaRPr lang="en-US"/>
        </a:p>
      </c:txPr>
    </c:legend>
    <c:plotVisOnly val="1"/>
    <c:dispBlanksAs val="gap"/>
    <c:showDLblsOverMax val="0"/>
  </c:chart>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45997599058035"/>
          <c:y val="0.16028084195139067"/>
          <c:w val="0.6190592495382522"/>
          <c:h val="0.74106035357786926"/>
        </c:manualLayout>
      </c:layout>
      <c:barChart>
        <c:barDir val="bar"/>
        <c:grouping val="percentStacked"/>
        <c:varyColors val="0"/>
        <c:ser>
          <c:idx val="0"/>
          <c:order val="0"/>
          <c:tx>
            <c:strRef>
              <c:f>Sheet1!$B$1</c:f>
              <c:strCache>
                <c:ptCount val="1"/>
                <c:pt idx="0">
                  <c:v>Less than 35 hours</c:v>
                </c:pt>
              </c:strCache>
            </c:strRef>
          </c:tx>
          <c:spPr>
            <a:solidFill>
              <a:srgbClr val="82BAB5"/>
            </a:solidFill>
            <a:ln w="6350">
              <a:solidFill>
                <a:schemeClr val="tx1"/>
              </a:solidFill>
            </a:ln>
          </c:spPr>
          <c:invertIfNegative val="0"/>
          <c:dPt>
            <c:idx val="1"/>
            <c:invertIfNegative val="0"/>
            <c:bubble3D val="0"/>
            <c:extLst>
              <c:ext xmlns:c16="http://schemas.microsoft.com/office/drawing/2014/chart" uri="{C3380CC4-5D6E-409C-BE32-E72D297353CC}">
                <c16:uniqueId val="{00000000-9F50-44E7-BD94-41D9EC44AC5B}"/>
              </c:ext>
            </c:extLst>
          </c:dPt>
          <c:dPt>
            <c:idx val="5"/>
            <c:invertIfNegative val="0"/>
            <c:bubble3D val="0"/>
            <c:spPr>
              <a:solidFill>
                <a:srgbClr val="82BAB5"/>
              </a:solidFill>
              <a:ln w="25400">
                <a:solidFill>
                  <a:schemeClr val="tx1"/>
                </a:solidFill>
              </a:ln>
            </c:spPr>
            <c:extLst>
              <c:ext xmlns:c16="http://schemas.microsoft.com/office/drawing/2014/chart" uri="{C3380CC4-5D6E-409C-BE32-E72D297353CC}">
                <c16:uniqueId val="{00000002-9F50-44E7-BD94-41D9EC44AC5B}"/>
              </c:ext>
            </c:extLst>
          </c:dPt>
          <c:dPt>
            <c:idx val="6"/>
            <c:invertIfNegative val="0"/>
            <c:bubble3D val="0"/>
            <c:spPr>
              <a:solidFill>
                <a:srgbClr val="82BAB5"/>
              </a:solidFill>
              <a:ln w="25400">
                <a:solidFill>
                  <a:schemeClr val="tx1"/>
                </a:solidFill>
              </a:ln>
            </c:spPr>
            <c:extLst>
              <c:ext xmlns:c16="http://schemas.microsoft.com/office/drawing/2014/chart" uri="{C3380CC4-5D6E-409C-BE32-E72D297353CC}">
                <c16:uniqueId val="{00000004-9F50-44E7-BD94-41D9EC44AC5B}"/>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Australia</c:v>
                </c:pt>
                <c:pt idx="1">
                  <c:v>New Zealand</c:v>
                </c:pt>
                <c:pt idx="2">
                  <c:v>Sweden</c:v>
                </c:pt>
                <c:pt idx="3">
                  <c:v>United Kingdom</c:v>
                </c:pt>
                <c:pt idx="4">
                  <c:v>Switzerland</c:v>
                </c:pt>
                <c:pt idx="5">
                  <c:v>CMWF average</c:v>
                </c:pt>
                <c:pt idx="6">
                  <c:v>Canada</c:v>
                </c:pt>
                <c:pt idx="7">
                  <c:v>United States</c:v>
                </c:pt>
                <c:pt idx="8">
                  <c:v>Netherlands</c:v>
                </c:pt>
                <c:pt idx="9">
                  <c:v>Norway</c:v>
                </c:pt>
                <c:pt idx="10">
                  <c:v>Germany</c:v>
                </c:pt>
                <c:pt idx="11">
                  <c:v>France</c:v>
                </c:pt>
              </c:strCache>
            </c:strRef>
          </c:cat>
          <c:val>
            <c:numRef>
              <c:f>Sheet1!$B$2:$B$13</c:f>
              <c:numCache>
                <c:formatCode>0%</c:formatCode>
                <c:ptCount val="12"/>
                <c:pt idx="0">
                  <c:v>0.38073248531847337</c:v>
                </c:pt>
                <c:pt idx="1">
                  <c:v>0.36027493544965222</c:v>
                </c:pt>
                <c:pt idx="2">
                  <c:v>0.32002126408274656</c:v>
                </c:pt>
                <c:pt idx="3">
                  <c:v>0.29891736728289586</c:v>
                </c:pt>
                <c:pt idx="4">
                  <c:v>0.2557457970864051</c:v>
                </c:pt>
                <c:pt idx="5">
                  <c:v>0.19911986896162889</c:v>
                </c:pt>
                <c:pt idx="6">
                  <c:v>0.18208445852475033</c:v>
                </c:pt>
                <c:pt idx="7">
                  <c:v>0.12500315032799444</c:v>
                </c:pt>
                <c:pt idx="8">
                  <c:v>8.7946457348534429E-2</c:v>
                </c:pt>
                <c:pt idx="9">
                  <c:v>7.5209630871018091E-2</c:v>
                </c:pt>
                <c:pt idx="10">
                  <c:v>5.4848909648944524E-2</c:v>
                </c:pt>
                <c:pt idx="11">
                  <c:v>4.9534102636503027E-2</c:v>
                </c:pt>
              </c:numCache>
            </c:numRef>
          </c:val>
          <c:extLst>
            <c:ext xmlns:c16="http://schemas.microsoft.com/office/drawing/2014/chart" uri="{C3380CC4-5D6E-409C-BE32-E72D297353CC}">
              <c16:uniqueId val="{00000005-9F50-44E7-BD94-41D9EC44AC5B}"/>
            </c:ext>
          </c:extLst>
        </c:ser>
        <c:ser>
          <c:idx val="1"/>
          <c:order val="1"/>
          <c:tx>
            <c:strRef>
              <c:f>Sheet1!$C$1</c:f>
              <c:strCache>
                <c:ptCount val="1"/>
                <c:pt idx="0">
                  <c:v>35 to less than 45 hours</c:v>
                </c:pt>
              </c:strCache>
            </c:strRef>
          </c:tx>
          <c:spPr>
            <a:pattFill prst="pct90">
              <a:fgClr>
                <a:srgbClr val="365254"/>
              </a:fgClr>
              <a:bgClr>
                <a:schemeClr val="bg1"/>
              </a:bgClr>
            </a:pattFill>
            <a:ln w="6350">
              <a:solidFill>
                <a:schemeClr val="tx1"/>
              </a:solidFill>
            </a:ln>
          </c:spPr>
          <c:invertIfNegative val="0"/>
          <c:dPt>
            <c:idx val="1"/>
            <c:invertIfNegative val="0"/>
            <c:bubble3D val="0"/>
            <c:extLst>
              <c:ext xmlns:c16="http://schemas.microsoft.com/office/drawing/2014/chart" uri="{C3380CC4-5D6E-409C-BE32-E72D297353CC}">
                <c16:uniqueId val="{00000006-9F50-44E7-BD94-41D9EC44AC5B}"/>
              </c:ext>
            </c:extLst>
          </c:dPt>
          <c:dPt>
            <c:idx val="5"/>
            <c:invertIfNegative val="0"/>
            <c:bubble3D val="0"/>
            <c:spPr>
              <a:pattFill prst="pct90">
                <a:fgClr>
                  <a:srgbClr val="365254"/>
                </a:fgClr>
                <a:bgClr>
                  <a:schemeClr val="bg1"/>
                </a:bgClr>
              </a:pattFill>
              <a:ln w="25400">
                <a:solidFill>
                  <a:schemeClr val="tx1"/>
                </a:solidFill>
              </a:ln>
            </c:spPr>
            <c:extLst>
              <c:ext xmlns:c16="http://schemas.microsoft.com/office/drawing/2014/chart" uri="{C3380CC4-5D6E-409C-BE32-E72D297353CC}">
                <c16:uniqueId val="{00000008-9F50-44E7-BD94-41D9EC44AC5B}"/>
              </c:ext>
            </c:extLst>
          </c:dPt>
          <c:dPt>
            <c:idx val="6"/>
            <c:invertIfNegative val="0"/>
            <c:bubble3D val="0"/>
            <c:spPr>
              <a:pattFill prst="pct90">
                <a:fgClr>
                  <a:srgbClr val="365254"/>
                </a:fgClr>
                <a:bgClr>
                  <a:schemeClr val="bg1"/>
                </a:bgClr>
              </a:pattFill>
              <a:ln w="25400">
                <a:solidFill>
                  <a:schemeClr val="tx1"/>
                </a:solidFill>
              </a:ln>
            </c:spPr>
            <c:extLst>
              <c:ext xmlns:c16="http://schemas.microsoft.com/office/drawing/2014/chart" uri="{C3380CC4-5D6E-409C-BE32-E72D297353CC}">
                <c16:uniqueId val="{0000000A-9F50-44E7-BD94-41D9EC44AC5B}"/>
              </c:ext>
            </c:extLst>
          </c:dPt>
          <c:dLbls>
            <c:spPr>
              <a:solidFill>
                <a:srgbClr val="365254"/>
              </a:solid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Australia</c:v>
                </c:pt>
                <c:pt idx="1">
                  <c:v>New Zealand</c:v>
                </c:pt>
                <c:pt idx="2">
                  <c:v>Sweden</c:v>
                </c:pt>
                <c:pt idx="3">
                  <c:v>United Kingdom</c:v>
                </c:pt>
                <c:pt idx="4">
                  <c:v>Switzerland</c:v>
                </c:pt>
                <c:pt idx="5">
                  <c:v>CMWF average</c:v>
                </c:pt>
                <c:pt idx="6">
                  <c:v>Canada</c:v>
                </c:pt>
                <c:pt idx="7">
                  <c:v>United States</c:v>
                </c:pt>
                <c:pt idx="8">
                  <c:v>Netherlands</c:v>
                </c:pt>
                <c:pt idx="9">
                  <c:v>Norway</c:v>
                </c:pt>
                <c:pt idx="10">
                  <c:v>Germany</c:v>
                </c:pt>
                <c:pt idx="11">
                  <c:v>France</c:v>
                </c:pt>
              </c:strCache>
            </c:strRef>
          </c:cat>
          <c:val>
            <c:numRef>
              <c:f>Sheet1!$C$2:$C$13</c:f>
              <c:numCache>
                <c:formatCode>0%</c:formatCode>
                <c:ptCount val="12"/>
                <c:pt idx="0">
                  <c:v>0.31976677558019578</c:v>
                </c:pt>
                <c:pt idx="1">
                  <c:v>0.35582077663352346</c:v>
                </c:pt>
                <c:pt idx="2">
                  <c:v>0.37097536422067062</c:v>
                </c:pt>
                <c:pt idx="3">
                  <c:v>0.31513725185007674</c:v>
                </c:pt>
                <c:pt idx="4">
                  <c:v>0.19841933729949793</c:v>
                </c:pt>
                <c:pt idx="5">
                  <c:v>0.2606582571922697</c:v>
                </c:pt>
                <c:pt idx="6">
                  <c:v>0.26419734377049114</c:v>
                </c:pt>
                <c:pt idx="7">
                  <c:v>0.22423346733585689</c:v>
                </c:pt>
                <c:pt idx="8">
                  <c:v>0.22801857691628552</c:v>
                </c:pt>
                <c:pt idx="9">
                  <c:v>0.2053983738633311</c:v>
                </c:pt>
                <c:pt idx="10">
                  <c:v>0.16344904289204887</c:v>
                </c:pt>
                <c:pt idx="11">
                  <c:v>0.22182451875298839</c:v>
                </c:pt>
              </c:numCache>
            </c:numRef>
          </c:val>
          <c:extLst>
            <c:ext xmlns:c16="http://schemas.microsoft.com/office/drawing/2014/chart" uri="{C3380CC4-5D6E-409C-BE32-E72D297353CC}">
              <c16:uniqueId val="{00000014-9F50-44E7-BD94-41D9EC44AC5B}"/>
            </c:ext>
          </c:extLst>
        </c:ser>
        <c:ser>
          <c:idx val="2"/>
          <c:order val="2"/>
          <c:tx>
            <c:strRef>
              <c:f>Sheet1!$D$1</c:f>
              <c:strCache>
                <c:ptCount val="1"/>
                <c:pt idx="0">
                  <c:v>45 or more hours</c:v>
                </c:pt>
              </c:strCache>
            </c:strRef>
          </c:tx>
          <c:spPr>
            <a:solidFill>
              <a:srgbClr val="852062"/>
            </a:solidFill>
            <a:ln w="6350">
              <a:solidFill>
                <a:schemeClr val="tx1"/>
              </a:solidFill>
            </a:ln>
          </c:spPr>
          <c:invertIfNegative val="0"/>
          <c:dPt>
            <c:idx val="1"/>
            <c:invertIfNegative val="0"/>
            <c:bubble3D val="0"/>
            <c:extLst>
              <c:ext xmlns:c16="http://schemas.microsoft.com/office/drawing/2014/chart" uri="{C3380CC4-5D6E-409C-BE32-E72D297353CC}">
                <c16:uniqueId val="{00000015-9F50-44E7-BD94-41D9EC44AC5B}"/>
              </c:ext>
            </c:extLst>
          </c:dPt>
          <c:dPt>
            <c:idx val="5"/>
            <c:invertIfNegative val="0"/>
            <c:bubble3D val="0"/>
            <c:spPr>
              <a:solidFill>
                <a:srgbClr val="852062"/>
              </a:solidFill>
              <a:ln w="25400">
                <a:solidFill>
                  <a:schemeClr val="tx1"/>
                </a:solidFill>
              </a:ln>
            </c:spPr>
            <c:extLst>
              <c:ext xmlns:c16="http://schemas.microsoft.com/office/drawing/2014/chart" uri="{C3380CC4-5D6E-409C-BE32-E72D297353CC}">
                <c16:uniqueId val="{00000017-9F50-44E7-BD94-41D9EC44AC5B}"/>
              </c:ext>
            </c:extLst>
          </c:dPt>
          <c:dPt>
            <c:idx val="6"/>
            <c:invertIfNegative val="0"/>
            <c:bubble3D val="0"/>
            <c:spPr>
              <a:solidFill>
                <a:srgbClr val="852062"/>
              </a:solidFill>
              <a:ln w="25400">
                <a:solidFill>
                  <a:schemeClr val="tx1"/>
                </a:solidFill>
              </a:ln>
            </c:spPr>
            <c:extLst>
              <c:ext xmlns:c16="http://schemas.microsoft.com/office/drawing/2014/chart" uri="{C3380CC4-5D6E-409C-BE32-E72D297353CC}">
                <c16:uniqueId val="{00000019-9F50-44E7-BD94-41D9EC44AC5B}"/>
              </c:ext>
            </c:extLst>
          </c:dPt>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Australia</c:v>
                </c:pt>
                <c:pt idx="1">
                  <c:v>New Zealand</c:v>
                </c:pt>
                <c:pt idx="2">
                  <c:v>Sweden</c:v>
                </c:pt>
                <c:pt idx="3">
                  <c:v>United Kingdom</c:v>
                </c:pt>
                <c:pt idx="4">
                  <c:v>Switzerland</c:v>
                </c:pt>
                <c:pt idx="5">
                  <c:v>CMWF average</c:v>
                </c:pt>
                <c:pt idx="6">
                  <c:v>Canada</c:v>
                </c:pt>
                <c:pt idx="7">
                  <c:v>United States</c:v>
                </c:pt>
                <c:pt idx="8">
                  <c:v>Netherlands</c:v>
                </c:pt>
                <c:pt idx="9">
                  <c:v>Norway</c:v>
                </c:pt>
                <c:pt idx="10">
                  <c:v>Germany</c:v>
                </c:pt>
                <c:pt idx="11">
                  <c:v>France</c:v>
                </c:pt>
              </c:strCache>
            </c:strRef>
          </c:cat>
          <c:val>
            <c:numRef>
              <c:f>Sheet1!$D$2:$D$13</c:f>
              <c:numCache>
                <c:formatCode>0%</c:formatCode>
                <c:ptCount val="12"/>
                <c:pt idx="0">
                  <c:v>0.29950073910133018</c:v>
                </c:pt>
                <c:pt idx="1">
                  <c:v>0.28390428791682654</c:v>
                </c:pt>
                <c:pt idx="2">
                  <c:v>0.30900337169658593</c:v>
                </c:pt>
                <c:pt idx="3">
                  <c:v>0.38594538086702618</c:v>
                </c:pt>
                <c:pt idx="4">
                  <c:v>0.54583486561409333</c:v>
                </c:pt>
                <c:pt idx="5">
                  <c:v>0.54022187384610154</c:v>
                </c:pt>
                <c:pt idx="6">
                  <c:v>0.55371819770475939</c:v>
                </c:pt>
                <c:pt idx="7">
                  <c:v>0.65076338233615216</c:v>
                </c:pt>
                <c:pt idx="8">
                  <c:v>0.68403496573517808</c:v>
                </c:pt>
                <c:pt idx="9">
                  <c:v>0.71939199526565101</c:v>
                </c:pt>
                <c:pt idx="10">
                  <c:v>0.78170204745900773</c:v>
                </c:pt>
                <c:pt idx="11">
                  <c:v>0.72864137861050593</c:v>
                </c:pt>
              </c:numCache>
            </c:numRef>
          </c:val>
          <c:extLst>
            <c:ext xmlns:c16="http://schemas.microsoft.com/office/drawing/2014/chart" uri="{C3380CC4-5D6E-409C-BE32-E72D297353CC}">
              <c16:uniqueId val="{0000001A-9F50-44E7-BD94-41D9EC44AC5B}"/>
            </c:ext>
          </c:extLst>
        </c:ser>
        <c:dLbls>
          <c:showLegendKey val="0"/>
          <c:showVal val="0"/>
          <c:showCatName val="0"/>
          <c:showSerName val="0"/>
          <c:showPercent val="0"/>
          <c:showBubbleSize val="0"/>
        </c:dLbls>
        <c:gapWidth val="20"/>
        <c:overlap val="100"/>
        <c:axId val="54705536"/>
        <c:axId val="54715520"/>
      </c:barChart>
      <c:catAx>
        <c:axId val="54705536"/>
        <c:scaling>
          <c:orientation val="minMax"/>
        </c:scaling>
        <c:delete val="0"/>
        <c:axPos val="l"/>
        <c:numFmt formatCode="General" sourceLinked="1"/>
        <c:majorTickMark val="out"/>
        <c:minorTickMark val="none"/>
        <c:tickLblPos val="nextTo"/>
        <c:spPr>
          <a:ln w="6350">
            <a:solidFill>
              <a:schemeClr val="tx1"/>
            </a:solidFill>
          </a:ln>
        </c:spPr>
        <c:txPr>
          <a:bodyPr rot="-60000000" vert="horz"/>
          <a:lstStyle/>
          <a:p>
            <a:pPr>
              <a:defRPr/>
            </a:pPr>
            <a:endParaRPr lang="en-US"/>
          </a:p>
        </c:txPr>
        <c:crossAx val="54715520"/>
        <c:crosses val="autoZero"/>
        <c:auto val="1"/>
        <c:lblAlgn val="ctr"/>
        <c:lblOffset val="100"/>
        <c:noMultiLvlLbl val="0"/>
      </c:catAx>
      <c:valAx>
        <c:axId val="54715520"/>
        <c:scaling>
          <c:orientation val="minMax"/>
          <c:max val="1"/>
        </c:scaling>
        <c:delete val="1"/>
        <c:axPos val="b"/>
        <c:numFmt formatCode="0%" sourceLinked="1"/>
        <c:majorTickMark val="none"/>
        <c:minorTickMark val="none"/>
        <c:tickLblPos val="nextTo"/>
        <c:crossAx val="54705536"/>
        <c:crosses val="autoZero"/>
        <c:crossBetween val="between"/>
      </c:valAx>
    </c:plotArea>
    <c:legend>
      <c:legendPos val="b"/>
      <c:layout>
        <c:manualLayout>
          <c:xMode val="edge"/>
          <c:yMode val="edge"/>
          <c:x val="8.8378290268514292E-2"/>
          <c:y val="0.91811663465137361"/>
          <c:w val="0.74530853638424277"/>
          <c:h val="7.3465265505985242E-2"/>
        </c:manualLayout>
      </c:layout>
      <c:overlay val="0"/>
      <c:txPr>
        <a:bodyPr/>
        <a:lstStyle/>
        <a:p>
          <a:pPr>
            <a:defRPr sz="1800" baseline="10000"/>
          </a:pPr>
          <a:endParaRPr lang="en-US"/>
        </a:p>
      </c:txPr>
    </c:legend>
    <c:plotVisOnly val="1"/>
    <c:dispBlanksAs val="gap"/>
    <c:showDLblsOverMax val="0"/>
  </c:chart>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16758765090477"/>
          <c:y val="3.7653484443208193E-2"/>
          <c:w val="0.53313606557448401"/>
          <c:h val="0.93400050101809451"/>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0"/>
            <c:invertIfNegative val="0"/>
            <c:bubble3D val="0"/>
            <c:extLst>
              <c:ext xmlns:c16="http://schemas.microsoft.com/office/drawing/2014/chart" uri="{C3380CC4-5D6E-409C-BE32-E72D297353CC}">
                <c16:uniqueId val="{00000000-4EAB-41C7-B248-B999C4FF1DD2}"/>
              </c:ext>
            </c:extLst>
          </c:dPt>
          <c:dPt>
            <c:idx val="1"/>
            <c:invertIfNegative val="0"/>
            <c:bubble3D val="0"/>
            <c:extLst>
              <c:ext xmlns:c16="http://schemas.microsoft.com/office/drawing/2014/chart" uri="{C3380CC4-5D6E-409C-BE32-E72D297353CC}">
                <c16:uniqueId val="{00000001-4EAB-41C7-B248-B999C4FF1DD2}"/>
              </c:ext>
            </c:extLst>
          </c:dPt>
          <c:dPt>
            <c:idx val="2"/>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2-4EAB-41C7-B248-B999C4FF1DD2}"/>
              </c:ext>
            </c:extLst>
          </c:dPt>
          <c:dPt>
            <c:idx val="3"/>
            <c:invertIfNegative val="0"/>
            <c:bubble3D val="0"/>
            <c:extLst>
              <c:ext xmlns:c16="http://schemas.microsoft.com/office/drawing/2014/chart" uri="{C3380CC4-5D6E-409C-BE32-E72D297353CC}">
                <c16:uniqueId val="{00000003-4EAB-41C7-B248-B999C4FF1DD2}"/>
              </c:ext>
            </c:extLst>
          </c:dPt>
          <c:dPt>
            <c:idx val="4"/>
            <c:invertIfNegative val="0"/>
            <c:bubble3D val="0"/>
            <c:extLst>
              <c:ext xmlns:c16="http://schemas.microsoft.com/office/drawing/2014/chart" uri="{C3380CC4-5D6E-409C-BE32-E72D297353CC}">
                <c16:uniqueId val="{00000005-4EAB-41C7-B248-B999C4FF1DD2}"/>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7-4EAB-41C7-B248-B999C4FF1DD2}"/>
              </c:ext>
            </c:extLst>
          </c:dPt>
          <c:dPt>
            <c:idx val="6"/>
            <c:invertIfNegative val="0"/>
            <c:bubble3D val="0"/>
            <c:extLst>
              <c:ext xmlns:c16="http://schemas.microsoft.com/office/drawing/2014/chart" uri="{C3380CC4-5D6E-409C-BE32-E72D297353CC}">
                <c16:uniqueId val="{00000008-4EAB-41C7-B248-B999C4FF1DD2}"/>
              </c:ext>
            </c:extLst>
          </c:dPt>
          <c:dPt>
            <c:idx val="7"/>
            <c:invertIfNegative val="0"/>
            <c:bubble3D val="0"/>
            <c:extLst>
              <c:ext xmlns:c16="http://schemas.microsoft.com/office/drawing/2014/chart" uri="{C3380CC4-5D6E-409C-BE32-E72D297353CC}">
                <c16:uniqueId val="{00000009-4EAB-41C7-B248-B999C4FF1DD2}"/>
              </c:ext>
            </c:extLst>
          </c:dPt>
          <c:dPt>
            <c:idx val="8"/>
            <c:invertIfNegative val="0"/>
            <c:bubble3D val="0"/>
            <c:extLst>
              <c:ext xmlns:c16="http://schemas.microsoft.com/office/drawing/2014/chart" uri="{C3380CC4-5D6E-409C-BE32-E72D297353CC}">
                <c16:uniqueId val="{0000000A-4EAB-41C7-B248-B999C4FF1DD2}"/>
              </c:ext>
            </c:extLst>
          </c:dPt>
          <c:dPt>
            <c:idx val="9"/>
            <c:invertIfNegative val="0"/>
            <c:bubble3D val="0"/>
            <c:extLst>
              <c:ext xmlns:c16="http://schemas.microsoft.com/office/drawing/2014/chart" uri="{C3380CC4-5D6E-409C-BE32-E72D297353CC}">
                <c16:uniqueId val="{0000000B-4EAB-41C7-B248-B999C4FF1DD2}"/>
              </c:ext>
            </c:extLst>
          </c:dPt>
          <c:dPt>
            <c:idx val="10"/>
            <c:invertIfNegative val="0"/>
            <c:bubble3D val="0"/>
            <c:extLst>
              <c:ext xmlns:c16="http://schemas.microsoft.com/office/drawing/2014/chart" uri="{C3380CC4-5D6E-409C-BE32-E72D297353CC}">
                <c16:uniqueId val="{0000000C-4EAB-41C7-B248-B999C4FF1DD2}"/>
              </c:ext>
            </c:extLst>
          </c:dPt>
          <c:dPt>
            <c:idx val="11"/>
            <c:invertIfNegative val="0"/>
            <c:bubble3D val="0"/>
            <c:extLst>
              <c:ext xmlns:c16="http://schemas.microsoft.com/office/drawing/2014/chart" uri="{C3380CC4-5D6E-409C-BE32-E72D297353CC}">
                <c16:uniqueId val="{0000000D-4EAB-41C7-B248-B999C4FF1DD2}"/>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United States</c:v>
                </c:pt>
                <c:pt idx="1">
                  <c:v>United Kingdom</c:v>
                </c:pt>
                <c:pt idx="2">
                  <c:v>Canada</c:v>
                </c:pt>
                <c:pt idx="3">
                  <c:v>New Zealand</c:v>
                </c:pt>
                <c:pt idx="4">
                  <c:v>France</c:v>
                </c:pt>
                <c:pt idx="5">
                  <c:v>CMWF average</c:v>
                </c:pt>
                <c:pt idx="6">
                  <c:v>Sweden</c:v>
                </c:pt>
                <c:pt idx="7">
                  <c:v>Germany</c:v>
                </c:pt>
                <c:pt idx="8">
                  <c:v>Australia</c:v>
                </c:pt>
                <c:pt idx="9">
                  <c:v>Netherlands</c:v>
                </c:pt>
                <c:pt idx="10">
                  <c:v>Norway</c:v>
                </c:pt>
                <c:pt idx="11">
                  <c:v>Switzerland</c:v>
                </c:pt>
              </c:strCache>
            </c:strRef>
          </c:cat>
          <c:val>
            <c:numRef>
              <c:f>Sheet1!$B$2:$B$13</c:f>
              <c:numCache>
                <c:formatCode>0%</c:formatCode>
                <c:ptCount val="12"/>
                <c:pt idx="0">
                  <c:v>0.394067838</c:v>
                </c:pt>
                <c:pt idx="1">
                  <c:v>0.59508667100000001</c:v>
                </c:pt>
                <c:pt idx="2">
                  <c:v>0.61559895399999998</c:v>
                </c:pt>
                <c:pt idx="3">
                  <c:v>0.62087407299999997</c:v>
                </c:pt>
                <c:pt idx="4">
                  <c:v>0.680495709</c:v>
                </c:pt>
                <c:pt idx="5">
                  <c:v>0.70463064399999997</c:v>
                </c:pt>
                <c:pt idx="6">
                  <c:v>0.71283026100000002</c:v>
                </c:pt>
                <c:pt idx="7">
                  <c:v>0.73660515699999995</c:v>
                </c:pt>
                <c:pt idx="8">
                  <c:v>0.78868921999999997</c:v>
                </c:pt>
                <c:pt idx="9">
                  <c:v>0.80390161000000004</c:v>
                </c:pt>
                <c:pt idx="10">
                  <c:v>0.87610729600000004</c:v>
                </c:pt>
                <c:pt idx="11">
                  <c:v>0.92668029200000002</c:v>
                </c:pt>
              </c:numCache>
            </c:numRef>
          </c:val>
          <c:extLst>
            <c:ext xmlns:c16="http://schemas.microsoft.com/office/drawing/2014/chart" uri="{C3380CC4-5D6E-409C-BE32-E72D297353CC}">
              <c16:uniqueId val="{0000000E-4EAB-41C7-B248-B999C4FF1DD2}"/>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64867746463973E-2"/>
          <c:y val="3.0466356444082035E-2"/>
          <c:w val="0.69624060517069186"/>
          <c:h val="0.88692963146169845"/>
        </c:manualLayout>
      </c:layout>
      <c:barChart>
        <c:barDir val="bar"/>
        <c:grouping val="clustered"/>
        <c:varyColors val="0"/>
        <c:ser>
          <c:idx val="0"/>
          <c:order val="0"/>
          <c:tx>
            <c:strRef>
              <c:f>Sheet1!$B$1</c:f>
              <c:strCache>
                <c:ptCount val="1"/>
                <c:pt idx="0">
                  <c:v>%</c:v>
                </c:pt>
              </c:strCache>
            </c:strRef>
          </c:tx>
          <c:spPr>
            <a:solidFill>
              <a:srgbClr val="ED7024"/>
            </a:solidFill>
            <a:ln>
              <a:solidFill>
                <a:schemeClr val="tx1"/>
              </a:solidFill>
            </a:ln>
            <a:effectLst/>
          </c:spPr>
          <c:invertIfNegative val="0"/>
          <c:dPt>
            <c:idx val="0"/>
            <c:invertIfNegative val="0"/>
            <c:bubble3D val="0"/>
            <c:spPr>
              <a:noFill/>
              <a:ln>
                <a:solidFill>
                  <a:schemeClr val="tx1"/>
                </a:solidFill>
              </a:ln>
              <a:effectLst/>
            </c:spPr>
            <c:extLst>
              <c:ext xmlns:c16="http://schemas.microsoft.com/office/drawing/2014/chart" uri="{C3380CC4-5D6E-409C-BE32-E72D297353CC}">
                <c16:uniqueId val="{00000001-4440-452B-B6C2-223BF54D855E}"/>
              </c:ext>
            </c:extLst>
          </c:dPt>
          <c:dPt>
            <c:idx val="1"/>
            <c:invertIfNegative val="0"/>
            <c:bubble3D val="0"/>
            <c:spPr>
              <a:solidFill>
                <a:schemeClr val="tx1"/>
              </a:solidFill>
              <a:ln>
                <a:solidFill>
                  <a:schemeClr val="tx1"/>
                </a:solidFill>
              </a:ln>
              <a:effectLst/>
            </c:spPr>
            <c:extLst>
              <c:ext xmlns:c16="http://schemas.microsoft.com/office/drawing/2014/chart" uri="{C3380CC4-5D6E-409C-BE32-E72D297353CC}">
                <c16:uniqueId val="{00000003-4440-452B-B6C2-223BF54D855E}"/>
              </c:ext>
            </c:extLst>
          </c:dPt>
          <c:dPt>
            <c:idx val="2"/>
            <c:invertIfNegative val="0"/>
            <c:bubble3D val="0"/>
            <c:spPr>
              <a:noFill/>
              <a:ln>
                <a:solidFill>
                  <a:schemeClr val="tx1"/>
                </a:solidFill>
              </a:ln>
              <a:effectLst/>
            </c:spPr>
            <c:extLst>
              <c:ext xmlns:c16="http://schemas.microsoft.com/office/drawing/2014/chart" uri="{C3380CC4-5D6E-409C-BE32-E72D297353CC}">
                <c16:uniqueId val="{00000005-4440-452B-B6C2-223BF54D855E}"/>
              </c:ext>
            </c:extLst>
          </c:dPt>
          <c:dPt>
            <c:idx val="3"/>
            <c:invertIfNegative val="0"/>
            <c:bubble3D val="0"/>
            <c:spPr>
              <a:solidFill>
                <a:schemeClr val="tx1"/>
              </a:solidFill>
              <a:ln>
                <a:solidFill>
                  <a:schemeClr val="tx1"/>
                </a:solidFill>
              </a:ln>
              <a:effectLst/>
            </c:spPr>
            <c:extLst>
              <c:ext xmlns:c16="http://schemas.microsoft.com/office/drawing/2014/chart" uri="{C3380CC4-5D6E-409C-BE32-E72D297353CC}">
                <c16:uniqueId val="{00000007-4440-452B-B6C2-223BF54D855E}"/>
              </c:ext>
            </c:extLst>
          </c:dPt>
          <c:dPt>
            <c:idx val="4"/>
            <c:invertIfNegative val="0"/>
            <c:bubble3D val="0"/>
            <c:spPr>
              <a:noFill/>
              <a:ln>
                <a:solidFill>
                  <a:schemeClr val="tx1"/>
                </a:solidFill>
              </a:ln>
              <a:effectLst/>
            </c:spPr>
            <c:extLst>
              <c:ext xmlns:c16="http://schemas.microsoft.com/office/drawing/2014/chart" uri="{C3380CC4-5D6E-409C-BE32-E72D297353CC}">
                <c16:uniqueId val="{00000009-4440-452B-B6C2-223BF54D855E}"/>
              </c:ext>
            </c:extLst>
          </c:dPt>
          <c:dPt>
            <c:idx val="5"/>
            <c:invertIfNegative val="0"/>
            <c:bubble3D val="0"/>
            <c:spPr>
              <a:solidFill>
                <a:schemeClr val="tx1"/>
              </a:solidFill>
              <a:ln>
                <a:solidFill>
                  <a:schemeClr val="tx1"/>
                </a:solidFill>
              </a:ln>
              <a:effectLst/>
            </c:spPr>
            <c:extLst>
              <c:ext xmlns:c16="http://schemas.microsoft.com/office/drawing/2014/chart" uri="{C3380CC4-5D6E-409C-BE32-E72D297353CC}">
                <c16:uniqueId val="{0000000B-4440-452B-B6C2-223BF54D855E}"/>
              </c:ext>
            </c:extLst>
          </c:dPt>
          <c:dPt>
            <c:idx val="6"/>
            <c:invertIfNegative val="0"/>
            <c:bubble3D val="0"/>
            <c:spPr>
              <a:noFill/>
              <a:ln>
                <a:solidFill>
                  <a:schemeClr val="tx1"/>
                </a:solidFill>
              </a:ln>
              <a:effectLst/>
            </c:spPr>
            <c:extLst>
              <c:ext xmlns:c16="http://schemas.microsoft.com/office/drawing/2014/chart" uri="{C3380CC4-5D6E-409C-BE32-E72D297353CC}">
                <c16:uniqueId val="{00000011-4440-452B-B6C2-223BF54D855E}"/>
              </c:ext>
            </c:extLst>
          </c:dPt>
          <c:dPt>
            <c:idx val="7"/>
            <c:invertIfNegative val="0"/>
            <c:bubble3D val="0"/>
            <c:spPr>
              <a:solidFill>
                <a:schemeClr val="tx1"/>
              </a:solidFill>
              <a:ln>
                <a:solidFill>
                  <a:schemeClr val="tx1"/>
                </a:solidFill>
              </a:ln>
              <a:effectLst/>
            </c:spPr>
            <c:extLst>
              <c:ext xmlns:c16="http://schemas.microsoft.com/office/drawing/2014/chart" uri="{C3380CC4-5D6E-409C-BE32-E72D297353CC}">
                <c16:uniqueId val="{0000000D-4440-452B-B6C2-223BF54D855E}"/>
              </c:ext>
            </c:extLst>
          </c:dPt>
          <c:dPt>
            <c:idx val="8"/>
            <c:invertIfNegative val="0"/>
            <c:bubble3D val="0"/>
            <c:spPr>
              <a:noFill/>
              <a:ln>
                <a:solidFill>
                  <a:schemeClr val="tx1"/>
                </a:solidFill>
              </a:ln>
              <a:effectLst/>
            </c:spPr>
            <c:extLst>
              <c:ext xmlns:c16="http://schemas.microsoft.com/office/drawing/2014/chart" uri="{C3380CC4-5D6E-409C-BE32-E72D297353CC}">
                <c16:uniqueId val="{00000012-4440-452B-B6C2-223BF54D855E}"/>
              </c:ext>
            </c:extLst>
          </c:dPt>
          <c:dPt>
            <c:idx val="9"/>
            <c:invertIfNegative val="0"/>
            <c:bubble3D val="0"/>
            <c:spPr>
              <a:solidFill>
                <a:schemeClr val="tx1"/>
              </a:solidFill>
              <a:ln>
                <a:solidFill>
                  <a:schemeClr val="tx1"/>
                </a:solidFill>
              </a:ln>
              <a:effectLst/>
            </c:spPr>
            <c:extLst>
              <c:ext xmlns:c16="http://schemas.microsoft.com/office/drawing/2014/chart" uri="{C3380CC4-5D6E-409C-BE32-E72D297353CC}">
                <c16:uniqueId val="{0000000F-4440-452B-B6C2-223BF54D855E}"/>
              </c:ext>
            </c:extLst>
          </c:dPt>
          <c:dPt>
            <c:idx val="10"/>
            <c:invertIfNegative val="0"/>
            <c:bubble3D val="0"/>
            <c:spPr>
              <a:noFill/>
              <a:ln>
                <a:solidFill>
                  <a:schemeClr val="tx1"/>
                </a:solidFill>
              </a:ln>
              <a:effectLst/>
            </c:spPr>
            <c:extLst>
              <c:ext xmlns:c16="http://schemas.microsoft.com/office/drawing/2014/chart" uri="{C3380CC4-5D6E-409C-BE32-E72D297353CC}">
                <c16:uniqueId val="{00000013-4440-452B-B6C2-223BF54D855E}"/>
              </c:ext>
            </c:extLst>
          </c:dPt>
          <c:dPt>
            <c:idx val="11"/>
            <c:invertIfNegative val="0"/>
            <c:bubble3D val="0"/>
            <c:spPr>
              <a:solidFill>
                <a:schemeClr val="tx1"/>
              </a:solidFill>
              <a:ln>
                <a:solidFill>
                  <a:schemeClr val="tx1"/>
                </a:solidFill>
              </a:ln>
              <a:effectLst/>
            </c:spPr>
            <c:extLst>
              <c:ext xmlns:c16="http://schemas.microsoft.com/office/drawing/2014/chart" uri="{C3380CC4-5D6E-409C-BE32-E72D297353CC}">
                <c16:uniqueId val="{00000014-4440-452B-B6C2-223BF54D855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Canada</c:v>
                </c:pt>
                <c:pt idx="1">
                  <c:v>CMWF average</c:v>
                </c:pt>
                <c:pt idx="2">
                  <c:v>Canada</c:v>
                </c:pt>
                <c:pt idx="3">
                  <c:v>CMWF average</c:v>
                </c:pt>
                <c:pt idx="4">
                  <c:v>Canada</c:v>
                </c:pt>
                <c:pt idx="5">
                  <c:v>CMWF average</c:v>
                </c:pt>
                <c:pt idx="6">
                  <c:v>Canada</c:v>
                </c:pt>
                <c:pt idx="7">
                  <c:v>CMWF average</c:v>
                </c:pt>
                <c:pt idx="8">
                  <c:v>Canada</c:v>
                </c:pt>
                <c:pt idx="9">
                  <c:v>CMWF average</c:v>
                </c:pt>
                <c:pt idx="10">
                  <c:v>Canada</c:v>
                </c:pt>
                <c:pt idx="11">
                  <c:v>CMWF average</c:v>
                </c:pt>
              </c:strCache>
            </c:strRef>
          </c:cat>
          <c:val>
            <c:numRef>
              <c:f>Sheet1!$B$2:$B$13</c:f>
              <c:numCache>
                <c:formatCode>0%</c:formatCode>
                <c:ptCount val="12"/>
                <c:pt idx="0">
                  <c:v>0.64985040020844198</c:v>
                </c:pt>
                <c:pt idx="1">
                  <c:v>0.56784903781689244</c:v>
                </c:pt>
                <c:pt idx="2">
                  <c:v>0.54919198938527158</c:v>
                </c:pt>
                <c:pt idx="3">
                  <c:v>0.35273205461980567</c:v>
                </c:pt>
                <c:pt idx="4">
                  <c:v>0.40312084643491292</c:v>
                </c:pt>
                <c:pt idx="5">
                  <c:v>0.43273771111806969</c:v>
                </c:pt>
                <c:pt idx="6">
                  <c:v>0.37503094894776051</c:v>
                </c:pt>
                <c:pt idx="7">
                  <c:v>0.34642141902307239</c:v>
                </c:pt>
                <c:pt idx="8">
                  <c:v>0.37379162122906034</c:v>
                </c:pt>
                <c:pt idx="9">
                  <c:v>0.24154788080399259</c:v>
                </c:pt>
                <c:pt idx="10">
                  <c:v>0.12573727814320781</c:v>
                </c:pt>
                <c:pt idx="11">
                  <c:v>0.16467398644990527</c:v>
                </c:pt>
              </c:numCache>
            </c:numRef>
          </c:val>
          <c:extLst>
            <c:ext xmlns:c16="http://schemas.microsoft.com/office/drawing/2014/chart" uri="{C3380CC4-5D6E-409C-BE32-E72D297353CC}">
              <c16:uniqueId val="{00000010-4440-452B-B6C2-223BF54D855E}"/>
            </c:ext>
          </c:extLst>
        </c:ser>
        <c:dLbls>
          <c:showLegendKey val="0"/>
          <c:showVal val="0"/>
          <c:showCatName val="0"/>
          <c:showSerName val="0"/>
          <c:showPercent val="0"/>
          <c:showBubbleSize val="0"/>
        </c:dLbls>
        <c:gapWidth val="50"/>
        <c:axId val="581920312"/>
        <c:axId val="581925232"/>
      </c:barChart>
      <c:catAx>
        <c:axId val="581920312"/>
        <c:scaling>
          <c:orientation val="maxMin"/>
        </c:scaling>
        <c:delete val="0"/>
        <c:axPos val="l"/>
        <c:majorGridlines>
          <c:spPr>
            <a:ln w="9525" cap="flat" cmpd="sng" algn="ctr">
              <a:solidFill>
                <a:schemeClr val="tx1"/>
              </a:solidFill>
              <a:round/>
            </a:ln>
            <a:effectLst/>
          </c:spPr>
        </c:majorGridlines>
        <c:numFmt formatCode="General" sourceLinked="1"/>
        <c:majorTickMark val="out"/>
        <c:minorTickMark val="out"/>
        <c:tickLblPos val="high"/>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5232"/>
        <c:crosses val="autoZero"/>
        <c:auto val="1"/>
        <c:lblAlgn val="ctr"/>
        <c:lblOffset val="100"/>
        <c:tickMarkSkip val="2"/>
        <c:noMultiLvlLbl val="0"/>
      </c:catAx>
      <c:valAx>
        <c:axId val="581925232"/>
        <c:scaling>
          <c:orientation val="minMax"/>
        </c:scaling>
        <c:delete val="0"/>
        <c:axPos val="b"/>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81920312"/>
        <c:crosses val="max"/>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590782731746624E-2"/>
          <c:y val="3.0466356444082035E-2"/>
          <c:w val="0.68432942096263372"/>
          <c:h val="0.88692963146169845"/>
        </c:manualLayout>
      </c:layout>
      <c:barChart>
        <c:barDir val="bar"/>
        <c:grouping val="clustered"/>
        <c:varyColors val="0"/>
        <c:ser>
          <c:idx val="0"/>
          <c:order val="0"/>
          <c:tx>
            <c:strRef>
              <c:f>Sheet1!$B$1</c:f>
              <c:strCache>
                <c:ptCount val="1"/>
                <c:pt idx="0">
                  <c:v>%</c:v>
                </c:pt>
              </c:strCache>
            </c:strRef>
          </c:tx>
          <c:spPr>
            <a:solidFill>
              <a:srgbClr val="ED7024"/>
            </a:solidFill>
            <a:ln w="6350">
              <a:solidFill>
                <a:schemeClr val="tx1"/>
              </a:solidFill>
            </a:ln>
            <a:effectLst/>
          </c:spPr>
          <c:invertIfNegative val="0"/>
          <c:dPt>
            <c:idx val="0"/>
            <c:invertIfNegative val="0"/>
            <c:bubble3D val="0"/>
            <c:spPr>
              <a:noFill/>
              <a:ln w="6350">
                <a:solidFill>
                  <a:schemeClr val="tx1"/>
                </a:solidFill>
              </a:ln>
              <a:effectLst/>
            </c:spPr>
            <c:extLst>
              <c:ext xmlns:c16="http://schemas.microsoft.com/office/drawing/2014/chart" uri="{C3380CC4-5D6E-409C-BE32-E72D297353CC}">
                <c16:uniqueId val="{00000001-136D-4A55-A47C-7C932DBF57D7}"/>
              </c:ext>
            </c:extLst>
          </c:dPt>
          <c:dPt>
            <c:idx val="1"/>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3-136D-4A55-A47C-7C932DBF57D7}"/>
              </c:ext>
            </c:extLst>
          </c:dPt>
          <c:dPt>
            <c:idx val="2"/>
            <c:invertIfNegative val="0"/>
            <c:bubble3D val="0"/>
            <c:spPr>
              <a:noFill/>
              <a:ln w="6350">
                <a:solidFill>
                  <a:schemeClr val="tx1"/>
                </a:solidFill>
              </a:ln>
              <a:effectLst/>
            </c:spPr>
            <c:extLst>
              <c:ext xmlns:c16="http://schemas.microsoft.com/office/drawing/2014/chart" uri="{C3380CC4-5D6E-409C-BE32-E72D297353CC}">
                <c16:uniqueId val="{00000005-136D-4A55-A47C-7C932DBF57D7}"/>
              </c:ext>
            </c:extLst>
          </c:dPt>
          <c:dPt>
            <c:idx val="3"/>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7-136D-4A55-A47C-7C932DBF57D7}"/>
              </c:ext>
            </c:extLst>
          </c:dPt>
          <c:dPt>
            <c:idx val="4"/>
            <c:invertIfNegative val="0"/>
            <c:bubble3D val="0"/>
            <c:spPr>
              <a:noFill/>
              <a:ln w="6350">
                <a:solidFill>
                  <a:schemeClr val="tx1"/>
                </a:solidFill>
              </a:ln>
              <a:effectLst/>
            </c:spPr>
            <c:extLst>
              <c:ext xmlns:c16="http://schemas.microsoft.com/office/drawing/2014/chart" uri="{C3380CC4-5D6E-409C-BE32-E72D297353CC}">
                <c16:uniqueId val="{00000009-136D-4A55-A47C-7C932DBF57D7}"/>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B-136D-4A55-A47C-7C932DBF57D7}"/>
              </c:ext>
            </c:extLst>
          </c:dPt>
          <c:dPt>
            <c:idx val="6"/>
            <c:invertIfNegative val="0"/>
            <c:bubble3D val="0"/>
            <c:spPr>
              <a:noFill/>
              <a:ln w="6350">
                <a:solidFill>
                  <a:schemeClr val="tx1"/>
                </a:solidFill>
              </a:ln>
              <a:effectLst/>
            </c:spPr>
            <c:extLst>
              <c:ext xmlns:c16="http://schemas.microsoft.com/office/drawing/2014/chart" uri="{C3380CC4-5D6E-409C-BE32-E72D297353CC}">
                <c16:uniqueId val="{0000000D-136D-4A55-A47C-7C932DBF57D7}"/>
              </c:ext>
            </c:extLst>
          </c:dPt>
          <c:dPt>
            <c:idx val="7"/>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F-136D-4A55-A47C-7C932DBF57D7}"/>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Canada</c:v>
                </c:pt>
                <c:pt idx="1">
                  <c:v>CMWF average</c:v>
                </c:pt>
                <c:pt idx="2">
                  <c:v>Canada</c:v>
                </c:pt>
                <c:pt idx="3">
                  <c:v>CMWF average</c:v>
                </c:pt>
                <c:pt idx="4">
                  <c:v>Canada</c:v>
                </c:pt>
                <c:pt idx="5">
                  <c:v>CMWF average</c:v>
                </c:pt>
                <c:pt idx="6">
                  <c:v>Canada</c:v>
                </c:pt>
                <c:pt idx="7">
                  <c:v>CMWF average</c:v>
                </c:pt>
              </c:strCache>
            </c:strRef>
          </c:cat>
          <c:val>
            <c:numRef>
              <c:f>Sheet1!$B$2:$B$9</c:f>
              <c:numCache>
                <c:formatCode>0%</c:formatCode>
                <c:ptCount val="8"/>
                <c:pt idx="0">
                  <c:v>0.58492255570340224</c:v>
                </c:pt>
                <c:pt idx="1">
                  <c:v>0.56965623876351945</c:v>
                </c:pt>
                <c:pt idx="2">
                  <c:v>0.3673135238178592</c:v>
                </c:pt>
                <c:pt idx="3">
                  <c:v>0.41239611393694137</c:v>
                </c:pt>
                <c:pt idx="4">
                  <c:v>0.26818034368647364</c:v>
                </c:pt>
                <c:pt idx="5">
                  <c:v>0.39970052439262377</c:v>
                </c:pt>
                <c:pt idx="6">
                  <c:v>0.23264364773520696</c:v>
                </c:pt>
                <c:pt idx="7">
                  <c:v>0.26782634110090414</c:v>
                </c:pt>
              </c:numCache>
            </c:numRef>
          </c:val>
          <c:extLst>
            <c:ext xmlns:c16="http://schemas.microsoft.com/office/drawing/2014/chart" uri="{C3380CC4-5D6E-409C-BE32-E72D297353CC}">
              <c16:uniqueId val="{00000018-136D-4A55-A47C-7C932DBF57D7}"/>
            </c:ext>
          </c:extLst>
        </c:ser>
        <c:dLbls>
          <c:showLegendKey val="0"/>
          <c:showVal val="0"/>
          <c:showCatName val="0"/>
          <c:showSerName val="0"/>
          <c:showPercent val="0"/>
          <c:showBubbleSize val="0"/>
        </c:dLbls>
        <c:gapWidth val="50"/>
        <c:axId val="581920312"/>
        <c:axId val="581925232"/>
      </c:barChart>
      <c:catAx>
        <c:axId val="581920312"/>
        <c:scaling>
          <c:orientation val="maxMin"/>
        </c:scaling>
        <c:delete val="0"/>
        <c:axPos val="l"/>
        <c:majorGridlines>
          <c:spPr>
            <a:ln w="9525" cap="flat" cmpd="sng" algn="ctr">
              <a:solidFill>
                <a:schemeClr val="tx1"/>
              </a:solidFill>
              <a:round/>
            </a:ln>
            <a:effectLst/>
          </c:spPr>
        </c:majorGridlines>
        <c:numFmt formatCode="General" sourceLinked="1"/>
        <c:majorTickMark val="out"/>
        <c:minorTickMark val="out"/>
        <c:tickLblPos val="high"/>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5232"/>
        <c:crosses val="autoZero"/>
        <c:auto val="1"/>
        <c:lblAlgn val="ctr"/>
        <c:lblOffset val="0"/>
        <c:tickMarkSkip val="2"/>
        <c:noMultiLvlLbl val="0"/>
      </c:catAx>
      <c:valAx>
        <c:axId val="581925232"/>
        <c:scaling>
          <c:orientation val="minMax"/>
        </c:scaling>
        <c:delete val="0"/>
        <c:axPos val="b"/>
        <c:numFmt formatCode="0%" sourceLinked="1"/>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581920312"/>
        <c:crosses val="max"/>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45997599058035"/>
          <c:y val="0.14949559585844244"/>
          <c:w val="0.6190592495382522"/>
          <c:h val="0.71140070554585533"/>
        </c:manualLayout>
      </c:layout>
      <c:barChart>
        <c:barDir val="bar"/>
        <c:grouping val="percentStacked"/>
        <c:varyColors val="0"/>
        <c:ser>
          <c:idx val="0"/>
          <c:order val="0"/>
          <c:tx>
            <c:strRef>
              <c:f>Sheet1!$B$1</c:f>
              <c:strCache>
                <c:ptCount val="1"/>
                <c:pt idx="0">
                  <c:v>Less than 15 minutes</c:v>
                </c:pt>
              </c:strCache>
            </c:strRef>
          </c:tx>
          <c:spPr>
            <a:solidFill>
              <a:srgbClr val="82BAB5"/>
            </a:solidFill>
            <a:ln w="6350">
              <a:solidFill>
                <a:schemeClr val="tx1"/>
              </a:solidFill>
            </a:ln>
          </c:spPr>
          <c:invertIfNegative val="0"/>
          <c:dPt>
            <c:idx val="1"/>
            <c:invertIfNegative val="0"/>
            <c:bubble3D val="0"/>
            <c:extLst>
              <c:ext xmlns:c16="http://schemas.microsoft.com/office/drawing/2014/chart" uri="{C3380CC4-5D6E-409C-BE32-E72D297353CC}">
                <c16:uniqueId val="{00000000-A4FF-4BBC-A4F0-3833031FCE54}"/>
              </c:ext>
            </c:extLst>
          </c:dPt>
          <c:dPt>
            <c:idx val="3"/>
            <c:invertIfNegative val="0"/>
            <c:bubble3D val="0"/>
            <c:spPr>
              <a:solidFill>
                <a:srgbClr val="82BAB5"/>
              </a:solidFill>
              <a:ln w="25400">
                <a:solidFill>
                  <a:schemeClr val="tx1"/>
                </a:solidFill>
              </a:ln>
            </c:spPr>
            <c:extLst>
              <c:ext xmlns:c16="http://schemas.microsoft.com/office/drawing/2014/chart" uri="{C3380CC4-5D6E-409C-BE32-E72D297353CC}">
                <c16:uniqueId val="{00000012-63F2-4B15-A145-C8187BC26298}"/>
              </c:ext>
            </c:extLst>
          </c:dPt>
          <c:dPt>
            <c:idx val="4"/>
            <c:invertIfNegative val="0"/>
            <c:bubble3D val="0"/>
            <c:spPr>
              <a:solidFill>
                <a:srgbClr val="82BAB5"/>
              </a:solidFill>
              <a:ln w="25400">
                <a:solidFill>
                  <a:schemeClr val="tx1"/>
                </a:solidFill>
              </a:ln>
            </c:spPr>
            <c:extLst>
              <c:ext xmlns:c16="http://schemas.microsoft.com/office/drawing/2014/chart" uri="{C3380CC4-5D6E-409C-BE32-E72D297353CC}">
                <c16:uniqueId val="{0000000F-8CD3-42C5-AF12-A3828B7A70AD}"/>
              </c:ext>
            </c:extLst>
          </c:dPt>
          <c:dPt>
            <c:idx val="5"/>
            <c:invertIfNegative val="0"/>
            <c:bubble3D val="0"/>
            <c:extLst>
              <c:ext xmlns:c16="http://schemas.microsoft.com/office/drawing/2014/chart" uri="{C3380CC4-5D6E-409C-BE32-E72D297353CC}">
                <c16:uniqueId val="{00000002-A4FF-4BBC-A4F0-3833031FCE54}"/>
              </c:ext>
            </c:extLst>
          </c:dPt>
          <c:dPt>
            <c:idx val="6"/>
            <c:invertIfNegative val="0"/>
            <c:bubble3D val="0"/>
            <c:extLst>
              <c:ext xmlns:c16="http://schemas.microsoft.com/office/drawing/2014/chart" uri="{C3380CC4-5D6E-409C-BE32-E72D297353CC}">
                <c16:uniqueId val="{00000004-A4FF-4BBC-A4F0-3833031FCE54}"/>
              </c:ext>
            </c:extLst>
          </c:dPt>
          <c:dLbls>
            <c:dLbl>
              <c:idx val="10"/>
              <c:layout>
                <c:manualLayout>
                  <c:x val="3.685315516758652E-2"/>
                  <c:y val="-5.9241639155083181E-4"/>
                </c:manualLayout>
              </c:layout>
              <c:spPr>
                <a:solidFill>
                  <a:srgbClr val="365254"/>
                </a:solid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9405824393723803E-2"/>
                      <c:h val="2.9120326650406616E-2"/>
                    </c:manualLayout>
                  </c15:layout>
                </c:ext>
                <c:ext xmlns:c16="http://schemas.microsoft.com/office/drawing/2014/chart" uri="{C3380CC4-5D6E-409C-BE32-E72D297353CC}">
                  <c16:uniqueId val="{00000005-A4FF-4BBC-A4F0-3833031FCE54}"/>
                </c:ext>
              </c:extLst>
            </c:dLbl>
            <c:dLbl>
              <c:idx val="11"/>
              <c:layout>
                <c:manualLayout>
                  <c:x val="4.0154488725928257E-2"/>
                  <c:y val="-5.9241639155083181E-4"/>
                </c:manualLayout>
              </c:layout>
              <c:spPr>
                <a:solidFill>
                  <a:srgbClr val="365254"/>
                </a:solid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9405824393723803E-2"/>
                      <c:h val="2.9120326650406616E-2"/>
                    </c:manualLayout>
                  </c15:layout>
                </c:ext>
                <c:ext xmlns:c16="http://schemas.microsoft.com/office/drawing/2014/chart" uri="{C3380CC4-5D6E-409C-BE32-E72D297353CC}">
                  <c16:uniqueId val="{00000006-A4FF-4BBC-A4F0-3833031FCE54}"/>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12700" cap="flat" cmpd="sng" algn="ctr">
                      <a:solidFill>
                        <a:schemeClr val="bg1"/>
                      </a:solidFill>
                      <a:round/>
                    </a:ln>
                    <a:effectLst/>
                  </c:spPr>
                </c15:leaderLines>
              </c:ext>
            </c:extLst>
          </c:dLbls>
          <c:cat>
            <c:strRef>
              <c:f>Sheet1!$A$2:$A$13</c:f>
              <c:strCache>
                <c:ptCount val="12"/>
                <c:pt idx="0">
                  <c:v>United Kingdom</c:v>
                </c:pt>
                <c:pt idx="1">
                  <c:v>Germany</c:v>
                </c:pt>
                <c:pt idx="2">
                  <c:v>Netherlands</c:v>
                </c:pt>
                <c:pt idx="3">
                  <c:v>CMWF average</c:v>
                </c:pt>
                <c:pt idx="4">
                  <c:v>Canada</c:v>
                </c:pt>
                <c:pt idx="5">
                  <c:v>Australia</c:v>
                </c:pt>
                <c:pt idx="6">
                  <c:v>United States</c:v>
                </c:pt>
                <c:pt idx="7">
                  <c:v>New Zealand</c:v>
                </c:pt>
                <c:pt idx="8">
                  <c:v>France</c:v>
                </c:pt>
                <c:pt idx="9">
                  <c:v>Switzerland</c:v>
                </c:pt>
                <c:pt idx="10">
                  <c:v>Norway</c:v>
                </c:pt>
                <c:pt idx="11">
                  <c:v>Sweden</c:v>
                </c:pt>
              </c:strCache>
            </c:strRef>
          </c:cat>
          <c:val>
            <c:numRef>
              <c:f>Sheet1!$B$2:$B$13</c:f>
              <c:numCache>
                <c:formatCode>0%</c:formatCode>
                <c:ptCount val="12"/>
                <c:pt idx="0">
                  <c:v>0.85598399462329333</c:v>
                </c:pt>
                <c:pt idx="1">
                  <c:v>0.8542301664003763</c:v>
                </c:pt>
                <c:pt idx="2">
                  <c:v>0.84860743533414484</c:v>
                </c:pt>
                <c:pt idx="3">
                  <c:v>0.32076740820982869</c:v>
                </c:pt>
                <c:pt idx="4">
                  <c:v>0.27913346926130822</c:v>
                </c:pt>
                <c:pt idx="5">
                  <c:v>0.24683774034955791</c:v>
                </c:pt>
                <c:pt idx="6">
                  <c:v>0.15589021048456339</c:v>
                </c:pt>
                <c:pt idx="7">
                  <c:v>0.10431787646494194</c:v>
                </c:pt>
                <c:pt idx="8">
                  <c:v>7.6934133171904839E-2</c:v>
                </c:pt>
                <c:pt idx="9">
                  <c:v>6.4326917719208496E-2</c:v>
                </c:pt>
                <c:pt idx="10">
                  <c:v>2.6422791359116557E-2</c:v>
                </c:pt>
                <c:pt idx="11">
                  <c:v>1.5756755139699787E-2</c:v>
                </c:pt>
              </c:numCache>
            </c:numRef>
          </c:val>
          <c:extLst>
            <c:ext xmlns:c16="http://schemas.microsoft.com/office/drawing/2014/chart" uri="{C3380CC4-5D6E-409C-BE32-E72D297353CC}">
              <c16:uniqueId val="{00000007-A4FF-4BBC-A4F0-3833031FCE54}"/>
            </c:ext>
          </c:extLst>
        </c:ser>
        <c:ser>
          <c:idx val="1"/>
          <c:order val="1"/>
          <c:tx>
            <c:strRef>
              <c:f>Sheet1!$C$1</c:f>
              <c:strCache>
                <c:ptCount val="1"/>
                <c:pt idx="0">
                  <c:v>15 to less than 25 minutes</c:v>
                </c:pt>
              </c:strCache>
            </c:strRef>
          </c:tx>
          <c:spPr>
            <a:pattFill prst="pct90">
              <a:fgClr>
                <a:srgbClr val="365254"/>
              </a:fgClr>
              <a:bgClr>
                <a:schemeClr val="bg1"/>
              </a:bgClr>
            </a:pattFill>
            <a:ln w="6350">
              <a:solidFill>
                <a:schemeClr val="tx1"/>
              </a:solidFill>
            </a:ln>
          </c:spPr>
          <c:invertIfNegative val="0"/>
          <c:dPt>
            <c:idx val="1"/>
            <c:invertIfNegative val="0"/>
            <c:bubble3D val="0"/>
            <c:extLst>
              <c:ext xmlns:c16="http://schemas.microsoft.com/office/drawing/2014/chart" uri="{C3380CC4-5D6E-409C-BE32-E72D297353CC}">
                <c16:uniqueId val="{00000008-A4FF-4BBC-A4F0-3833031FCE54}"/>
              </c:ext>
            </c:extLst>
          </c:dPt>
          <c:dPt>
            <c:idx val="3"/>
            <c:invertIfNegative val="0"/>
            <c:bubble3D val="0"/>
            <c:spPr>
              <a:pattFill prst="pct90">
                <a:fgClr>
                  <a:srgbClr val="365254"/>
                </a:fgClr>
                <a:bgClr>
                  <a:schemeClr val="bg1"/>
                </a:bgClr>
              </a:pattFill>
              <a:ln w="25400">
                <a:solidFill>
                  <a:schemeClr val="tx1"/>
                </a:solidFill>
              </a:ln>
            </c:spPr>
            <c:extLst>
              <c:ext xmlns:c16="http://schemas.microsoft.com/office/drawing/2014/chart" uri="{C3380CC4-5D6E-409C-BE32-E72D297353CC}">
                <c16:uniqueId val="{0000000F-A4FF-4BBC-A4F0-3833031FCE54}"/>
              </c:ext>
            </c:extLst>
          </c:dPt>
          <c:dPt>
            <c:idx val="4"/>
            <c:invertIfNegative val="0"/>
            <c:bubble3D val="0"/>
            <c:spPr>
              <a:pattFill prst="pct90">
                <a:fgClr>
                  <a:srgbClr val="365254"/>
                </a:fgClr>
                <a:bgClr>
                  <a:schemeClr val="bg1"/>
                </a:bgClr>
              </a:pattFill>
              <a:ln w="25400">
                <a:solidFill>
                  <a:schemeClr val="tx1"/>
                </a:solidFill>
              </a:ln>
            </c:spPr>
            <c:extLst>
              <c:ext xmlns:c16="http://schemas.microsoft.com/office/drawing/2014/chart" uri="{C3380CC4-5D6E-409C-BE32-E72D297353CC}">
                <c16:uniqueId val="{00000010-A4FF-4BBC-A4F0-3833031FCE54}"/>
              </c:ext>
            </c:extLst>
          </c:dPt>
          <c:dPt>
            <c:idx val="5"/>
            <c:invertIfNegative val="0"/>
            <c:bubble3D val="0"/>
            <c:extLst>
              <c:ext xmlns:c16="http://schemas.microsoft.com/office/drawing/2014/chart" uri="{C3380CC4-5D6E-409C-BE32-E72D297353CC}">
                <c16:uniqueId val="{0000000A-A4FF-4BBC-A4F0-3833031FCE54}"/>
              </c:ext>
            </c:extLst>
          </c:dPt>
          <c:dPt>
            <c:idx val="6"/>
            <c:invertIfNegative val="0"/>
            <c:bubble3D val="0"/>
            <c:extLst>
              <c:ext xmlns:c16="http://schemas.microsoft.com/office/drawing/2014/chart" uri="{C3380CC4-5D6E-409C-BE32-E72D297353CC}">
                <c16:uniqueId val="{0000000C-A4FF-4BBC-A4F0-3833031FCE54}"/>
              </c:ext>
            </c:extLst>
          </c:dPt>
          <c:dLbls>
            <c:spPr>
              <a:solidFill>
                <a:srgbClr val="365254"/>
              </a:solid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United Kingdom</c:v>
                </c:pt>
                <c:pt idx="1">
                  <c:v>Germany</c:v>
                </c:pt>
                <c:pt idx="2">
                  <c:v>Netherlands</c:v>
                </c:pt>
                <c:pt idx="3">
                  <c:v>CMWF average</c:v>
                </c:pt>
                <c:pt idx="4">
                  <c:v>Canada</c:v>
                </c:pt>
                <c:pt idx="5">
                  <c:v>Australia</c:v>
                </c:pt>
                <c:pt idx="6">
                  <c:v>United States</c:v>
                </c:pt>
                <c:pt idx="7">
                  <c:v>New Zealand</c:v>
                </c:pt>
                <c:pt idx="8">
                  <c:v>France</c:v>
                </c:pt>
                <c:pt idx="9">
                  <c:v>Switzerland</c:v>
                </c:pt>
                <c:pt idx="10">
                  <c:v>Norway</c:v>
                </c:pt>
                <c:pt idx="11">
                  <c:v>Sweden</c:v>
                </c:pt>
              </c:strCache>
            </c:strRef>
          </c:cat>
          <c:val>
            <c:numRef>
              <c:f>Sheet1!$C$2:$C$13</c:f>
              <c:numCache>
                <c:formatCode>0%</c:formatCode>
                <c:ptCount val="12"/>
                <c:pt idx="0">
                  <c:v>0.14012830849052171</c:v>
                </c:pt>
                <c:pt idx="1">
                  <c:v>0.12390796706862134</c:v>
                </c:pt>
                <c:pt idx="2">
                  <c:v>0.15034155085556633</c:v>
                </c:pt>
                <c:pt idx="3">
                  <c:v>0.54057582459661968</c:v>
                </c:pt>
                <c:pt idx="4">
                  <c:v>0.54516870062959755</c:v>
                </c:pt>
                <c:pt idx="5">
                  <c:v>0.70100178732892326</c:v>
                </c:pt>
                <c:pt idx="6">
                  <c:v>0.63438054955681533</c:v>
                </c:pt>
                <c:pt idx="7">
                  <c:v>0.8687826647132787</c:v>
                </c:pt>
                <c:pt idx="8">
                  <c:v>0.81882943159992616</c:v>
                </c:pt>
                <c:pt idx="9">
                  <c:v>0.66265017459159359</c:v>
                </c:pt>
                <c:pt idx="10">
                  <c:v>0.85711489586007594</c:v>
                </c:pt>
                <c:pt idx="11">
                  <c:v>0.44402803986789691</c:v>
                </c:pt>
              </c:numCache>
            </c:numRef>
          </c:val>
          <c:extLst>
            <c:ext xmlns:c16="http://schemas.microsoft.com/office/drawing/2014/chart" uri="{C3380CC4-5D6E-409C-BE32-E72D297353CC}">
              <c16:uniqueId val="{00000016-A4FF-4BBC-A4F0-3833031FCE54}"/>
            </c:ext>
          </c:extLst>
        </c:ser>
        <c:ser>
          <c:idx val="2"/>
          <c:order val="2"/>
          <c:tx>
            <c:strRef>
              <c:f>Sheet1!$D$1</c:f>
              <c:strCache>
                <c:ptCount val="1"/>
                <c:pt idx="0">
                  <c:v>25 minutes or more</c:v>
                </c:pt>
              </c:strCache>
            </c:strRef>
          </c:tx>
          <c:spPr>
            <a:solidFill>
              <a:srgbClr val="852062"/>
            </a:solidFill>
            <a:ln w="6350">
              <a:solidFill>
                <a:schemeClr val="tx1"/>
              </a:solidFill>
            </a:ln>
          </c:spPr>
          <c:invertIfNegative val="0"/>
          <c:dPt>
            <c:idx val="1"/>
            <c:invertIfNegative val="0"/>
            <c:bubble3D val="0"/>
            <c:extLst>
              <c:ext xmlns:c16="http://schemas.microsoft.com/office/drawing/2014/chart" uri="{C3380CC4-5D6E-409C-BE32-E72D297353CC}">
                <c16:uniqueId val="{00000017-A4FF-4BBC-A4F0-3833031FCE54}"/>
              </c:ext>
            </c:extLst>
          </c:dPt>
          <c:dPt>
            <c:idx val="3"/>
            <c:invertIfNegative val="0"/>
            <c:bubble3D val="0"/>
            <c:spPr>
              <a:solidFill>
                <a:srgbClr val="852062"/>
              </a:solidFill>
              <a:ln w="25400">
                <a:solidFill>
                  <a:schemeClr val="tx1"/>
                </a:solidFill>
              </a:ln>
            </c:spPr>
            <c:extLst>
              <c:ext xmlns:c16="http://schemas.microsoft.com/office/drawing/2014/chart" uri="{C3380CC4-5D6E-409C-BE32-E72D297353CC}">
                <c16:uniqueId val="{00000013-63F2-4B15-A145-C8187BC26298}"/>
              </c:ext>
            </c:extLst>
          </c:dPt>
          <c:dPt>
            <c:idx val="4"/>
            <c:invertIfNegative val="0"/>
            <c:bubble3D val="0"/>
            <c:spPr>
              <a:solidFill>
                <a:srgbClr val="852062"/>
              </a:solidFill>
              <a:ln w="25400">
                <a:solidFill>
                  <a:schemeClr val="tx1"/>
                </a:solidFill>
              </a:ln>
            </c:spPr>
            <c:extLst>
              <c:ext xmlns:c16="http://schemas.microsoft.com/office/drawing/2014/chart" uri="{C3380CC4-5D6E-409C-BE32-E72D297353CC}">
                <c16:uniqueId val="{00000010-8CD3-42C5-AF12-A3828B7A70AD}"/>
              </c:ext>
            </c:extLst>
          </c:dPt>
          <c:dPt>
            <c:idx val="5"/>
            <c:invertIfNegative val="0"/>
            <c:bubble3D val="0"/>
            <c:extLst>
              <c:ext xmlns:c16="http://schemas.microsoft.com/office/drawing/2014/chart" uri="{C3380CC4-5D6E-409C-BE32-E72D297353CC}">
                <c16:uniqueId val="{00000019-A4FF-4BBC-A4F0-3833031FCE54}"/>
              </c:ext>
            </c:extLst>
          </c:dPt>
          <c:dPt>
            <c:idx val="6"/>
            <c:invertIfNegative val="0"/>
            <c:bubble3D val="0"/>
            <c:extLst>
              <c:ext xmlns:c16="http://schemas.microsoft.com/office/drawing/2014/chart" uri="{C3380CC4-5D6E-409C-BE32-E72D297353CC}">
                <c16:uniqueId val="{0000001B-A4FF-4BBC-A4F0-3833031FCE54}"/>
              </c:ext>
            </c:extLst>
          </c:dPt>
          <c:dLbls>
            <c:dLbl>
              <c:idx val="0"/>
              <c:layout>
                <c:manualLayout>
                  <c:x val="2.2396262814931865E-2"/>
                  <c:y val="0"/>
                </c:manualLayout>
              </c:layout>
              <c:spPr>
                <a:noFill/>
                <a:ln>
                  <a:noFill/>
                </a:ln>
                <a:effectLst/>
              </c:spPr>
              <c:txPr>
                <a:bodyPr rot="0" vert="horz"/>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C-A4FF-4BBC-A4F0-3833031FCE54}"/>
                </c:ext>
              </c:extLst>
            </c:dLbl>
            <c:dLbl>
              <c:idx val="1"/>
              <c:layout>
                <c:manualLayout>
                  <c:x val="2.8523037153234558E-2"/>
                  <c:y val="-1.0288669840969483E-16"/>
                </c:manualLayout>
              </c:layout>
              <c:spPr>
                <a:noFill/>
                <a:ln>
                  <a:noFill/>
                </a:ln>
                <a:effectLst/>
              </c:spPr>
              <c:txPr>
                <a:bodyPr rot="0" vert="horz"/>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7-A4FF-4BBC-A4F0-3833031FCE54}"/>
                </c:ext>
              </c:extLst>
            </c:dLbl>
            <c:dLbl>
              <c:idx val="2"/>
              <c:layout>
                <c:manualLayout>
                  <c:x val="1.9377672773855045E-2"/>
                  <c:y val="0"/>
                </c:manualLayout>
              </c:layout>
              <c:spPr>
                <a:noFill/>
                <a:ln>
                  <a:noFill/>
                </a:ln>
                <a:effectLst/>
              </c:spPr>
              <c:txPr>
                <a:bodyPr rot="0" vert="horz"/>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D-A4FF-4BBC-A4F0-3833031FCE54}"/>
                </c:ext>
              </c:extLst>
            </c:dLbl>
            <c:dLbl>
              <c:idx val="5"/>
              <c:layout>
                <c:manualLayout>
                  <c:x val="1.948368241597662E-3"/>
                  <c:y val="-2.8311428687895213E-4"/>
                </c:manualLayout>
              </c:layout>
              <c:showLegendKey val="0"/>
              <c:showVal val="1"/>
              <c:showCatName val="0"/>
              <c:showSerName val="0"/>
              <c:showPercent val="0"/>
              <c:showBubbleSize val="0"/>
              <c:extLst>
                <c:ext xmlns:c15="http://schemas.microsoft.com/office/drawing/2012/chart" uri="{CE6537A1-D6FC-4f65-9D91-7224C49458BB}">
                  <c15:layout>
                    <c:manualLayout>
                      <c:w val="3.9405824393723803E-2"/>
                      <c:h val="4.4651167530623481E-2"/>
                    </c:manualLayout>
                  </c15:layout>
                </c:ext>
                <c:ext xmlns:c16="http://schemas.microsoft.com/office/drawing/2014/chart" uri="{C3380CC4-5D6E-409C-BE32-E72D297353CC}">
                  <c16:uniqueId val="{00000019-A4FF-4BBC-A4F0-3833031FCE54}"/>
                </c:ext>
              </c:extLst>
            </c:dLbl>
            <c:dLbl>
              <c:idx val="7"/>
              <c:layout>
                <c:manualLayout>
                  <c:x val="3.0860465383863063E-2"/>
                  <c:y val="0"/>
                </c:manualLayout>
              </c:layout>
              <c:spPr>
                <a:noFill/>
                <a:ln>
                  <a:noFill/>
                </a:ln>
                <a:effectLst/>
              </c:spPr>
              <c:txPr>
                <a:bodyPr rot="0" vert="horz"/>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E-A4FF-4BBC-A4F0-3833031FCE54}"/>
                </c:ext>
              </c:extLst>
            </c:dLbl>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United Kingdom</c:v>
                </c:pt>
                <c:pt idx="1">
                  <c:v>Germany</c:v>
                </c:pt>
                <c:pt idx="2">
                  <c:v>Netherlands</c:v>
                </c:pt>
                <c:pt idx="3">
                  <c:v>CMWF average</c:v>
                </c:pt>
                <c:pt idx="4">
                  <c:v>Canada</c:v>
                </c:pt>
                <c:pt idx="5">
                  <c:v>Australia</c:v>
                </c:pt>
                <c:pt idx="6">
                  <c:v>United States</c:v>
                </c:pt>
                <c:pt idx="7">
                  <c:v>New Zealand</c:v>
                </c:pt>
                <c:pt idx="8">
                  <c:v>France</c:v>
                </c:pt>
                <c:pt idx="9">
                  <c:v>Switzerland</c:v>
                </c:pt>
                <c:pt idx="10">
                  <c:v>Norway</c:v>
                </c:pt>
                <c:pt idx="11">
                  <c:v>Sweden</c:v>
                </c:pt>
              </c:strCache>
            </c:strRef>
          </c:cat>
          <c:val>
            <c:numRef>
              <c:f>Sheet1!$D$2:$D$13</c:f>
              <c:numCache>
                <c:formatCode>0%</c:formatCode>
                <c:ptCount val="12"/>
                <c:pt idx="0">
                  <c:v>3.8876968861841759E-3</c:v>
                </c:pt>
                <c:pt idx="1">
                  <c:v>2.1861866531003697E-2</c:v>
                </c:pt>
                <c:pt idx="2">
                  <c:v>1.0510138102883791E-3</c:v>
                </c:pt>
                <c:pt idx="3">
                  <c:v>0.13865676719355158</c:v>
                </c:pt>
                <c:pt idx="4">
                  <c:v>0.17569783010909373</c:v>
                </c:pt>
                <c:pt idx="5">
                  <c:v>5.2160472321518235E-2</c:v>
                </c:pt>
                <c:pt idx="6">
                  <c:v>0.20972923995862436</c:v>
                </c:pt>
                <c:pt idx="7">
                  <c:v>2.6899458821780506E-2</c:v>
                </c:pt>
                <c:pt idx="8">
                  <c:v>0.10423643522816657</c:v>
                </c:pt>
                <c:pt idx="9">
                  <c:v>0.27302290768919535</c:v>
                </c:pt>
                <c:pt idx="10">
                  <c:v>0.11646231278080742</c:v>
                </c:pt>
                <c:pt idx="11">
                  <c:v>0.54021520499240505</c:v>
                </c:pt>
              </c:numCache>
            </c:numRef>
          </c:val>
          <c:extLst>
            <c:ext xmlns:c16="http://schemas.microsoft.com/office/drawing/2014/chart" uri="{C3380CC4-5D6E-409C-BE32-E72D297353CC}">
              <c16:uniqueId val="{0000001F-A4FF-4BBC-A4F0-3833031FCE54}"/>
            </c:ext>
          </c:extLst>
        </c:ser>
        <c:dLbls>
          <c:showLegendKey val="0"/>
          <c:showVal val="0"/>
          <c:showCatName val="0"/>
          <c:showSerName val="0"/>
          <c:showPercent val="0"/>
          <c:showBubbleSize val="0"/>
        </c:dLbls>
        <c:gapWidth val="20"/>
        <c:overlap val="100"/>
        <c:axId val="54705536"/>
        <c:axId val="54715520"/>
      </c:barChart>
      <c:catAx>
        <c:axId val="54705536"/>
        <c:scaling>
          <c:orientation val="minMax"/>
        </c:scaling>
        <c:delete val="0"/>
        <c:axPos val="l"/>
        <c:numFmt formatCode="General" sourceLinked="1"/>
        <c:majorTickMark val="out"/>
        <c:minorTickMark val="none"/>
        <c:tickLblPos val="nextTo"/>
        <c:spPr>
          <a:ln w="6350">
            <a:solidFill>
              <a:schemeClr val="tx1"/>
            </a:solidFill>
          </a:ln>
        </c:spPr>
        <c:txPr>
          <a:bodyPr rot="-60000000" vert="horz"/>
          <a:lstStyle/>
          <a:p>
            <a:pPr>
              <a:defRPr/>
            </a:pPr>
            <a:endParaRPr lang="en-US"/>
          </a:p>
        </c:txPr>
        <c:crossAx val="54715520"/>
        <c:crosses val="autoZero"/>
        <c:auto val="1"/>
        <c:lblAlgn val="ctr"/>
        <c:lblOffset val="100"/>
        <c:noMultiLvlLbl val="0"/>
      </c:catAx>
      <c:valAx>
        <c:axId val="54715520"/>
        <c:scaling>
          <c:orientation val="minMax"/>
          <c:max val="1"/>
        </c:scaling>
        <c:delete val="1"/>
        <c:axPos val="b"/>
        <c:numFmt formatCode="0%" sourceLinked="1"/>
        <c:majorTickMark val="none"/>
        <c:minorTickMark val="none"/>
        <c:tickLblPos val="nextTo"/>
        <c:crossAx val="54705536"/>
        <c:crosses val="autoZero"/>
        <c:crossBetween val="between"/>
      </c:valAx>
    </c:plotArea>
    <c:legend>
      <c:legendPos val="b"/>
      <c:layout>
        <c:manualLayout>
          <c:xMode val="edge"/>
          <c:yMode val="edge"/>
          <c:x val="8.8378290268514292E-2"/>
          <c:y val="0.88306435176063769"/>
          <c:w val="0.74530853638424277"/>
          <c:h val="7.3465265505985242E-2"/>
        </c:manualLayout>
      </c:layout>
      <c:overlay val="0"/>
      <c:txPr>
        <a:bodyPr/>
        <a:lstStyle/>
        <a:p>
          <a:pPr>
            <a:defRPr sz="1800" baseline="10000"/>
          </a:pPr>
          <a:endParaRPr lang="en-US"/>
        </a:p>
      </c:txPr>
    </c:legend>
    <c:plotVisOnly val="1"/>
    <c:dispBlanksAs val="gap"/>
    <c:showDLblsOverMax val="0"/>
  </c:chart>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635780788802963E-2"/>
          <c:y val="5.660325306052074E-2"/>
          <c:w val="0.87794310317929491"/>
          <c:h val="0.84194902644468694"/>
        </c:manualLayout>
      </c:layout>
      <c:barChart>
        <c:barDir val="col"/>
        <c:grouping val="clustered"/>
        <c:varyColors val="0"/>
        <c:ser>
          <c:idx val="0"/>
          <c:order val="0"/>
          <c:tx>
            <c:strRef>
              <c:f>Sheet1!$B$1</c:f>
              <c:strCache>
                <c:ptCount val="1"/>
                <c:pt idx="0">
                  <c:v>%</c:v>
                </c:pt>
              </c:strCache>
            </c:strRef>
          </c:tx>
          <c:spPr>
            <a:pattFill prst="pct5">
              <a:fgClr>
                <a:schemeClr val="bg1">
                  <a:lumMod val="50000"/>
                </a:schemeClr>
              </a:fgClr>
              <a:bgClr>
                <a:schemeClr val="bg1"/>
              </a:bgClr>
            </a:pattFill>
            <a:ln w="6350">
              <a:solidFill>
                <a:schemeClr val="tx1"/>
              </a:solidFill>
            </a:ln>
            <a:effectLst/>
          </c:spPr>
          <c:invertIfNegative val="0"/>
          <c:dPt>
            <c:idx val="0"/>
            <c:invertIfNegative val="0"/>
            <c:bubble3D val="0"/>
            <c:spPr>
              <a:solidFill>
                <a:srgbClr val="82BAB5"/>
              </a:solidFill>
              <a:ln w="6350">
                <a:solidFill>
                  <a:schemeClr val="tx1"/>
                </a:solidFill>
              </a:ln>
              <a:effectLst/>
            </c:spPr>
            <c:extLst>
              <c:ext xmlns:c16="http://schemas.microsoft.com/office/drawing/2014/chart" uri="{C3380CC4-5D6E-409C-BE32-E72D297353CC}">
                <c16:uniqueId val="{00000001-1FDD-4B55-A3C7-6D677666D182}"/>
              </c:ext>
            </c:extLst>
          </c:dPt>
          <c:dPt>
            <c:idx val="1"/>
            <c:invertIfNegative val="0"/>
            <c:bubble3D val="0"/>
            <c:spPr>
              <a:pattFill prst="pct90">
                <a:fgClr>
                  <a:srgbClr val="365254"/>
                </a:fgClr>
                <a:bgClr>
                  <a:schemeClr val="bg1"/>
                </a:bgClr>
              </a:pattFill>
              <a:ln w="6350">
                <a:solidFill>
                  <a:schemeClr val="tx1"/>
                </a:solidFill>
              </a:ln>
              <a:effectLst/>
            </c:spPr>
            <c:extLst>
              <c:ext xmlns:c16="http://schemas.microsoft.com/office/drawing/2014/chart" uri="{C3380CC4-5D6E-409C-BE32-E72D297353CC}">
                <c16:uniqueId val="{00000003-1FDD-4B55-A3C7-6D677666D182}"/>
              </c:ext>
            </c:extLst>
          </c:dPt>
          <c:dPt>
            <c:idx val="2"/>
            <c:invertIfNegative val="0"/>
            <c:bubble3D val="0"/>
            <c:spPr>
              <a:solidFill>
                <a:srgbClr val="852062"/>
              </a:solidFill>
              <a:ln w="6350">
                <a:solidFill>
                  <a:schemeClr val="tx1"/>
                </a:solidFill>
              </a:ln>
              <a:effectLst/>
            </c:spPr>
            <c:extLst>
              <c:ext xmlns:c16="http://schemas.microsoft.com/office/drawing/2014/chart" uri="{C3380CC4-5D6E-409C-BE32-E72D297353CC}">
                <c16:uniqueId val="{00000005-1FDD-4B55-A3C7-6D677666D182}"/>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Less than 15 minutes</c:v>
                </c:pt>
                <c:pt idx="1">
                  <c:v>15 to less than 25 minutes</c:v>
                </c:pt>
                <c:pt idx="2">
                  <c:v>25 minutes or more</c:v>
                </c:pt>
              </c:strCache>
            </c:strRef>
          </c:cat>
          <c:val>
            <c:numRef>
              <c:f>Sheet1!$B$2:$B$4</c:f>
              <c:numCache>
                <c:formatCode>0.00%</c:formatCode>
                <c:ptCount val="3"/>
                <c:pt idx="0">
                  <c:v>0.53332057629970497</c:v>
                </c:pt>
                <c:pt idx="1">
                  <c:v>0.72132904242490503</c:v>
                </c:pt>
                <c:pt idx="2">
                  <c:v>0.82289500415467198</c:v>
                </c:pt>
              </c:numCache>
            </c:numRef>
          </c:val>
          <c:extLst>
            <c:ext xmlns:c16="http://schemas.microsoft.com/office/drawing/2014/chart" uri="{C3380CC4-5D6E-409C-BE32-E72D297353CC}">
              <c16:uniqueId val="{00000006-1FDD-4B55-A3C7-6D677666D182}"/>
            </c:ext>
          </c:extLst>
        </c:ser>
        <c:dLbls>
          <c:showLegendKey val="0"/>
          <c:showVal val="0"/>
          <c:showCatName val="0"/>
          <c:showSerName val="0"/>
          <c:showPercent val="0"/>
          <c:showBubbleSize val="0"/>
        </c:dLbls>
        <c:gapWidth val="150"/>
        <c:axId val="845619168"/>
        <c:axId val="845614904"/>
      </c:barChart>
      <c:catAx>
        <c:axId val="845619168"/>
        <c:scaling>
          <c:orientation val="minMax"/>
        </c:scaling>
        <c:delete val="0"/>
        <c:axPos val="b"/>
        <c:numFmt formatCode="General" sourceLinked="1"/>
        <c:majorTickMark val="out"/>
        <c:minorTickMark val="none"/>
        <c:tickLblPos val="nextTo"/>
        <c:spPr>
          <a:noFill/>
          <a:ln w="635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845614904"/>
        <c:crosses val="autoZero"/>
        <c:auto val="1"/>
        <c:lblAlgn val="ctr"/>
        <c:lblOffset val="100"/>
        <c:noMultiLvlLbl val="0"/>
      </c:catAx>
      <c:valAx>
        <c:axId val="845614904"/>
        <c:scaling>
          <c:orientation val="minMax"/>
        </c:scaling>
        <c:delete val="0"/>
        <c:axPos val="l"/>
        <c:numFmt formatCode="0%"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84561916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37073283796606"/>
          <c:y val="9.6417285178622206E-2"/>
          <c:w val="0.55284860324848084"/>
          <c:h val="0.5011261126591009"/>
        </c:manualLayout>
      </c:layout>
      <c:pieChart>
        <c:varyColors val="1"/>
        <c:ser>
          <c:idx val="0"/>
          <c:order val="0"/>
          <c:tx>
            <c:strRef>
              <c:f>Sheet1!$B$1</c:f>
              <c:strCache>
                <c:ptCount val="1"/>
                <c:pt idx="0">
                  <c:v>%</c:v>
                </c:pt>
              </c:strCache>
            </c:strRef>
          </c:tx>
          <c:spPr>
            <a:ln w="6350">
              <a:solidFill>
                <a:schemeClr val="tx1"/>
              </a:solidFill>
            </a:ln>
          </c:spPr>
          <c:dPt>
            <c:idx val="0"/>
            <c:bubble3D val="0"/>
            <c:spPr>
              <a:solidFill>
                <a:srgbClr val="82BAB5"/>
              </a:solidFill>
              <a:ln w="6350">
                <a:solidFill>
                  <a:schemeClr val="tx1"/>
                </a:solidFill>
              </a:ln>
              <a:effectLst/>
            </c:spPr>
            <c:extLst>
              <c:ext xmlns:c16="http://schemas.microsoft.com/office/drawing/2014/chart" uri="{C3380CC4-5D6E-409C-BE32-E72D297353CC}">
                <c16:uniqueId val="{00000001-4D86-4F28-92D0-07FA7A8EB3C7}"/>
              </c:ext>
            </c:extLst>
          </c:dPt>
          <c:dPt>
            <c:idx val="1"/>
            <c:bubble3D val="0"/>
            <c:spPr>
              <a:pattFill prst="pct90">
                <a:fgClr>
                  <a:srgbClr val="365254"/>
                </a:fgClr>
                <a:bgClr>
                  <a:schemeClr val="bg1"/>
                </a:bgClr>
              </a:pattFill>
              <a:ln w="6350">
                <a:solidFill>
                  <a:schemeClr val="tx1"/>
                </a:solidFill>
              </a:ln>
              <a:effectLst/>
            </c:spPr>
            <c:extLst>
              <c:ext xmlns:c16="http://schemas.microsoft.com/office/drawing/2014/chart" uri="{C3380CC4-5D6E-409C-BE32-E72D297353CC}">
                <c16:uniqueId val="{00000002-4D86-4F28-92D0-07FA7A8EB3C7}"/>
              </c:ext>
            </c:extLst>
          </c:dPt>
          <c:dPt>
            <c:idx val="2"/>
            <c:bubble3D val="0"/>
            <c:spPr>
              <a:solidFill>
                <a:srgbClr val="852062"/>
              </a:solidFill>
              <a:ln w="6350">
                <a:solidFill>
                  <a:schemeClr val="tx1"/>
                </a:solidFill>
              </a:ln>
              <a:effectLst/>
            </c:spPr>
            <c:extLst>
              <c:ext xmlns:c16="http://schemas.microsoft.com/office/drawing/2014/chart" uri="{C3380CC4-5D6E-409C-BE32-E72D297353CC}">
                <c16:uniqueId val="{00000005-0795-4ECD-B7E5-2783FEC073F1}"/>
              </c:ext>
            </c:extLst>
          </c:dPt>
          <c:dPt>
            <c:idx val="3"/>
            <c:bubble3D val="0"/>
            <c:spPr>
              <a:pattFill prst="pct90">
                <a:fgClr>
                  <a:srgbClr val="C8DA3F"/>
                </a:fgClr>
                <a:bgClr>
                  <a:schemeClr val="tx1"/>
                </a:bgClr>
              </a:pattFill>
              <a:ln w="6350">
                <a:solidFill>
                  <a:schemeClr val="tx1"/>
                </a:solidFill>
              </a:ln>
              <a:effectLst/>
            </c:spPr>
            <c:extLst>
              <c:ext xmlns:c16="http://schemas.microsoft.com/office/drawing/2014/chart" uri="{C3380CC4-5D6E-409C-BE32-E72D297353CC}">
                <c16:uniqueId val="{00000007-0795-4ECD-B7E5-2783FEC073F1}"/>
              </c:ext>
            </c:extLst>
          </c:dPt>
          <c:dLbls>
            <c:dLbl>
              <c:idx val="0"/>
              <c:layout>
                <c:manualLayout>
                  <c:x val="-8.9412816760736771E-2"/>
                  <c:y val="0.11992742230291621"/>
                </c:manualLayout>
              </c:layout>
              <c:spPr>
                <a:noFill/>
                <a:ln w="6350">
                  <a:noFill/>
                </a:ln>
                <a:effectLst/>
              </c:spPr>
              <c:txPr>
                <a:bodyPr rot="0" vert="horz"/>
                <a:lstStyle/>
                <a:p>
                  <a:pPr>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9.4617149254827865E-2"/>
                      <c:h val="6.4323836469448642E-2"/>
                    </c:manualLayout>
                  </c15:layout>
                </c:ext>
                <c:ext xmlns:c16="http://schemas.microsoft.com/office/drawing/2014/chart" uri="{C3380CC4-5D6E-409C-BE32-E72D297353CC}">
                  <c16:uniqueId val="{00000001-4D86-4F28-92D0-07FA7A8EB3C7}"/>
                </c:ext>
              </c:extLst>
            </c:dLbl>
            <c:dLbl>
              <c:idx val="1"/>
              <c:layout>
                <c:manualLayout>
                  <c:x val="-0.15934476110840126"/>
                  <c:y val="-2.8766111149019467E-2"/>
                </c:manualLayout>
              </c:layout>
              <c:spPr>
                <a:solidFill>
                  <a:srgbClr val="365254"/>
                </a:solidFill>
                <a:ln w="6350">
                  <a:noFill/>
                </a:ln>
                <a:effectLst/>
              </c:spPr>
              <c:txPr>
                <a:bodyPr rot="0" vert="horz"/>
                <a:lstStyle/>
                <a:p>
                  <a:pPr>
                    <a:defRPr>
                      <a:solidFill>
                        <a:schemeClr val="bg1"/>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9.4617149254827865E-2"/>
                      <c:h val="6.4323836469448642E-2"/>
                    </c:manualLayout>
                  </c15:layout>
                </c:ext>
                <c:ext xmlns:c16="http://schemas.microsoft.com/office/drawing/2014/chart" uri="{C3380CC4-5D6E-409C-BE32-E72D297353CC}">
                  <c16:uniqueId val="{00000002-4D86-4F28-92D0-07FA7A8EB3C7}"/>
                </c:ext>
              </c:extLst>
            </c:dLbl>
            <c:dLbl>
              <c:idx val="2"/>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0795-4ECD-B7E5-2783FEC073F1}"/>
                </c:ext>
              </c:extLst>
            </c:dLbl>
            <c:dLbl>
              <c:idx val="3"/>
              <c:layout>
                <c:manualLayout>
                  <c:x val="0.17812277890042505"/>
                  <c:y val="-2.9460185791588614E-2"/>
                </c:manualLayout>
              </c:layout>
              <c:spPr>
                <a:solidFill>
                  <a:srgbClr val="C8DA3F"/>
                </a:solidFill>
                <a:ln>
                  <a:noFill/>
                </a:ln>
                <a:effectLst/>
              </c:spPr>
              <c:txPr>
                <a:bodyPr rot="0" vert="horz"/>
                <a:lstStyle/>
                <a:p>
                  <a:pPr>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795-4ECD-B7E5-2783FEC073F1}"/>
                </c:ext>
              </c:extLst>
            </c:dLbl>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Yes, have the capacity and accepting all patients who inquire</c:v>
                </c:pt>
                <c:pt idx="1">
                  <c:v>Yes, have the capacity and accepting only patients who fit certain criteria</c:v>
                </c:pt>
                <c:pt idx="2">
                  <c:v>Yes, have the capacity but not accepting new patients</c:v>
                </c:pt>
                <c:pt idx="3">
                  <c:v>No, do not have the capacity</c:v>
                </c:pt>
              </c:strCache>
            </c:strRef>
          </c:cat>
          <c:val>
            <c:numRef>
              <c:f>Sheet1!$B$2:$B$5</c:f>
              <c:numCache>
                <c:formatCode>0%</c:formatCode>
                <c:ptCount val="4"/>
                <c:pt idx="0">
                  <c:v>0.164926130524127</c:v>
                </c:pt>
                <c:pt idx="1">
                  <c:v>0.22493800694791918</c:v>
                </c:pt>
                <c:pt idx="2">
                  <c:v>9.30226387040127E-2</c:v>
                </c:pt>
                <c:pt idx="3">
                  <c:v>0.51711322382394231</c:v>
                </c:pt>
              </c:numCache>
            </c:numRef>
          </c:val>
          <c:extLst>
            <c:ext xmlns:c16="http://schemas.microsoft.com/office/drawing/2014/chart" uri="{C3380CC4-5D6E-409C-BE32-E72D297353CC}">
              <c16:uniqueId val="{00000000-4D86-4F28-92D0-07FA7A8EB3C7}"/>
            </c:ext>
          </c:extLst>
        </c:ser>
        <c:dLbls>
          <c:showLegendKey val="0"/>
          <c:showVal val="0"/>
          <c:showCatName val="0"/>
          <c:showSerName val="0"/>
          <c:showPercent val="0"/>
          <c:showBubbleSize val="0"/>
          <c:showLeaderLines val="0"/>
        </c:dLbls>
        <c:firstSliceAng val="0"/>
      </c:pieChart>
      <c:spPr>
        <a:noFill/>
        <a:ln>
          <a:noFill/>
        </a:ln>
        <a:effectLst/>
      </c:spPr>
    </c:plotArea>
    <c:legend>
      <c:legendPos val="t"/>
      <c:legendEntry>
        <c:idx val="1"/>
        <c:txPr>
          <a:bodyPr rot="0" vert="horz"/>
          <a:lstStyle/>
          <a:p>
            <a:pPr>
              <a:lnSpc>
                <a:spcPct val="100000"/>
              </a:lnSpc>
              <a:defRPr/>
            </a:pPr>
            <a:endParaRPr lang="en-US"/>
          </a:p>
        </c:txPr>
      </c:legendEntry>
      <c:layout>
        <c:manualLayout>
          <c:xMode val="edge"/>
          <c:yMode val="edge"/>
          <c:x val="0"/>
          <c:y val="0.69684156175236023"/>
          <c:w val="1"/>
          <c:h val="0.27301496410860293"/>
        </c:manualLayout>
      </c:layout>
      <c:overlay val="0"/>
      <c:spPr>
        <a:noFill/>
        <a:ln>
          <a:noFill/>
        </a:ln>
        <a:effectLst/>
      </c:spPr>
      <c:txPr>
        <a:bodyPr rot="0" vert="horz"/>
        <a:lstStyle/>
        <a:p>
          <a:pPr>
            <a:lnSpc>
              <a:spcPct val="100000"/>
            </a:lnSpc>
            <a:defRPr/>
          </a:pPr>
          <a:endParaRPr lang="en-US"/>
        </a:p>
      </c:txPr>
    </c:legend>
    <c:plotVisOnly val="1"/>
    <c:dispBlanksAs val="gap"/>
    <c:showDLblsOverMax val="0"/>
  </c:chart>
  <c:spPr>
    <a:noFill/>
    <a:ln>
      <a:noFill/>
    </a:ln>
    <a:effectLst/>
  </c:spPr>
  <c:txPr>
    <a:bodyPr/>
    <a:lstStyle/>
    <a:p>
      <a:pPr>
        <a:defRPr sz="1200" baseline="0">
          <a:solidFill>
            <a:schemeClr val="tx1"/>
          </a:solidFill>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Use other strategies to fill capacity</c:v>
                </c:pt>
                <c:pt idx="1">
                  <c:v>Put your name in the government list of available doctors </c:v>
                </c:pt>
                <c:pt idx="2">
                  <c:v>Use the public waiting list of patients maintained by the government </c:v>
                </c:pt>
                <c:pt idx="3">
                  <c:v>Use a waiting list maintained by the clinic</c:v>
                </c:pt>
              </c:strCache>
            </c:strRef>
          </c:cat>
          <c:val>
            <c:numRef>
              <c:f>Sheet1!$B$2:$B$5</c:f>
              <c:numCache>
                <c:formatCode>0%</c:formatCode>
                <c:ptCount val="4"/>
                <c:pt idx="0">
                  <c:v>0.58909705099999998</c:v>
                </c:pt>
                <c:pt idx="1">
                  <c:v>0.32602856600000002</c:v>
                </c:pt>
                <c:pt idx="2">
                  <c:v>0.35932038999999999</c:v>
                </c:pt>
                <c:pt idx="3">
                  <c:v>0.45783026799999998</c:v>
                </c:pt>
              </c:numCache>
            </c:numRef>
          </c:val>
          <c:extLst>
            <c:ext xmlns:c16="http://schemas.microsoft.com/office/drawing/2014/chart" uri="{C3380CC4-5D6E-409C-BE32-E72D297353CC}">
              <c16:uniqueId val="{00000000-A7F7-4C2B-BC8B-D313ADD142FC}"/>
            </c:ext>
          </c:extLst>
        </c:ser>
        <c:dLbls>
          <c:showLegendKey val="0"/>
          <c:showVal val="0"/>
          <c:showCatName val="0"/>
          <c:showSerName val="0"/>
          <c:showPercent val="0"/>
          <c:showBubbleSize val="0"/>
        </c:dLbls>
        <c:gapWidth val="50"/>
        <c:axId val="1003755160"/>
        <c:axId val="1003750240"/>
      </c:barChart>
      <c:catAx>
        <c:axId val="1003755160"/>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noFill/>
                <a:latin typeface="Arial Narrow" panose="020B0606020202030204" pitchFamily="34" charset="0"/>
                <a:ea typeface="+mn-ea"/>
                <a:cs typeface="Arial" panose="020B0604020202020204" pitchFamily="34" charset="0"/>
              </a:defRPr>
            </a:pPr>
            <a:endParaRPr lang="en-US"/>
          </a:p>
        </c:txPr>
        <c:crossAx val="1003750240"/>
        <c:crosses val="autoZero"/>
        <c:auto val="1"/>
        <c:lblAlgn val="ctr"/>
        <c:lblOffset val="100"/>
        <c:noMultiLvlLbl val="0"/>
      </c:catAx>
      <c:valAx>
        <c:axId val="1003750240"/>
        <c:scaling>
          <c:orientation val="minMax"/>
        </c:scaling>
        <c:delete val="1"/>
        <c:axPos val="b"/>
        <c:numFmt formatCode="0%" sourceLinked="1"/>
        <c:majorTickMark val="none"/>
        <c:minorTickMark val="none"/>
        <c:tickLblPos val="nextTo"/>
        <c:crossAx val="100375516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32548239645486"/>
          <c:y val="3.2038623736528549E-2"/>
          <c:w val="0.82663158253287006"/>
          <c:h val="0.72721759562276433"/>
        </c:manualLayout>
      </c:layout>
      <c:barChart>
        <c:barDir val="col"/>
        <c:grouping val="clustered"/>
        <c:varyColors val="0"/>
        <c:ser>
          <c:idx val="0"/>
          <c:order val="0"/>
          <c:tx>
            <c:strRef>
              <c:f>Sheet1!$B$1</c:f>
              <c:strCache>
                <c:ptCount val="1"/>
                <c:pt idx="0">
                  <c:v>%</c:v>
                </c:pt>
              </c:strCache>
            </c:strRef>
          </c:tx>
          <c:spPr>
            <a:pattFill prst="pct90">
              <a:fgClr>
                <a:schemeClr val="accent1"/>
              </a:fgClr>
              <a:bgClr>
                <a:schemeClr val="bg1"/>
              </a:bgClr>
            </a:pattFill>
            <a:ln w="6350">
              <a:solidFill>
                <a:schemeClr val="tx1"/>
              </a:solidFill>
            </a:ln>
            <a:effectLst/>
          </c:spPr>
          <c:invertIfNegative val="0"/>
          <c:dPt>
            <c:idx val="0"/>
            <c:invertIfNegative val="0"/>
            <c:bubble3D val="0"/>
            <c:spPr>
              <a:solidFill>
                <a:srgbClr val="ED7024"/>
              </a:solidFill>
              <a:ln w="6350">
                <a:solidFill>
                  <a:schemeClr val="tx1"/>
                </a:solidFill>
              </a:ln>
              <a:effectLst/>
            </c:spPr>
            <c:extLst>
              <c:ext xmlns:c16="http://schemas.microsoft.com/office/drawing/2014/chart" uri="{C3380CC4-5D6E-409C-BE32-E72D297353CC}">
                <c16:uniqueId val="{00000006-4D91-44B9-83BB-0A57219AB0FB}"/>
              </c:ext>
            </c:extLst>
          </c:dPt>
          <c:dPt>
            <c:idx val="1"/>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2-FCC4-4E35-AD4D-A428843B47F6}"/>
              </c:ext>
            </c:extLst>
          </c:dPt>
          <c:dPt>
            <c:idx val="2"/>
            <c:invertIfNegative val="0"/>
            <c:bubble3D val="0"/>
            <c:spPr>
              <a:pattFill prst="pct90">
                <a:fgClr>
                  <a:srgbClr val="00A199"/>
                </a:fgClr>
                <a:bgClr>
                  <a:schemeClr val="bg1"/>
                </a:bgClr>
              </a:pattFill>
              <a:ln w="6350">
                <a:solidFill>
                  <a:schemeClr val="tx1"/>
                </a:solidFill>
              </a:ln>
              <a:effectLst/>
            </c:spPr>
            <c:extLst>
              <c:ext xmlns:c16="http://schemas.microsoft.com/office/drawing/2014/chart" uri="{C3380CC4-5D6E-409C-BE32-E72D297353CC}">
                <c16:uniqueId val="{00000008-EF39-4661-9B68-E9C280A8172E}"/>
              </c:ext>
            </c:extLst>
          </c:dPt>
          <c:dPt>
            <c:idx val="3"/>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3-FCC4-4E35-AD4D-A428843B47F6}"/>
              </c:ext>
            </c:extLst>
          </c:dPt>
          <c:dPt>
            <c:idx val="4"/>
            <c:invertIfNegative val="0"/>
            <c:bubble3D val="0"/>
            <c:spPr>
              <a:pattFill prst="pct90">
                <a:fgClr>
                  <a:srgbClr val="00A199"/>
                </a:fgClr>
                <a:bgClr>
                  <a:schemeClr val="bg1"/>
                </a:bgClr>
              </a:pattFill>
              <a:ln w="6350">
                <a:solidFill>
                  <a:schemeClr val="tx1"/>
                </a:solidFill>
              </a:ln>
              <a:effectLst/>
            </c:spPr>
            <c:extLst>
              <c:ext xmlns:c16="http://schemas.microsoft.com/office/drawing/2014/chart" uri="{C3380CC4-5D6E-409C-BE32-E72D297353CC}">
                <c16:uniqueId val="{00000009-EF39-4661-9B68-E9C280A8172E}"/>
              </c:ext>
            </c:extLst>
          </c:dPt>
          <c:dPt>
            <c:idx val="5"/>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4-FCC4-4E35-AD4D-A428843B47F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Canada</c:v>
                </c:pt>
                <c:pt idx="1">
                  <c:v>CMWF average</c:v>
                </c:pt>
                <c:pt idx="2">
                  <c:v>Canada</c:v>
                </c:pt>
                <c:pt idx="3">
                  <c:v>CMWF average</c:v>
                </c:pt>
                <c:pt idx="4">
                  <c:v>Canada</c:v>
                </c:pt>
                <c:pt idx="5">
                  <c:v>CMWF average</c:v>
                </c:pt>
              </c:strCache>
            </c:strRef>
          </c:cat>
          <c:val>
            <c:numRef>
              <c:f>Sheet1!$B$2:$B$7</c:f>
              <c:numCache>
                <c:formatCode>0%</c:formatCode>
                <c:ptCount val="6"/>
                <c:pt idx="0">
                  <c:v>0.76</c:v>
                </c:pt>
                <c:pt idx="1">
                  <c:v>0.8</c:v>
                </c:pt>
                <c:pt idx="2">
                  <c:v>0.69</c:v>
                </c:pt>
                <c:pt idx="3">
                  <c:v>0.62</c:v>
                </c:pt>
                <c:pt idx="4">
                  <c:v>0.56999999999999995</c:v>
                </c:pt>
                <c:pt idx="5">
                  <c:v>0.52</c:v>
                </c:pt>
              </c:numCache>
            </c:numRef>
          </c:val>
          <c:extLst>
            <c:ext xmlns:c16="http://schemas.microsoft.com/office/drawing/2014/chart" uri="{C3380CC4-5D6E-409C-BE32-E72D297353CC}">
              <c16:uniqueId val="{00000000-FCC4-4E35-AD4D-A428843B47F6}"/>
            </c:ext>
          </c:extLst>
        </c:ser>
        <c:dLbls>
          <c:showLegendKey val="0"/>
          <c:showVal val="0"/>
          <c:showCatName val="0"/>
          <c:showSerName val="0"/>
          <c:showPercent val="0"/>
          <c:showBubbleSize val="0"/>
        </c:dLbls>
        <c:gapWidth val="100"/>
        <c:axId val="143505280"/>
        <c:axId val="143506816"/>
      </c:barChart>
      <c:catAx>
        <c:axId val="143505280"/>
        <c:scaling>
          <c:orientation val="minMax"/>
        </c:scaling>
        <c:delete val="0"/>
        <c:axPos val="b"/>
        <c:majorGridlines>
          <c:spPr>
            <a:ln w="9525" cap="flat" cmpd="sng" algn="ctr">
              <a:solidFill>
                <a:schemeClr val="tx1"/>
              </a:solidFill>
              <a:round/>
            </a:ln>
            <a:effectLst/>
          </c:spPr>
        </c:majorGridlines>
        <c:numFmt formatCode="General" sourceLinked="1"/>
        <c:majorTickMark val="out"/>
        <c:minorTickMark val="out"/>
        <c:tickLblPos val="nextTo"/>
        <c:spPr>
          <a:noFill/>
          <a:ln w="6350" cap="flat" cmpd="sng" algn="ctr">
            <a:solidFill>
              <a:schemeClr val="tx1"/>
            </a:solidFill>
            <a:round/>
          </a:ln>
          <a:effectLst/>
        </c:spPr>
        <c:txPr>
          <a:bodyPr rot="0" vert="horz"/>
          <a:lstStyle/>
          <a:p>
            <a:pPr algn="just">
              <a:defRPr/>
            </a:pPr>
            <a:endParaRPr lang="en-US"/>
          </a:p>
        </c:txPr>
        <c:crossAx val="143506816"/>
        <c:crosses val="autoZero"/>
        <c:auto val="0"/>
        <c:lblAlgn val="ctr"/>
        <c:lblOffset val="0"/>
        <c:tickMarkSkip val="2"/>
        <c:noMultiLvlLbl val="0"/>
      </c:catAx>
      <c:valAx>
        <c:axId val="143506816"/>
        <c:scaling>
          <c:orientation val="minMax"/>
          <c:max val="1"/>
        </c:scaling>
        <c:delete val="0"/>
        <c:axPos val="l"/>
        <c:numFmt formatCode="0%" sourceLinked="0"/>
        <c:majorTickMark val="out"/>
        <c:minorTickMark val="none"/>
        <c:tickLblPos val="nextTo"/>
        <c:spPr>
          <a:noFill/>
          <a:ln w="6350">
            <a:solidFill>
              <a:schemeClr val="tx1"/>
            </a:solidFill>
          </a:ln>
          <a:effectLst/>
        </c:spPr>
        <c:txPr>
          <a:bodyPr rot="-60000000" vert="horz"/>
          <a:lstStyle/>
          <a:p>
            <a:pPr>
              <a:defRPr/>
            </a:pPr>
            <a:endParaRPr lang="en-US"/>
          </a:p>
        </c:txPr>
        <c:crossAx val="14350528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0.12076</cdr:x>
      <cdr:y>0</cdr:y>
    </cdr:from>
    <cdr:to>
      <cdr:x>0.82656</cdr:x>
      <cdr:y>0.11674</cdr:y>
    </cdr:to>
    <cdr:sp macro="" textlink="">
      <cdr:nvSpPr>
        <cdr:cNvPr id="2" name="TextBox 6"/>
        <cdr:cNvSpPr txBox="1"/>
      </cdr:nvSpPr>
      <cdr:spPr>
        <a:xfrm xmlns:a="http://schemas.openxmlformats.org/drawingml/2006/main">
          <a:off x="787145" y="0"/>
          <a:ext cx="4600576" cy="528350"/>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ts val="1700"/>
            </a:lnSpc>
          </a:pPr>
          <a:r>
            <a:rPr lang="en-US" sz="1400" dirty="0" smtClean="0">
              <a:solidFill>
                <a:srgbClr val="365254"/>
              </a:solidFill>
              <a:cs typeface="Arial" panose="020B0604020202020204" pitchFamily="34" charset="0"/>
            </a:rPr>
            <a:t>Proportion of primary care physicians by the number of hours they typically work each week in their medical practice</a:t>
          </a:r>
          <a:endParaRPr lang="en-US" sz="1400" dirty="0">
            <a:solidFill>
              <a:srgbClr val="365254"/>
            </a:solidFill>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0.07984</cdr:x>
      <cdr:y>0</cdr:y>
    </cdr:from>
    <cdr:to>
      <cdr:x>0.86455</cdr:x>
      <cdr:y>0.11217</cdr:y>
    </cdr:to>
    <cdr:sp macro="" textlink="">
      <cdr:nvSpPr>
        <cdr:cNvPr id="2" name="TextBox 6"/>
        <cdr:cNvSpPr txBox="1"/>
      </cdr:nvSpPr>
      <cdr:spPr>
        <a:xfrm xmlns:a="http://schemas.openxmlformats.org/drawingml/2006/main">
          <a:off x="520446" y="0"/>
          <a:ext cx="5114926" cy="528350"/>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ts val="1700"/>
            </a:lnSpc>
          </a:pPr>
          <a:r>
            <a:rPr lang="en-US" sz="1400" dirty="0">
              <a:solidFill>
                <a:srgbClr val="365254"/>
              </a:solidFill>
              <a:cs typeface="Arial" panose="020B0604020202020204" pitchFamily="34" charset="0"/>
            </a:rPr>
            <a:t>Proportion of primary care physicians by the </a:t>
          </a:r>
          <a:r>
            <a:rPr lang="en-US" sz="1400" b="1" dirty="0">
              <a:solidFill>
                <a:srgbClr val="365254"/>
              </a:solidFill>
              <a:cs typeface="Arial" panose="020B0604020202020204" pitchFamily="34" charset="0"/>
            </a:rPr>
            <a:t>average</a:t>
          </a:r>
          <a:r>
            <a:rPr lang="en-US" sz="1400" dirty="0">
              <a:solidFill>
                <a:srgbClr val="365254"/>
              </a:solidFill>
              <a:cs typeface="Arial" panose="020B0604020202020204" pitchFamily="34" charset="0"/>
            </a:rPr>
            <a:t> amount of time they are able to spend with a patient during a routine office visit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631C1EB-5046-4CE2-9FB2-6B459537A9AC}" type="datetimeFigureOut">
              <a:rPr lang="en-US" smtClean="0"/>
              <a:t>12/20/2019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6A102AA-E491-4403-B30A-063591FC1A98}" type="slidenum">
              <a:rPr lang="en-US" smtClean="0"/>
              <a:t>‹#›</a:t>
            </a:fld>
            <a:endParaRPr lang="en-US" dirty="0"/>
          </a:p>
        </p:txBody>
      </p:sp>
    </p:spTree>
    <p:extLst>
      <p:ext uri="{BB962C8B-B14F-4D97-AF65-F5344CB8AC3E}">
        <p14:creationId xmlns:p14="http://schemas.microsoft.com/office/powerpoint/2010/main" val="1336028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14EDD2-CCDC-49B1-B199-BDB0F0B8703F}" type="datetimeFigureOut">
              <a:rPr lang="en-US" smtClean="0"/>
              <a:t>12/20/2019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1C42231-EF04-4F58-9EF7-C1826F9ECA97}" type="slidenum">
              <a:rPr lang="en-US" smtClean="0"/>
              <a:t>‹#›</a:t>
            </a:fld>
            <a:endParaRPr lang="en-US" dirty="0"/>
          </a:p>
        </p:txBody>
      </p:sp>
    </p:spTree>
    <p:extLst>
      <p:ext uri="{BB962C8B-B14F-4D97-AF65-F5344CB8AC3E}">
        <p14:creationId xmlns:p14="http://schemas.microsoft.com/office/powerpoint/2010/main" val="4249036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150.statcan.gc.ca/n1/pub/71-543-g/2016001/part-partie7-eng.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ma.ca/sites/default/files/2019-01/family-e.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surveys.cma.ca/en/viewer?file=%2fdocuments%2fSurveyPDF%2fCMA_Survey_Workforce2017_Q24_ElectronicToolsPatients-e.pdf#search=%22Q24.%20Electronic%20tools%20used%20by%20patients%22&amp;phrase=fals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doi.org/10.1089/jpm.2017.0396"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cihi.ca/en/commonwealth-fund-survey-2016"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surveys.cma.ca/en/viewer?file=%2fdocuments%2fSurveyPDF%2fCMA_Survey_Workforce2017_Q23_ElectronicToolsUsed-e.pdf#search=%22Q23.%20Electronic%20tools%20used%20by%20physicians%22&amp;phrase=false"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surveys.cma.ca/en/viewer?file=%2fdocuments%2fSurveyPDF%2fCMA_Survey_Workforce2017_Q22_ElectronicRecords-e.pdf#search=%22Q22.%20Use%20of%20electronic%20records%22&amp;phrase=false"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surveys.cma.ca/en/viewer?file=%2fdocuments%2fSurveyPDF%2fCMA_Survey_Workforce2017_Q24_ElectronicToolsPatients-e.pdf#search=%22Q24.%20Electronic%20tools%20used%20by%20patients%22&amp;phrase=false"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5A1B70D-1567-45F2-A648-7E3BD1163FAE}" type="slidenum">
              <a:rPr lang="en-CA" smtClean="0"/>
              <a:t>1</a:t>
            </a:fld>
            <a:endParaRPr lang="en-CA" dirty="0"/>
          </a:p>
        </p:txBody>
      </p:sp>
    </p:spTree>
    <p:extLst>
      <p:ext uri="{BB962C8B-B14F-4D97-AF65-F5344CB8AC3E}">
        <p14:creationId xmlns:p14="http://schemas.microsoft.com/office/powerpoint/2010/main" val="3449808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11</a:t>
            </a:fld>
            <a:endParaRPr lang="en-US" dirty="0"/>
          </a:p>
        </p:txBody>
      </p:sp>
    </p:spTree>
    <p:extLst>
      <p:ext uri="{BB962C8B-B14F-4D97-AF65-F5344CB8AC3E}">
        <p14:creationId xmlns:p14="http://schemas.microsoft.com/office/powerpoint/2010/main" val="1802520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Source</a:t>
            </a:r>
          </a:p>
          <a:p>
            <a:pPr marL="228600" indent="-228600">
              <a:buAutoNum type="arabicPeriod"/>
            </a:pPr>
            <a:r>
              <a:rPr lang="en-CA" sz="1200" kern="1200" dirty="0" smtClean="0">
                <a:solidFill>
                  <a:schemeClr val="tx1"/>
                </a:solidFill>
                <a:effectLst/>
                <a:latin typeface="+mn-lt"/>
                <a:ea typeface="+mn-ea"/>
                <a:cs typeface="+mn-cs"/>
              </a:rPr>
              <a:t>Statistics Canada. </a:t>
            </a:r>
            <a:r>
              <a:rPr lang="en-CA" sz="1200" i="0" kern="1200" dirty="0" smtClean="0">
                <a:solidFill>
                  <a:schemeClr val="tx1"/>
                </a:solidFill>
                <a:effectLst/>
                <a:latin typeface="+mn-lt"/>
                <a:ea typeface="+mn-ea"/>
                <a:cs typeface="+mn-cs"/>
              </a:rPr>
              <a:t>Section 7: Data quality.</a:t>
            </a:r>
            <a:r>
              <a:rPr lang="en-CA" sz="1200" kern="1200" dirty="0" smtClean="0">
                <a:solidFill>
                  <a:schemeClr val="tx1"/>
                </a:solidFill>
                <a:effectLst/>
                <a:latin typeface="+mn-lt"/>
                <a:ea typeface="+mn-ea"/>
                <a:cs typeface="+mn-cs"/>
              </a:rPr>
              <a:t> Accessed October 21, 2019. </a:t>
            </a:r>
            <a:r>
              <a:rPr lang="en-CA" sz="1200" u="sng" kern="1200" dirty="0" smtClean="0">
                <a:solidFill>
                  <a:schemeClr val="tx1"/>
                </a:solidFill>
                <a:effectLst/>
                <a:latin typeface="+mn-lt"/>
                <a:ea typeface="+mn-ea"/>
                <a:cs typeface="+mn-cs"/>
                <a:hlinkClick r:id="rId3"/>
              </a:rPr>
              <a:t>https://www150.statcan.gc.ca/n1/pub/71-543-g/2016001/part-partie7-eng.htm</a:t>
            </a:r>
            <a:r>
              <a:rPr lang="en-CA" sz="1200" u="none" kern="1200" dirty="0" smtClean="0">
                <a:solidFill>
                  <a:schemeClr val="tx1"/>
                </a:solidFill>
                <a:effectLst/>
                <a:latin typeface="+mn-lt"/>
                <a:ea typeface="+mn-ea"/>
                <a:cs typeface="+mn-cs"/>
              </a:rPr>
              <a:t>. </a:t>
            </a:r>
          </a:p>
          <a:p>
            <a:pPr marL="228600" indent="-228600">
              <a:buAutoNum type="arabicPeriod"/>
            </a:pPr>
            <a:endParaRPr lang="en-CA" sz="1200" u="none" kern="1200" dirty="0" smtClean="0">
              <a:solidFill>
                <a:schemeClr val="tx1"/>
              </a:solidFill>
              <a:effectLst/>
              <a:latin typeface="+mn-lt"/>
              <a:ea typeface="+mn-ea"/>
              <a:cs typeface="+mn-cs"/>
            </a:endParaRPr>
          </a:p>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12</a:t>
            </a:fld>
            <a:endParaRPr lang="en-US" dirty="0"/>
          </a:p>
        </p:txBody>
      </p:sp>
    </p:spTree>
    <p:extLst>
      <p:ext uri="{BB962C8B-B14F-4D97-AF65-F5344CB8AC3E}">
        <p14:creationId xmlns:p14="http://schemas.microsoft.com/office/powerpoint/2010/main" val="204351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13</a:t>
            </a:fld>
            <a:endParaRPr lang="en-US" dirty="0"/>
          </a:p>
        </p:txBody>
      </p:sp>
    </p:spTree>
    <p:extLst>
      <p:ext uri="{BB962C8B-B14F-4D97-AF65-F5344CB8AC3E}">
        <p14:creationId xmlns:p14="http://schemas.microsoft.com/office/powerpoint/2010/main" val="3091185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14</a:t>
            </a:fld>
            <a:endParaRPr lang="en-US" dirty="0"/>
          </a:p>
        </p:txBody>
      </p:sp>
    </p:spTree>
    <p:extLst>
      <p:ext uri="{BB962C8B-B14F-4D97-AF65-F5344CB8AC3E}">
        <p14:creationId xmlns:p14="http://schemas.microsoft.com/office/powerpoint/2010/main" val="826649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15</a:t>
            </a:fld>
            <a:endParaRPr lang="en-US" dirty="0"/>
          </a:p>
        </p:txBody>
      </p:sp>
    </p:spTree>
    <p:extLst>
      <p:ext uri="{BB962C8B-B14F-4D97-AF65-F5344CB8AC3E}">
        <p14:creationId xmlns:p14="http://schemas.microsoft.com/office/powerpoint/2010/main" val="3709068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16</a:t>
            </a:fld>
            <a:endParaRPr lang="en-US" dirty="0"/>
          </a:p>
        </p:txBody>
      </p:sp>
    </p:spTree>
    <p:extLst>
      <p:ext uri="{BB962C8B-B14F-4D97-AF65-F5344CB8AC3E}">
        <p14:creationId xmlns:p14="http://schemas.microsoft.com/office/powerpoint/2010/main" val="4207311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17</a:t>
            </a:fld>
            <a:endParaRPr lang="en-US" dirty="0"/>
          </a:p>
        </p:txBody>
      </p:sp>
    </p:spTree>
    <p:extLst>
      <p:ext uri="{BB962C8B-B14F-4D97-AF65-F5344CB8AC3E}">
        <p14:creationId xmlns:p14="http://schemas.microsoft.com/office/powerpoint/2010/main" val="3395902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smtClean="0"/>
              <a:t>Source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Canadian Institute for Health Information. </a:t>
            </a:r>
            <a:r>
              <a:rPr lang="en-CA" sz="1200" i="1" kern="1200" dirty="0" smtClean="0">
                <a:solidFill>
                  <a:schemeClr val="tx1"/>
                </a:solidFill>
                <a:effectLst/>
                <a:latin typeface="Arial" panose="020B0604020202020204" pitchFamily="34" charset="0"/>
                <a:ea typeface="+mn-ea"/>
                <a:cs typeface="Arial" panose="020B0604020202020204" pitchFamily="34" charset="0"/>
              </a:rPr>
              <a:t>How Canada Compares: Results From The Commonwealth Fund’s 2016 International Health Policy Survey of Adults in 11 Countries</a:t>
            </a:r>
            <a:r>
              <a:rPr lang="en-CA" sz="1200" kern="1200" dirty="0" smtClean="0">
                <a:solidFill>
                  <a:schemeClr val="tx1"/>
                </a:solidFill>
                <a:effectLst/>
                <a:latin typeface="Arial" panose="020B0604020202020204" pitchFamily="34" charset="0"/>
                <a:ea typeface="+mn-ea"/>
                <a:cs typeface="Arial" panose="020B0604020202020204" pitchFamily="34" charset="0"/>
              </a:rPr>
              <a:t>. 2017. https://www.cihi.ca/en/commonwealth-fund-survey-2016.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endParaRPr lang="en-US" b="1" dirty="0"/>
          </a:p>
        </p:txBody>
      </p:sp>
      <p:sp>
        <p:nvSpPr>
          <p:cNvPr id="4" name="Slide Number Placeholder 3"/>
          <p:cNvSpPr>
            <a:spLocks noGrp="1"/>
          </p:cNvSpPr>
          <p:nvPr>
            <p:ph type="sldNum" sz="quarter" idx="10"/>
          </p:nvPr>
        </p:nvSpPr>
        <p:spPr/>
        <p:txBody>
          <a:bodyPr/>
          <a:lstStyle/>
          <a:p>
            <a:fld id="{61C42231-EF04-4F58-9EF7-C1826F9ECA97}" type="slidenum">
              <a:rPr lang="en-US" smtClean="0"/>
              <a:t>18</a:t>
            </a:fld>
            <a:endParaRPr lang="en-US" dirty="0"/>
          </a:p>
        </p:txBody>
      </p:sp>
    </p:spTree>
    <p:extLst>
      <p:ext uri="{BB962C8B-B14F-4D97-AF65-F5344CB8AC3E}">
        <p14:creationId xmlns:p14="http://schemas.microsoft.com/office/powerpoint/2010/main" val="1553102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indent="0">
              <a:buNone/>
            </a:pPr>
            <a:r>
              <a:rPr lang="en-US" b="1" dirty="0" smtClean="0"/>
              <a:t>Source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Canadian</a:t>
            </a:r>
            <a:r>
              <a:rPr lang="en-US" baseline="0" dirty="0" smtClean="0"/>
              <a:t> Medical Association. </a:t>
            </a:r>
            <a:r>
              <a:rPr lang="en-US" i="1" baseline="0" dirty="0" smtClean="0"/>
              <a:t>Family Medicine Profile</a:t>
            </a:r>
            <a:r>
              <a:rPr lang="en-US" baseline="0" dirty="0" smtClean="0"/>
              <a:t>. 2018. </a:t>
            </a:r>
            <a:r>
              <a:rPr lang="en-US" dirty="0" smtClean="0">
                <a:hlinkClick r:id="rId3"/>
              </a:rPr>
              <a:t>https://www.cma.ca/sites/default/files/2019-01/family-e.pdf</a:t>
            </a:r>
            <a:r>
              <a:rPr lang="en-US"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19</a:t>
            </a:fld>
            <a:endParaRPr lang="en-US" dirty="0"/>
          </a:p>
        </p:txBody>
      </p:sp>
    </p:spTree>
    <p:extLst>
      <p:ext uri="{BB962C8B-B14F-4D97-AF65-F5344CB8AC3E}">
        <p14:creationId xmlns:p14="http://schemas.microsoft.com/office/powerpoint/2010/main" val="1395247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smtClean="0"/>
              <a:t>Source</a:t>
            </a:r>
          </a:p>
          <a:p>
            <a:pPr marL="228600" indent="-228600">
              <a:buAutoNum type="arabicPeriod"/>
            </a:pPr>
            <a:r>
              <a:rPr lang="en-CA" sz="1200" kern="1200" dirty="0" smtClean="0">
                <a:solidFill>
                  <a:schemeClr val="tx1"/>
                </a:solidFill>
                <a:effectLst/>
                <a:latin typeface="Arial" panose="020B0604020202020204" pitchFamily="34" charset="0"/>
                <a:ea typeface="+mn-ea"/>
                <a:cs typeface="Arial" panose="020B0604020202020204" pitchFamily="34" charset="0"/>
              </a:rPr>
              <a:t>Canadian Institute for Health Information. </a:t>
            </a:r>
            <a:r>
              <a:rPr lang="en-US" sz="1200" i="1" kern="1200" dirty="0" smtClean="0">
                <a:solidFill>
                  <a:schemeClr val="tx1"/>
                </a:solidFill>
                <a:effectLst/>
                <a:latin typeface="Arial" panose="020B0604020202020204" pitchFamily="34" charset="0"/>
                <a:ea typeface="+mn-ea"/>
                <a:cs typeface="Arial" panose="020B0604020202020204" pitchFamily="34" charset="0"/>
              </a:rPr>
              <a:t>How Canada Compares: Results From The Commonwealth Fund 2015 International Health Policy Survey of Primary Care Physicians</a:t>
            </a:r>
            <a:r>
              <a:rPr lang="en-CA" sz="1200" kern="1200" dirty="0" smtClean="0">
                <a:solidFill>
                  <a:schemeClr val="tx1"/>
                </a:solidFill>
                <a:effectLst/>
                <a:latin typeface="Arial" panose="020B0604020202020204" pitchFamily="34" charset="0"/>
                <a:ea typeface="+mn-ea"/>
                <a:cs typeface="Arial" panose="020B0604020202020204" pitchFamily="34" charset="0"/>
              </a:rPr>
              <a:t>. 2016. https://www.cihi.ca/en/commonwealth-fund-survey-2015. </a:t>
            </a:r>
          </a:p>
          <a:p>
            <a:pPr marL="228600" indent="-228600">
              <a:buAutoNum type="arabicPeriod"/>
            </a:pP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20</a:t>
            </a:fld>
            <a:endParaRPr lang="en-US" dirty="0"/>
          </a:p>
        </p:txBody>
      </p:sp>
    </p:spTree>
    <p:extLst>
      <p:ext uri="{BB962C8B-B14F-4D97-AF65-F5344CB8AC3E}">
        <p14:creationId xmlns:p14="http://schemas.microsoft.com/office/powerpoint/2010/main" val="78662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C42231-EF04-4F58-9EF7-C1826F9ECA97}" type="slidenum">
              <a:rPr lang="en-US" smtClean="0"/>
              <a:t>3</a:t>
            </a:fld>
            <a:endParaRPr lang="en-US" dirty="0"/>
          </a:p>
        </p:txBody>
      </p:sp>
    </p:spTree>
    <p:extLst>
      <p:ext uri="{BB962C8B-B14F-4D97-AF65-F5344CB8AC3E}">
        <p14:creationId xmlns:p14="http://schemas.microsoft.com/office/powerpoint/2010/main" val="3560331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smtClean="0"/>
              <a:t>Source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Canadian Institute for Health Information. </a:t>
            </a:r>
            <a:r>
              <a:rPr lang="en-CA" sz="1200" i="1" kern="1200" dirty="0" smtClean="0">
                <a:solidFill>
                  <a:schemeClr val="tx1"/>
                </a:solidFill>
                <a:effectLst/>
                <a:latin typeface="Arial" panose="020B0604020202020204" pitchFamily="34" charset="0"/>
                <a:ea typeface="+mn-ea"/>
                <a:cs typeface="Arial" panose="020B0604020202020204" pitchFamily="34" charset="0"/>
              </a:rPr>
              <a:t>How Canada Compares: Results From The Commonwealth Fund’s 2016 International Health Policy Survey of Adults in 11 Countries</a:t>
            </a:r>
            <a:r>
              <a:rPr lang="en-CA" sz="1200" kern="1200" dirty="0" smtClean="0">
                <a:solidFill>
                  <a:schemeClr val="tx1"/>
                </a:solidFill>
                <a:effectLst/>
                <a:latin typeface="Arial" panose="020B0604020202020204" pitchFamily="34" charset="0"/>
                <a:ea typeface="+mn-ea"/>
                <a:cs typeface="Arial" panose="020B0604020202020204" pitchFamily="34" charset="0"/>
              </a:rPr>
              <a:t>. 2017. https://www.cihi.ca/en/commonwealth-fund-survey-2016.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21</a:t>
            </a:fld>
            <a:endParaRPr lang="en-US" dirty="0"/>
          </a:p>
        </p:txBody>
      </p:sp>
    </p:spTree>
    <p:extLst>
      <p:ext uri="{BB962C8B-B14F-4D97-AF65-F5344CB8AC3E}">
        <p14:creationId xmlns:p14="http://schemas.microsoft.com/office/powerpoint/2010/main" val="313493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22</a:t>
            </a:fld>
            <a:endParaRPr lang="en-US" dirty="0"/>
          </a:p>
        </p:txBody>
      </p:sp>
    </p:spTree>
    <p:extLst>
      <p:ext uri="{BB962C8B-B14F-4D97-AF65-F5344CB8AC3E}">
        <p14:creationId xmlns:p14="http://schemas.microsoft.com/office/powerpoint/2010/main" val="2667910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23</a:t>
            </a:fld>
            <a:endParaRPr lang="en-US" dirty="0"/>
          </a:p>
        </p:txBody>
      </p:sp>
    </p:spTree>
    <p:extLst>
      <p:ext uri="{BB962C8B-B14F-4D97-AF65-F5344CB8AC3E}">
        <p14:creationId xmlns:p14="http://schemas.microsoft.com/office/powerpoint/2010/main" val="2269137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24</a:t>
            </a:fld>
            <a:endParaRPr lang="en-US" dirty="0"/>
          </a:p>
        </p:txBody>
      </p:sp>
    </p:spTree>
    <p:extLst>
      <p:ext uri="{BB962C8B-B14F-4D97-AF65-F5344CB8AC3E}">
        <p14:creationId xmlns:p14="http://schemas.microsoft.com/office/powerpoint/2010/main" val="2044823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25</a:t>
            </a:fld>
            <a:endParaRPr lang="en-US" dirty="0"/>
          </a:p>
        </p:txBody>
      </p:sp>
    </p:spTree>
    <p:extLst>
      <p:ext uri="{BB962C8B-B14F-4D97-AF65-F5344CB8AC3E}">
        <p14:creationId xmlns:p14="http://schemas.microsoft.com/office/powerpoint/2010/main" val="1120133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26</a:t>
            </a:fld>
            <a:endParaRPr lang="en-US" dirty="0"/>
          </a:p>
        </p:txBody>
      </p:sp>
    </p:spTree>
    <p:extLst>
      <p:ext uri="{BB962C8B-B14F-4D97-AF65-F5344CB8AC3E}">
        <p14:creationId xmlns:p14="http://schemas.microsoft.com/office/powerpoint/2010/main" val="979277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27</a:t>
            </a:fld>
            <a:endParaRPr lang="en-US" dirty="0"/>
          </a:p>
        </p:txBody>
      </p:sp>
    </p:spTree>
    <p:extLst>
      <p:ext uri="{BB962C8B-B14F-4D97-AF65-F5344CB8AC3E}">
        <p14:creationId xmlns:p14="http://schemas.microsoft.com/office/powerpoint/2010/main" val="1559822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Source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Canadian Institute for Health Information. </a:t>
            </a:r>
            <a:r>
              <a:rPr lang="en-CA" sz="1200" i="1" kern="1200" dirty="0" smtClean="0">
                <a:solidFill>
                  <a:schemeClr val="tx1"/>
                </a:solidFill>
                <a:effectLst/>
                <a:latin typeface="Arial" panose="020B0604020202020204" pitchFamily="34" charset="0"/>
                <a:ea typeface="+mn-ea"/>
                <a:cs typeface="Arial" panose="020B0604020202020204" pitchFamily="34" charset="0"/>
              </a:rPr>
              <a:t>How Canada Compares: Results From The Commonwealth Fund’s 2016 International Health Policy Survey of Adults in 11 Countries</a:t>
            </a:r>
            <a:r>
              <a:rPr lang="en-CA" sz="1200" kern="1200" dirty="0" smtClean="0">
                <a:solidFill>
                  <a:schemeClr val="tx1"/>
                </a:solidFill>
                <a:effectLst/>
                <a:latin typeface="Arial" panose="020B0604020202020204" pitchFamily="34" charset="0"/>
                <a:ea typeface="+mn-ea"/>
                <a:cs typeface="Arial" panose="020B0604020202020204" pitchFamily="34" charset="0"/>
              </a:rPr>
              <a:t>. 2017. https://www.cihi.ca/en/commonwealth-fund-survey-2016.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61C42231-EF04-4F58-9EF7-C1826F9ECA97}" type="slidenum">
              <a:rPr lang="en-US" smtClean="0"/>
              <a:t>28</a:t>
            </a:fld>
            <a:endParaRPr lang="en-US" dirty="0"/>
          </a:p>
        </p:txBody>
      </p:sp>
    </p:spTree>
    <p:extLst>
      <p:ext uri="{BB962C8B-B14F-4D97-AF65-F5344CB8AC3E}">
        <p14:creationId xmlns:p14="http://schemas.microsoft.com/office/powerpoint/2010/main" val="2397727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29</a:t>
            </a:fld>
            <a:endParaRPr lang="en-US" dirty="0"/>
          </a:p>
        </p:txBody>
      </p:sp>
    </p:spTree>
    <p:extLst>
      <p:ext uri="{BB962C8B-B14F-4D97-AF65-F5344CB8AC3E}">
        <p14:creationId xmlns:p14="http://schemas.microsoft.com/office/powerpoint/2010/main" val="351175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smtClean="0"/>
              <a:t>Source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Canadian Institute for Health Information. </a:t>
            </a:r>
            <a:r>
              <a:rPr lang="en-CA" sz="1200" i="1" kern="1200" dirty="0" smtClean="0">
                <a:solidFill>
                  <a:schemeClr val="tx1"/>
                </a:solidFill>
                <a:effectLst/>
                <a:latin typeface="Arial" panose="020B0604020202020204" pitchFamily="34" charset="0"/>
                <a:ea typeface="+mn-ea"/>
                <a:cs typeface="Arial" panose="020B0604020202020204" pitchFamily="34" charset="0"/>
              </a:rPr>
              <a:t>How Canada Compares: Results From The Commonwealth Fund 2015 International Health Policy Survey of Primary Care</a:t>
            </a:r>
            <a:r>
              <a:rPr lang="en-CA" sz="1200" i="1" kern="1200" baseline="0" dirty="0" smtClean="0">
                <a:solidFill>
                  <a:schemeClr val="tx1"/>
                </a:solidFill>
                <a:effectLst/>
                <a:latin typeface="Arial" panose="020B0604020202020204" pitchFamily="34" charset="0"/>
                <a:ea typeface="+mn-ea"/>
                <a:cs typeface="Arial" panose="020B0604020202020204" pitchFamily="34" charset="0"/>
              </a:rPr>
              <a:t> Physicians</a:t>
            </a:r>
            <a:r>
              <a:rPr lang="en-CA" sz="1200" kern="1200" dirty="0" smtClean="0">
                <a:solidFill>
                  <a:schemeClr val="tx1"/>
                </a:solidFill>
                <a:effectLst/>
                <a:latin typeface="Arial" panose="020B0604020202020204" pitchFamily="34" charset="0"/>
                <a:ea typeface="+mn-ea"/>
                <a:cs typeface="Arial" panose="020B0604020202020204" pitchFamily="34" charset="0"/>
              </a:rPr>
              <a:t>. 2016. https://www.cihi.ca/en/commonwealth-fund-survey-2015.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30</a:t>
            </a:fld>
            <a:endParaRPr lang="en-US" dirty="0"/>
          </a:p>
        </p:txBody>
      </p:sp>
    </p:spTree>
    <p:extLst>
      <p:ext uri="{BB962C8B-B14F-4D97-AF65-F5344CB8AC3E}">
        <p14:creationId xmlns:p14="http://schemas.microsoft.com/office/powerpoint/2010/main" val="296521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a:p>
            <a:endParaRPr lang="en-US" dirty="0" smtClean="0"/>
          </a:p>
        </p:txBody>
      </p:sp>
      <p:sp>
        <p:nvSpPr>
          <p:cNvPr id="4" name="Slide Number Placeholder 3"/>
          <p:cNvSpPr>
            <a:spLocks noGrp="1"/>
          </p:cNvSpPr>
          <p:nvPr>
            <p:ph type="sldNum" sz="quarter" idx="10"/>
          </p:nvPr>
        </p:nvSpPr>
        <p:spPr/>
        <p:txBody>
          <a:bodyPr/>
          <a:lstStyle/>
          <a:p>
            <a:fld id="{61C42231-EF04-4F58-9EF7-C1826F9ECA97}" type="slidenum">
              <a:rPr lang="en-US" smtClean="0"/>
              <a:t>4</a:t>
            </a:fld>
            <a:endParaRPr lang="en-US" dirty="0"/>
          </a:p>
        </p:txBody>
      </p:sp>
    </p:spTree>
    <p:extLst>
      <p:ext uri="{BB962C8B-B14F-4D97-AF65-F5344CB8AC3E}">
        <p14:creationId xmlns:p14="http://schemas.microsoft.com/office/powerpoint/2010/main" val="364670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31</a:t>
            </a:fld>
            <a:endParaRPr lang="en-US" dirty="0"/>
          </a:p>
        </p:txBody>
      </p:sp>
    </p:spTree>
    <p:extLst>
      <p:ext uri="{BB962C8B-B14F-4D97-AF65-F5344CB8AC3E}">
        <p14:creationId xmlns:p14="http://schemas.microsoft.com/office/powerpoint/2010/main" val="3920949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Arial" panose="020B0604020202020204" pitchFamily="34" charset="0"/>
                <a:ea typeface="+mn-ea"/>
                <a:cs typeface="Arial" panose="020B0604020202020204" pitchFamily="34" charset="0"/>
              </a:rPr>
              <a:t>Sources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latin typeface="Arial" panose="020B0604020202020204" pitchFamily="34" charset="0"/>
                <a:ea typeface="+mn-ea"/>
                <a:cs typeface="Arial" panose="020B0604020202020204" pitchFamily="34" charset="0"/>
              </a:rPr>
              <a:t>Canadian </a:t>
            </a:r>
            <a:r>
              <a:rPr lang="en-US" dirty="0" smtClean="0">
                <a:latin typeface="Arial" panose="020B0604020202020204" pitchFamily="34" charset="0"/>
                <a:cs typeface="Arial" panose="020B0604020202020204" pitchFamily="34" charset="0"/>
              </a:rPr>
              <a:t>Institute for Health Information. </a:t>
            </a:r>
            <a:r>
              <a:rPr lang="en-US" i="1" dirty="0" smtClean="0">
                <a:latin typeface="Arial" panose="020B0604020202020204" pitchFamily="34" charset="0"/>
                <a:cs typeface="Arial" panose="020B0604020202020204" pitchFamily="34" charset="0"/>
              </a:rPr>
              <a:t>How Canada Compares: Results From The Commonwealth Fund’s 2016 International Health Policy Survey of Adults in 11 Countries</a:t>
            </a:r>
            <a:r>
              <a:rPr lang="en-US" dirty="0" smtClean="0">
                <a:latin typeface="Arial" panose="020B0604020202020204" pitchFamily="34" charset="0"/>
                <a:cs typeface="Arial" panose="020B0604020202020204" pitchFamily="34" charset="0"/>
              </a:rPr>
              <a:t>. 2017. https://www.cihi.ca/en/commonwealth-fund-survey-2016. </a:t>
            </a: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Canadian Institute for Health Information. </a:t>
            </a:r>
            <a:r>
              <a:rPr lang="en-CA" sz="1200" i="1" kern="1200" dirty="0" smtClean="0">
                <a:solidFill>
                  <a:schemeClr val="tx1"/>
                </a:solidFill>
                <a:effectLst/>
                <a:latin typeface="Arial" panose="020B0604020202020204" pitchFamily="34" charset="0"/>
                <a:ea typeface="+mn-ea"/>
                <a:cs typeface="Arial" panose="020B0604020202020204" pitchFamily="34" charset="0"/>
              </a:rPr>
              <a:t>How Canada Compares: Results From The Commonwealth Fund 2015 International Health Policy Survey of Primary Care</a:t>
            </a:r>
            <a:r>
              <a:rPr lang="en-CA" sz="1200" i="1" kern="1200" baseline="0" dirty="0" smtClean="0">
                <a:solidFill>
                  <a:schemeClr val="tx1"/>
                </a:solidFill>
                <a:effectLst/>
                <a:latin typeface="Arial" panose="020B0604020202020204" pitchFamily="34" charset="0"/>
                <a:ea typeface="+mn-ea"/>
                <a:cs typeface="Arial" panose="020B0604020202020204" pitchFamily="34" charset="0"/>
              </a:rPr>
              <a:t> Physicians</a:t>
            </a:r>
            <a:r>
              <a:rPr lang="en-CA" sz="1200" kern="1200" dirty="0" smtClean="0">
                <a:solidFill>
                  <a:schemeClr val="tx1"/>
                </a:solidFill>
                <a:effectLst/>
                <a:latin typeface="Arial" panose="020B0604020202020204" pitchFamily="34" charset="0"/>
                <a:ea typeface="+mn-ea"/>
                <a:cs typeface="Arial" panose="020B0604020202020204" pitchFamily="34" charset="0"/>
              </a:rPr>
              <a:t>. 2016. https://www.cihi.ca/en/commonwealth-fund-survey-2015.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Canadian Medical Association. </a:t>
            </a:r>
            <a:r>
              <a:rPr lang="en-CA" sz="1200" i="1" kern="1200" dirty="0" smtClean="0">
                <a:solidFill>
                  <a:schemeClr val="tx1"/>
                </a:solidFill>
                <a:effectLst/>
                <a:latin typeface="Arial" panose="020B0604020202020204" pitchFamily="34" charset="0"/>
                <a:ea typeface="+mn-ea"/>
                <a:cs typeface="Arial" panose="020B0604020202020204" pitchFamily="34" charset="0"/>
              </a:rPr>
              <a:t>CMA</a:t>
            </a:r>
            <a:r>
              <a:rPr lang="en-CA" sz="1200" i="1" kern="1200" baseline="0" dirty="0" smtClean="0">
                <a:solidFill>
                  <a:schemeClr val="tx1"/>
                </a:solidFill>
                <a:effectLst/>
                <a:latin typeface="Arial" panose="020B0604020202020204" pitchFamily="34" charset="0"/>
                <a:ea typeface="+mn-ea"/>
                <a:cs typeface="Arial" panose="020B0604020202020204" pitchFamily="34" charset="0"/>
              </a:rPr>
              <a:t> Physician Workforce Survey, 2017. </a:t>
            </a:r>
            <a:r>
              <a:rPr lang="en-CA" sz="1200" i="0" kern="1200" baseline="0" dirty="0" smtClean="0">
                <a:solidFill>
                  <a:schemeClr val="tx1"/>
                </a:solidFill>
                <a:effectLst/>
                <a:latin typeface="Arial" panose="020B0604020202020204" pitchFamily="34" charset="0"/>
                <a:ea typeface="+mn-ea"/>
                <a:cs typeface="Arial" panose="020B0604020202020204" pitchFamily="34" charset="0"/>
              </a:rPr>
              <a:t>2017. </a:t>
            </a:r>
            <a:r>
              <a:rPr lang="en-US" dirty="0" smtClean="0">
                <a:hlinkClick r:id="rId3"/>
              </a:rPr>
              <a:t>https://surveys.cma.ca/en/viewer?file=%2fdocuments%2fSurveyPDF%2fCMA_Survey_Workforce2017_Q24_ElectronicToolsPatients-e.pdf#search=%22Q24.%20Electronic%20tools%20used%20by%20patients%22&amp;phrase=false</a:t>
            </a:r>
            <a:r>
              <a:rPr lang="en-US"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32</a:t>
            </a:fld>
            <a:endParaRPr lang="en-US" dirty="0"/>
          </a:p>
        </p:txBody>
      </p:sp>
    </p:spTree>
    <p:extLst>
      <p:ext uri="{BB962C8B-B14F-4D97-AF65-F5344CB8AC3E}">
        <p14:creationId xmlns:p14="http://schemas.microsoft.com/office/powerpoint/2010/main" val="2413170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33</a:t>
            </a:fld>
            <a:endParaRPr lang="en-US" dirty="0"/>
          </a:p>
        </p:txBody>
      </p:sp>
    </p:spTree>
    <p:extLst>
      <p:ext uri="{BB962C8B-B14F-4D97-AF65-F5344CB8AC3E}">
        <p14:creationId xmlns:p14="http://schemas.microsoft.com/office/powerpoint/2010/main" val="2364190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Source</a:t>
            </a:r>
            <a:endParaRPr lang="en-US" b="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Canadian Institute for Health Information. </a:t>
            </a:r>
            <a:r>
              <a:rPr lang="en-CA" sz="1200" i="1" kern="1200" dirty="0" smtClean="0">
                <a:solidFill>
                  <a:schemeClr val="tx1"/>
                </a:solidFill>
                <a:effectLst/>
                <a:latin typeface="Arial" panose="020B0604020202020204" pitchFamily="34" charset="0"/>
                <a:ea typeface="+mn-ea"/>
                <a:cs typeface="Arial" panose="020B0604020202020204" pitchFamily="34" charset="0"/>
              </a:rPr>
              <a:t>How Canada Compares: Results From The Commonwealth Fund 2015 International Health Policy Survey of Primary Care</a:t>
            </a:r>
            <a:r>
              <a:rPr lang="en-CA" sz="1200" i="1" kern="1200" baseline="0" dirty="0" smtClean="0">
                <a:solidFill>
                  <a:schemeClr val="tx1"/>
                </a:solidFill>
                <a:effectLst/>
                <a:latin typeface="Arial" panose="020B0604020202020204" pitchFamily="34" charset="0"/>
                <a:ea typeface="+mn-ea"/>
                <a:cs typeface="Arial" panose="020B0604020202020204" pitchFamily="34" charset="0"/>
              </a:rPr>
              <a:t> Physicians</a:t>
            </a:r>
            <a:r>
              <a:rPr lang="en-CA" sz="1200" kern="1200" dirty="0" smtClean="0">
                <a:solidFill>
                  <a:schemeClr val="tx1"/>
                </a:solidFill>
                <a:effectLst/>
                <a:latin typeface="Arial" panose="020B0604020202020204" pitchFamily="34" charset="0"/>
                <a:ea typeface="+mn-ea"/>
                <a:cs typeface="Arial" panose="020B0604020202020204" pitchFamily="34" charset="0"/>
              </a:rPr>
              <a:t>. 2016. https://www.cihi.ca/en/commonwealth-fund-survey-2015.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CA" sz="1200" b="1" kern="1200" dirty="0" smtClean="0">
              <a:solidFill>
                <a:schemeClr val="tx1"/>
              </a:solidFill>
              <a:effectLst/>
              <a:latin typeface="Arial" panose="020B0604020202020204" pitchFamily="34" charset="0"/>
              <a:ea typeface="+mn-ea"/>
              <a:cs typeface="Arial" panose="020B0604020202020204" pitchFamily="34" charset="0"/>
            </a:endParaRPr>
          </a:p>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endParaRPr lang="en-US" sz="1200" b="1"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CA" sz="12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61C42231-EF04-4F58-9EF7-C1826F9ECA97}" type="slidenum">
              <a:rPr lang="en-US" smtClean="0"/>
              <a:t>34</a:t>
            </a:fld>
            <a:endParaRPr lang="en-US" dirty="0"/>
          </a:p>
        </p:txBody>
      </p:sp>
    </p:spTree>
    <p:extLst>
      <p:ext uri="{BB962C8B-B14F-4D97-AF65-F5344CB8AC3E}">
        <p14:creationId xmlns:p14="http://schemas.microsoft.com/office/powerpoint/2010/main" val="3367370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35</a:t>
            </a:fld>
            <a:endParaRPr lang="en-US" dirty="0"/>
          </a:p>
        </p:txBody>
      </p:sp>
    </p:spTree>
    <p:extLst>
      <p:ext uri="{BB962C8B-B14F-4D97-AF65-F5344CB8AC3E}">
        <p14:creationId xmlns:p14="http://schemas.microsoft.com/office/powerpoint/2010/main" val="1093225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36</a:t>
            </a:fld>
            <a:endParaRPr lang="en-US" dirty="0"/>
          </a:p>
        </p:txBody>
      </p:sp>
    </p:spTree>
    <p:extLst>
      <p:ext uri="{BB962C8B-B14F-4D97-AF65-F5344CB8AC3E}">
        <p14:creationId xmlns:p14="http://schemas.microsoft.com/office/powerpoint/2010/main" val="37980710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37</a:t>
            </a:fld>
            <a:endParaRPr lang="en-US" dirty="0"/>
          </a:p>
        </p:txBody>
      </p:sp>
    </p:spTree>
    <p:extLst>
      <p:ext uri="{BB962C8B-B14F-4D97-AF65-F5344CB8AC3E}">
        <p14:creationId xmlns:p14="http://schemas.microsoft.com/office/powerpoint/2010/main" val="3012165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38</a:t>
            </a:fld>
            <a:endParaRPr lang="en-US" dirty="0"/>
          </a:p>
        </p:txBody>
      </p:sp>
    </p:spTree>
    <p:extLst>
      <p:ext uri="{BB962C8B-B14F-4D97-AF65-F5344CB8AC3E}">
        <p14:creationId xmlns:p14="http://schemas.microsoft.com/office/powerpoint/2010/main" val="122762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39</a:t>
            </a:fld>
            <a:endParaRPr lang="en-US" dirty="0"/>
          </a:p>
        </p:txBody>
      </p:sp>
    </p:spTree>
    <p:extLst>
      <p:ext uri="{BB962C8B-B14F-4D97-AF65-F5344CB8AC3E}">
        <p14:creationId xmlns:p14="http://schemas.microsoft.com/office/powerpoint/2010/main" val="16866607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40</a:t>
            </a:fld>
            <a:endParaRPr lang="en-US" dirty="0"/>
          </a:p>
        </p:txBody>
      </p:sp>
    </p:spTree>
    <p:extLst>
      <p:ext uri="{BB962C8B-B14F-4D97-AF65-F5344CB8AC3E}">
        <p14:creationId xmlns:p14="http://schemas.microsoft.com/office/powerpoint/2010/main" val="1959877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5</a:t>
            </a:fld>
            <a:endParaRPr lang="en-US" dirty="0"/>
          </a:p>
        </p:txBody>
      </p:sp>
    </p:spTree>
    <p:extLst>
      <p:ext uri="{BB962C8B-B14F-4D97-AF65-F5344CB8AC3E}">
        <p14:creationId xmlns:p14="http://schemas.microsoft.com/office/powerpoint/2010/main" val="8444057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smtClean="0"/>
              <a:t>Sources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latin typeface="Arial" panose="020B0604020202020204" pitchFamily="34" charset="0"/>
              </a:rPr>
              <a:t>Canadian Institute for Health Information. </a:t>
            </a:r>
            <a:r>
              <a:rPr lang="en-US" sz="1200" i="1" dirty="0" smtClean="0">
                <a:latin typeface="Arial" panose="020B0604020202020204" pitchFamily="34" charset="0"/>
              </a:rPr>
              <a:t>How Canada Compares: Results From The Commonwealth Fund’s 2017 International Health Policy Survey of Seniors</a:t>
            </a:r>
            <a:r>
              <a:rPr lang="en-US" sz="1200" dirty="0" smtClean="0">
                <a:latin typeface="Arial" panose="020B0604020202020204" pitchFamily="34" charset="0"/>
              </a:rPr>
              <a:t>. 2018. https://www.cihi.ca/sites/default/files/document/commonwealth-survey-2017-chartbook-en-rev2-web.pptx.</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smtClean="0">
              <a:latin typeface="Arial" panose="020B0604020202020204" pitchFamily="34" charset="0"/>
            </a:endParaRPr>
          </a:p>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endParaRPr lang="en-US" sz="1200" dirty="0" smtClean="0">
              <a:latin typeface="Arial" panose="020B0604020202020204" pitchFamily="34" charset="0"/>
            </a:endParaRPr>
          </a:p>
          <a:p>
            <a:endParaRPr lang="en-US" b="1" dirty="0"/>
          </a:p>
        </p:txBody>
      </p:sp>
      <p:sp>
        <p:nvSpPr>
          <p:cNvPr id="4" name="Slide Number Placeholder 3"/>
          <p:cNvSpPr>
            <a:spLocks noGrp="1"/>
          </p:cNvSpPr>
          <p:nvPr>
            <p:ph type="sldNum" sz="quarter" idx="10"/>
          </p:nvPr>
        </p:nvSpPr>
        <p:spPr/>
        <p:txBody>
          <a:bodyPr/>
          <a:lstStyle/>
          <a:p>
            <a:fld id="{61C42231-EF04-4F58-9EF7-C1826F9ECA97}" type="slidenum">
              <a:rPr lang="en-US" smtClean="0"/>
              <a:t>41</a:t>
            </a:fld>
            <a:endParaRPr lang="en-US" dirty="0"/>
          </a:p>
        </p:txBody>
      </p:sp>
    </p:spTree>
    <p:extLst>
      <p:ext uri="{BB962C8B-B14F-4D97-AF65-F5344CB8AC3E}">
        <p14:creationId xmlns:p14="http://schemas.microsoft.com/office/powerpoint/2010/main" val="3341389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smtClean="0"/>
              <a:t>Sources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latin typeface="Arial" panose="020B0604020202020204" pitchFamily="34" charset="0"/>
              </a:rPr>
              <a:t>Downar J. Resources</a:t>
            </a:r>
            <a:r>
              <a:rPr lang="en-US" sz="1200" baseline="0" dirty="0" smtClean="0">
                <a:latin typeface="Arial" panose="020B0604020202020204" pitchFamily="34" charset="0"/>
              </a:rPr>
              <a:t> for educating, training, and mentoring all physicians providing palliative care. </a:t>
            </a:r>
            <a:r>
              <a:rPr lang="en-US" sz="1200" i="1" baseline="0" dirty="0" smtClean="0">
                <a:latin typeface="Arial" panose="020B0604020202020204" pitchFamily="34" charset="0"/>
              </a:rPr>
              <a:t>Journal of Palliative Medicine.</a:t>
            </a:r>
            <a:r>
              <a:rPr lang="en-US" sz="1200" i="0" baseline="0" dirty="0" smtClean="0">
                <a:latin typeface="Arial" panose="020B0604020202020204" pitchFamily="34" charset="0"/>
              </a:rPr>
              <a:t> 2018. </a:t>
            </a:r>
            <a:r>
              <a:rPr lang="en-US" dirty="0" smtClean="0">
                <a:hlinkClick r:id="rId3"/>
              </a:rPr>
              <a:t>https://doi.org/10.1089/jpm.2017.0396</a:t>
            </a:r>
            <a:r>
              <a:rPr lang="en-US"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latin typeface="Arial" panose="020B0604020202020204" pitchFamily="34" charset="0"/>
              </a:rPr>
              <a:t>The College of Family Physicians of Canada. </a:t>
            </a:r>
            <a:r>
              <a:rPr lang="en-US" sz="1200" i="1" dirty="0" smtClean="0">
                <a:latin typeface="Arial" panose="020B0604020202020204" pitchFamily="34" charset="0"/>
              </a:rPr>
              <a:t>Standards of Accreditation</a:t>
            </a:r>
            <a:r>
              <a:rPr lang="en-US" sz="1200" i="1" baseline="0" dirty="0" smtClean="0">
                <a:latin typeface="Arial" panose="020B0604020202020204" pitchFamily="34" charset="0"/>
              </a:rPr>
              <a:t> for Residency Programs in Family Medicine. </a:t>
            </a:r>
            <a:r>
              <a:rPr lang="en-US" sz="1200" i="0" baseline="0" dirty="0" smtClean="0">
                <a:latin typeface="Arial" panose="020B0604020202020204" pitchFamily="34" charset="0"/>
              </a:rPr>
              <a:t>2018. https://www.cfpc.ca/uploadedFiles/_Shared_Elements/Documents/20180701_RB_V1.2_ENG.pdf.</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i="0" baseline="0" dirty="0" smtClean="0">
                <a:latin typeface="Arial" panose="020B0604020202020204" pitchFamily="34" charset="0"/>
              </a:rPr>
              <a:t>Canadian Medical Association. </a:t>
            </a:r>
            <a:r>
              <a:rPr lang="en-US" sz="1200" i="1" baseline="0" dirty="0" smtClean="0">
                <a:latin typeface="Arial" panose="020B0604020202020204" pitchFamily="34" charset="0"/>
              </a:rPr>
              <a:t>CMA Physician Workforce Survey, 2017</a:t>
            </a:r>
            <a:r>
              <a:rPr lang="en-US" sz="1200" i="0" baseline="0" dirty="0" smtClean="0">
                <a:latin typeface="Arial" panose="020B0604020202020204" pitchFamily="34" charset="0"/>
              </a:rPr>
              <a:t>. 2017. https://surveys.cma.ca/en/viewer?file=%2fdocuments%2fSurveyPDF%2fCMA_Survey_Workforce2017_Q6i_FPfocus-e.pdf#search=%22Q06iFP.%20Family%20Practice%20Focus%22&amp;phrase=false.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i="0" baseline="0" dirty="0" smtClean="0">
              <a:latin typeface="Arial" panose="020B0604020202020204" pitchFamily="34" charset="0"/>
            </a:endParaRPr>
          </a:p>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42</a:t>
            </a:fld>
            <a:endParaRPr lang="en-US" dirty="0"/>
          </a:p>
        </p:txBody>
      </p:sp>
    </p:spTree>
    <p:extLst>
      <p:ext uri="{BB962C8B-B14F-4D97-AF65-F5344CB8AC3E}">
        <p14:creationId xmlns:p14="http://schemas.microsoft.com/office/powerpoint/2010/main" val="25693478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43</a:t>
            </a:fld>
            <a:endParaRPr lang="en-US" dirty="0"/>
          </a:p>
        </p:txBody>
      </p:sp>
    </p:spTree>
    <p:extLst>
      <p:ext uri="{BB962C8B-B14F-4D97-AF65-F5344CB8AC3E}">
        <p14:creationId xmlns:p14="http://schemas.microsoft.com/office/powerpoint/2010/main" val="24737182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anose="020B0604020202020204" pitchFamily="34" charset="0"/>
                <a:cs typeface="Arial" panose="020B0604020202020204" pitchFamily="34" charset="0"/>
              </a:rPr>
              <a:t>Source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baseline="0" dirty="0" smtClean="0">
                <a:latin typeface="Arial" panose="020B0604020202020204" pitchFamily="34" charset="0"/>
                <a:cs typeface="Arial" panose="020B0604020202020204" pitchFamily="34" charset="0"/>
              </a:rPr>
              <a:t>Health Canada. </a:t>
            </a:r>
            <a:r>
              <a:rPr lang="en-US" sz="1200" b="0" i="1" baseline="0" dirty="0" smtClean="0">
                <a:latin typeface="Arial" panose="020B0604020202020204" pitchFamily="34" charset="0"/>
                <a:cs typeface="Arial" panose="020B0604020202020204" pitchFamily="34" charset="0"/>
              </a:rPr>
              <a:t>Fourth Interim Report on Medical Assistance in Dying in Canada</a:t>
            </a:r>
            <a:r>
              <a:rPr lang="en-US" sz="1200" b="0" baseline="0" dirty="0" smtClean="0">
                <a:latin typeface="Arial" panose="020B0604020202020204" pitchFamily="34" charset="0"/>
                <a:cs typeface="Arial" panose="020B0604020202020204" pitchFamily="34" charset="0"/>
              </a:rPr>
              <a:t>. 2019. https://www.canada.ca/en/health-canada/services/publications/health-system-services/medical-assistance-dying-interim-report-april-2019.html.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baseline="0" dirty="0" smtClean="0">
              <a:latin typeface="Arial" panose="020B0604020202020204" pitchFamily="34" charset="0"/>
              <a:cs typeface="Arial" panose="020B0604020202020204" pitchFamily="34" charset="0"/>
            </a:endParaRPr>
          </a:p>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endParaRPr lang="en-US" sz="1200" b="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1C42231-EF04-4F58-9EF7-C1826F9ECA97}" type="slidenum">
              <a:rPr lang="en-US" smtClean="0"/>
              <a:t>44</a:t>
            </a:fld>
            <a:endParaRPr lang="en-US" dirty="0"/>
          </a:p>
        </p:txBody>
      </p:sp>
    </p:spTree>
    <p:extLst>
      <p:ext uri="{BB962C8B-B14F-4D97-AF65-F5344CB8AC3E}">
        <p14:creationId xmlns:p14="http://schemas.microsoft.com/office/powerpoint/2010/main" val="25533028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45</a:t>
            </a:fld>
            <a:endParaRPr lang="en-US" dirty="0"/>
          </a:p>
        </p:txBody>
      </p:sp>
    </p:spTree>
    <p:extLst>
      <p:ext uri="{BB962C8B-B14F-4D97-AF65-F5344CB8AC3E}">
        <p14:creationId xmlns:p14="http://schemas.microsoft.com/office/powerpoint/2010/main" val="22855707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smtClean="0"/>
              <a:t>Source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smtClean="0">
                <a:solidFill>
                  <a:schemeClr val="tx1"/>
                </a:solidFill>
                <a:latin typeface="Arial" panose="020B0604020202020204" pitchFamily="34" charset="0"/>
                <a:cs typeface="Arial" panose="020B0604020202020204" pitchFamily="34" charset="0"/>
              </a:rPr>
              <a:t>Canadian Institute for Health Information. </a:t>
            </a:r>
            <a:r>
              <a:rPr lang="en-US" sz="1200" b="0" i="1" dirty="0" smtClean="0">
                <a:solidFill>
                  <a:schemeClr val="tx1"/>
                </a:solidFill>
                <a:latin typeface="Arial" panose="020B0604020202020204" pitchFamily="34" charset="0"/>
                <a:cs typeface="Arial" panose="020B0604020202020204" pitchFamily="34" charset="0"/>
              </a:rPr>
              <a:t>How Canada Compares: Results From The Commonwealth Fund’s 2016 International Health Policy Survey of Adults in 11 Countries</a:t>
            </a:r>
            <a:r>
              <a:rPr lang="en-US" sz="1200" b="0" dirty="0" smtClean="0">
                <a:solidFill>
                  <a:schemeClr val="tx1"/>
                </a:solidFill>
                <a:latin typeface="Arial" panose="020B0604020202020204" pitchFamily="34" charset="0"/>
                <a:cs typeface="Arial" panose="020B0604020202020204" pitchFamily="34" charset="0"/>
              </a:rPr>
              <a:t>. 2017. </a:t>
            </a:r>
            <a:r>
              <a:rPr lang="en-US" sz="1200" b="0" dirty="0" smtClean="0">
                <a:solidFill>
                  <a:schemeClr val="tx1"/>
                </a:solidFill>
                <a:latin typeface="Arial" panose="020B0604020202020204" pitchFamily="34" charset="0"/>
                <a:cs typeface="Arial" panose="020B0604020202020204" pitchFamily="34" charset="0"/>
                <a:hlinkClick r:id="rId3"/>
              </a:rPr>
              <a:t>https://www.cihi.ca/en/commonwealth-fund-survey-2016</a:t>
            </a:r>
            <a:r>
              <a:rPr lang="en-US" sz="1200" b="0" dirty="0" smtClean="0">
                <a:solidFill>
                  <a:schemeClr val="tx1"/>
                </a:solidFill>
                <a:latin typeface="Arial" panose="020B0604020202020204" pitchFamily="34" charset="0"/>
                <a:cs typeface="Arial" panose="020B0604020202020204" pitchFamily="34" charset="0"/>
              </a:rPr>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dirty="0" smtClean="0">
              <a:solidFill>
                <a:schemeClr val="tx1"/>
              </a:solidFill>
              <a:latin typeface="Arial" panose="020B0604020202020204" pitchFamily="34" charset="0"/>
              <a:cs typeface="Arial" panose="020B0604020202020204" pitchFamily="34" charset="0"/>
            </a:endParaRPr>
          </a:p>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endParaRPr lang="en-US" sz="1200" b="0" dirty="0" smtClean="0">
              <a:solidFill>
                <a:schemeClr val="tx1"/>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dirty="0" smtClean="0">
              <a:solidFill>
                <a:schemeClr val="tx1"/>
              </a:solidFill>
              <a:latin typeface="Arial" panose="020B0604020202020204" pitchFamily="34" charset="0"/>
              <a:cs typeface="Arial" panose="020B0604020202020204" pitchFamily="34" charset="0"/>
            </a:endParaRPr>
          </a:p>
          <a:p>
            <a:endParaRPr lang="en-US" b="0" dirty="0"/>
          </a:p>
        </p:txBody>
      </p:sp>
      <p:sp>
        <p:nvSpPr>
          <p:cNvPr id="4" name="Slide Number Placeholder 3"/>
          <p:cNvSpPr>
            <a:spLocks noGrp="1"/>
          </p:cNvSpPr>
          <p:nvPr>
            <p:ph type="sldNum" sz="quarter" idx="10"/>
          </p:nvPr>
        </p:nvSpPr>
        <p:spPr/>
        <p:txBody>
          <a:bodyPr/>
          <a:lstStyle/>
          <a:p>
            <a:fld id="{61C42231-EF04-4F58-9EF7-C1826F9ECA97}" type="slidenum">
              <a:rPr lang="en-US" smtClean="0"/>
              <a:t>46</a:t>
            </a:fld>
            <a:endParaRPr lang="en-US" dirty="0"/>
          </a:p>
        </p:txBody>
      </p:sp>
    </p:spTree>
    <p:extLst>
      <p:ext uri="{BB962C8B-B14F-4D97-AF65-F5344CB8AC3E}">
        <p14:creationId xmlns:p14="http://schemas.microsoft.com/office/powerpoint/2010/main" val="24398561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47</a:t>
            </a:fld>
            <a:endParaRPr lang="en-US" dirty="0"/>
          </a:p>
        </p:txBody>
      </p:sp>
    </p:spTree>
    <p:extLst>
      <p:ext uri="{BB962C8B-B14F-4D97-AF65-F5344CB8AC3E}">
        <p14:creationId xmlns:p14="http://schemas.microsoft.com/office/powerpoint/2010/main" val="30788990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48</a:t>
            </a:fld>
            <a:endParaRPr lang="en-US" dirty="0"/>
          </a:p>
        </p:txBody>
      </p:sp>
    </p:spTree>
    <p:extLst>
      <p:ext uri="{BB962C8B-B14F-4D97-AF65-F5344CB8AC3E}">
        <p14:creationId xmlns:p14="http://schemas.microsoft.com/office/powerpoint/2010/main" val="32332165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smtClean="0"/>
              <a:t>Sources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Canadian Institute for Health Information. </a:t>
            </a:r>
            <a:r>
              <a:rPr lang="en-CA" sz="1200" i="1" kern="1200" dirty="0" smtClean="0">
                <a:solidFill>
                  <a:schemeClr val="tx1"/>
                </a:solidFill>
                <a:effectLst/>
                <a:latin typeface="Arial" panose="020B0604020202020204" pitchFamily="34" charset="0"/>
                <a:ea typeface="+mn-ea"/>
                <a:cs typeface="Arial" panose="020B0604020202020204" pitchFamily="34" charset="0"/>
              </a:rPr>
              <a:t>How Canada Compares: Results From The Commonwealth Fund 2015 International Health Policy Survey of Primary Care</a:t>
            </a:r>
            <a:r>
              <a:rPr lang="en-CA" sz="1200" i="1" kern="1200" baseline="0" dirty="0" smtClean="0">
                <a:solidFill>
                  <a:schemeClr val="tx1"/>
                </a:solidFill>
                <a:effectLst/>
                <a:latin typeface="Arial" panose="020B0604020202020204" pitchFamily="34" charset="0"/>
                <a:ea typeface="+mn-ea"/>
                <a:cs typeface="Arial" panose="020B0604020202020204" pitchFamily="34" charset="0"/>
              </a:rPr>
              <a:t> Physicians</a:t>
            </a:r>
            <a:r>
              <a:rPr lang="en-CA" sz="1200" kern="1200" dirty="0" smtClean="0">
                <a:solidFill>
                  <a:schemeClr val="tx1"/>
                </a:solidFill>
                <a:effectLst/>
                <a:latin typeface="Arial" panose="020B0604020202020204" pitchFamily="34" charset="0"/>
                <a:ea typeface="+mn-ea"/>
                <a:cs typeface="Arial" panose="020B0604020202020204" pitchFamily="34" charset="0"/>
              </a:rPr>
              <a:t>. 2016. https://www.cihi.ca/en/commonwealth-fund-survey-2015. </a:t>
            </a:r>
            <a:endParaRPr lang="en-US" sz="1200" b="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dirty="0" smtClean="0">
                <a:solidFill>
                  <a:schemeClr val="tx1"/>
                </a:solidFill>
                <a:effectLst/>
                <a:latin typeface="+mn-lt"/>
                <a:ea typeface="+mn-ea"/>
                <a:cs typeface="+mn-cs"/>
              </a:rPr>
              <a:t>Canadian Medical Association. </a:t>
            </a:r>
            <a:r>
              <a:rPr lang="en-US" sz="1200" b="0" i="1" kern="1200" dirty="0" smtClean="0">
                <a:solidFill>
                  <a:schemeClr val="tx1"/>
                </a:solidFill>
                <a:effectLst/>
                <a:latin typeface="+mn-lt"/>
                <a:ea typeface="+mn-ea"/>
                <a:cs typeface="+mn-cs"/>
              </a:rPr>
              <a:t>CMA Physician</a:t>
            </a:r>
            <a:r>
              <a:rPr lang="en-US" sz="1200" b="0" i="1" kern="1200" baseline="0" dirty="0" smtClean="0">
                <a:solidFill>
                  <a:schemeClr val="tx1"/>
                </a:solidFill>
                <a:effectLst/>
                <a:latin typeface="+mn-lt"/>
                <a:ea typeface="+mn-ea"/>
                <a:cs typeface="+mn-cs"/>
              </a:rPr>
              <a:t> Workforce Survey, 2017</a:t>
            </a:r>
            <a:r>
              <a:rPr lang="en-US" sz="1200" b="0" kern="1200" baseline="0" dirty="0" smtClean="0">
                <a:solidFill>
                  <a:schemeClr val="tx1"/>
                </a:solidFill>
                <a:effectLst/>
                <a:latin typeface="+mn-lt"/>
                <a:ea typeface="+mn-ea"/>
                <a:cs typeface="+mn-cs"/>
              </a:rPr>
              <a:t>. 2017. </a:t>
            </a:r>
            <a:r>
              <a:rPr lang="en-US" dirty="0" smtClean="0">
                <a:hlinkClick r:id="rId3"/>
              </a:rPr>
              <a:t>https://surveys.cma.ca/en/viewer?file=%2fdocuments%2fSurveyPDF%2fCMA_Survey_Workforce2017_Q23_ElectronicToolsUsed-e.pdf#search=%22Q23.%20Electronic%20tools%20used%20by%20physicians%22&amp;phrase=false</a:t>
            </a:r>
            <a:r>
              <a:rPr lang="en-US"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CA" sz="12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61C42231-EF04-4F58-9EF7-C1826F9ECA97}" type="slidenum">
              <a:rPr lang="en-US" smtClean="0"/>
              <a:t>49</a:t>
            </a:fld>
            <a:endParaRPr lang="en-US" dirty="0"/>
          </a:p>
        </p:txBody>
      </p:sp>
    </p:spTree>
    <p:extLst>
      <p:ext uri="{BB962C8B-B14F-4D97-AF65-F5344CB8AC3E}">
        <p14:creationId xmlns:p14="http://schemas.microsoft.com/office/powerpoint/2010/main" val="11126131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50</a:t>
            </a:fld>
            <a:endParaRPr lang="en-US" dirty="0"/>
          </a:p>
        </p:txBody>
      </p:sp>
    </p:spTree>
    <p:extLst>
      <p:ext uri="{BB962C8B-B14F-4D97-AF65-F5344CB8AC3E}">
        <p14:creationId xmlns:p14="http://schemas.microsoft.com/office/powerpoint/2010/main" val="56403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6</a:t>
            </a:fld>
            <a:endParaRPr lang="en-US" dirty="0"/>
          </a:p>
        </p:txBody>
      </p:sp>
    </p:spTree>
    <p:extLst>
      <p:ext uri="{BB962C8B-B14F-4D97-AF65-F5344CB8AC3E}">
        <p14:creationId xmlns:p14="http://schemas.microsoft.com/office/powerpoint/2010/main" val="39284288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51</a:t>
            </a:fld>
            <a:endParaRPr lang="en-US" dirty="0"/>
          </a:p>
        </p:txBody>
      </p:sp>
    </p:spTree>
    <p:extLst>
      <p:ext uri="{BB962C8B-B14F-4D97-AF65-F5344CB8AC3E}">
        <p14:creationId xmlns:p14="http://schemas.microsoft.com/office/powerpoint/2010/main" val="12100850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52</a:t>
            </a:fld>
            <a:endParaRPr lang="en-US" dirty="0"/>
          </a:p>
        </p:txBody>
      </p:sp>
    </p:spTree>
    <p:extLst>
      <p:ext uri="{BB962C8B-B14F-4D97-AF65-F5344CB8AC3E}">
        <p14:creationId xmlns:p14="http://schemas.microsoft.com/office/powerpoint/2010/main" val="19659791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53</a:t>
            </a:fld>
            <a:endParaRPr lang="en-US" dirty="0"/>
          </a:p>
        </p:txBody>
      </p:sp>
    </p:spTree>
    <p:extLst>
      <p:ext uri="{BB962C8B-B14F-4D97-AF65-F5344CB8AC3E}">
        <p14:creationId xmlns:p14="http://schemas.microsoft.com/office/powerpoint/2010/main" val="24395263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Arial" panose="020B0604020202020204" pitchFamily="34" charset="0"/>
                <a:ea typeface="+mn-ea"/>
                <a:cs typeface="Arial" panose="020B0604020202020204" pitchFamily="34" charset="0"/>
              </a:rPr>
              <a:t>Source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Canadian Institute for Health Information. </a:t>
            </a:r>
            <a:r>
              <a:rPr lang="en-CA" sz="1200" i="1" kern="1200" dirty="0" smtClean="0">
                <a:solidFill>
                  <a:schemeClr val="tx1"/>
                </a:solidFill>
                <a:effectLst/>
                <a:latin typeface="Arial" panose="020B0604020202020204" pitchFamily="34" charset="0"/>
                <a:ea typeface="+mn-ea"/>
                <a:cs typeface="Arial" panose="020B0604020202020204" pitchFamily="34" charset="0"/>
              </a:rPr>
              <a:t>How Canada Compares: Results From The Commonwealth Fund 2015 International Health Policy Survey of Primary Care</a:t>
            </a:r>
            <a:r>
              <a:rPr lang="en-CA" sz="1200" i="1" kern="1200" baseline="0" dirty="0" smtClean="0">
                <a:solidFill>
                  <a:schemeClr val="tx1"/>
                </a:solidFill>
                <a:effectLst/>
                <a:latin typeface="Arial" panose="020B0604020202020204" pitchFamily="34" charset="0"/>
                <a:ea typeface="+mn-ea"/>
                <a:cs typeface="Arial" panose="020B0604020202020204" pitchFamily="34" charset="0"/>
              </a:rPr>
              <a:t> Physicians</a:t>
            </a:r>
            <a:r>
              <a:rPr lang="en-CA" sz="1200" kern="1200" dirty="0" smtClean="0">
                <a:solidFill>
                  <a:schemeClr val="tx1"/>
                </a:solidFill>
                <a:effectLst/>
                <a:latin typeface="Arial" panose="020B0604020202020204" pitchFamily="34" charset="0"/>
                <a:ea typeface="+mn-ea"/>
                <a:cs typeface="Arial" panose="020B0604020202020204" pitchFamily="34" charset="0"/>
              </a:rPr>
              <a:t>. 2016. https://www.cihi.ca/en/commonwealth-fund-survey-2015.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1C42231-EF04-4F58-9EF7-C1826F9ECA97}" type="slidenum">
              <a:rPr lang="en-US" smtClean="0"/>
              <a:t>54</a:t>
            </a:fld>
            <a:endParaRPr lang="en-US" dirty="0"/>
          </a:p>
        </p:txBody>
      </p:sp>
    </p:spTree>
    <p:extLst>
      <p:ext uri="{BB962C8B-B14F-4D97-AF65-F5344CB8AC3E}">
        <p14:creationId xmlns:p14="http://schemas.microsoft.com/office/powerpoint/2010/main" val="12913658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55</a:t>
            </a:fld>
            <a:endParaRPr lang="en-US" dirty="0"/>
          </a:p>
        </p:txBody>
      </p:sp>
    </p:spTree>
    <p:extLst>
      <p:ext uri="{BB962C8B-B14F-4D97-AF65-F5344CB8AC3E}">
        <p14:creationId xmlns:p14="http://schemas.microsoft.com/office/powerpoint/2010/main" val="21846580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56</a:t>
            </a:fld>
            <a:endParaRPr lang="en-US" dirty="0"/>
          </a:p>
        </p:txBody>
      </p:sp>
    </p:spTree>
    <p:extLst>
      <p:ext uri="{BB962C8B-B14F-4D97-AF65-F5344CB8AC3E}">
        <p14:creationId xmlns:p14="http://schemas.microsoft.com/office/powerpoint/2010/main" val="27276600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57</a:t>
            </a:fld>
            <a:endParaRPr lang="en-US" dirty="0"/>
          </a:p>
        </p:txBody>
      </p:sp>
    </p:spTree>
    <p:extLst>
      <p:ext uri="{BB962C8B-B14F-4D97-AF65-F5344CB8AC3E}">
        <p14:creationId xmlns:p14="http://schemas.microsoft.com/office/powerpoint/2010/main" val="11938603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58</a:t>
            </a:fld>
            <a:endParaRPr lang="en-US" dirty="0"/>
          </a:p>
        </p:txBody>
      </p:sp>
    </p:spTree>
    <p:extLst>
      <p:ext uri="{BB962C8B-B14F-4D97-AF65-F5344CB8AC3E}">
        <p14:creationId xmlns:p14="http://schemas.microsoft.com/office/powerpoint/2010/main" val="42809471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smtClean="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1. Canadian Medical Association. </a:t>
            </a:r>
            <a:r>
              <a:rPr lang="en-US" i="1" dirty="0" smtClean="0"/>
              <a:t>CMA</a:t>
            </a:r>
            <a:r>
              <a:rPr lang="en-US" i="1" baseline="0" dirty="0" smtClean="0"/>
              <a:t> Physician Workforce Survey, 2017</a:t>
            </a:r>
            <a:r>
              <a:rPr lang="en-US" baseline="0" dirty="0" smtClean="0"/>
              <a:t>. 2017. </a:t>
            </a:r>
            <a:r>
              <a:rPr lang="en-US" dirty="0" smtClean="0">
                <a:hlinkClick r:id="rId3"/>
              </a:rPr>
              <a:t>https://surveys.cma.ca/en/viewer?file=%2fdocuments%2fSurveyPDF%2fCMA_Survey_Workforce2017_Q22_ElectronicRecords-e.pdf#search=%22Q22.%20Use%20of%20electronic%20records%22&amp;phrase=false</a:t>
            </a:r>
            <a:r>
              <a:rPr lang="en-US" dirty="0" smtClean="0"/>
              <a:t>.</a:t>
            </a: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2. Canadian Institute for Health Information. </a:t>
            </a:r>
            <a:r>
              <a:rPr lang="en-CA" sz="1200" i="1" kern="1200" dirty="0" smtClean="0">
                <a:solidFill>
                  <a:schemeClr val="tx1"/>
                </a:solidFill>
                <a:effectLst/>
                <a:latin typeface="Arial" panose="020B0604020202020204" pitchFamily="34" charset="0"/>
                <a:ea typeface="+mn-ea"/>
                <a:cs typeface="Arial" panose="020B0604020202020204" pitchFamily="34" charset="0"/>
              </a:rPr>
              <a:t>How Canada Compares: Results From The Commonwealth Fund 2015 International Health Policy Survey of Primary Care</a:t>
            </a:r>
            <a:r>
              <a:rPr lang="en-CA" sz="1200" i="1" kern="1200" baseline="0" dirty="0" smtClean="0">
                <a:solidFill>
                  <a:schemeClr val="tx1"/>
                </a:solidFill>
                <a:effectLst/>
                <a:latin typeface="Arial" panose="020B0604020202020204" pitchFamily="34" charset="0"/>
                <a:ea typeface="+mn-ea"/>
                <a:cs typeface="Arial" panose="020B0604020202020204" pitchFamily="34" charset="0"/>
              </a:rPr>
              <a:t> Physicians</a:t>
            </a:r>
            <a:r>
              <a:rPr lang="en-CA" sz="1200" kern="1200" dirty="0" smtClean="0">
                <a:solidFill>
                  <a:schemeClr val="tx1"/>
                </a:solidFill>
                <a:effectLst/>
                <a:latin typeface="Arial" panose="020B0604020202020204" pitchFamily="34" charset="0"/>
                <a:ea typeface="+mn-ea"/>
                <a:cs typeface="Arial" panose="020B0604020202020204" pitchFamily="34" charset="0"/>
              </a:rPr>
              <a:t>. 2016. https://www.cihi.ca/en/commonwealth-fund-survey-2015.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59</a:t>
            </a:fld>
            <a:endParaRPr lang="en-US" dirty="0"/>
          </a:p>
        </p:txBody>
      </p:sp>
    </p:spTree>
    <p:extLst>
      <p:ext uri="{BB962C8B-B14F-4D97-AF65-F5344CB8AC3E}">
        <p14:creationId xmlns:p14="http://schemas.microsoft.com/office/powerpoint/2010/main" val="9547742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60</a:t>
            </a:fld>
            <a:endParaRPr lang="en-US" dirty="0"/>
          </a:p>
        </p:txBody>
      </p:sp>
    </p:spTree>
    <p:extLst>
      <p:ext uri="{BB962C8B-B14F-4D97-AF65-F5344CB8AC3E}">
        <p14:creationId xmlns:p14="http://schemas.microsoft.com/office/powerpoint/2010/main" val="218919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7</a:t>
            </a:fld>
            <a:endParaRPr lang="en-US" dirty="0"/>
          </a:p>
        </p:txBody>
      </p:sp>
    </p:spTree>
    <p:extLst>
      <p:ext uri="{BB962C8B-B14F-4D97-AF65-F5344CB8AC3E}">
        <p14:creationId xmlns:p14="http://schemas.microsoft.com/office/powerpoint/2010/main" val="42187726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61</a:t>
            </a:fld>
            <a:endParaRPr lang="en-US" dirty="0"/>
          </a:p>
        </p:txBody>
      </p:sp>
    </p:spTree>
    <p:extLst>
      <p:ext uri="{BB962C8B-B14F-4D97-AF65-F5344CB8AC3E}">
        <p14:creationId xmlns:p14="http://schemas.microsoft.com/office/powerpoint/2010/main" val="18798282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62</a:t>
            </a:fld>
            <a:endParaRPr lang="en-US" dirty="0"/>
          </a:p>
        </p:txBody>
      </p:sp>
    </p:spTree>
    <p:extLst>
      <p:ext uri="{BB962C8B-B14F-4D97-AF65-F5344CB8AC3E}">
        <p14:creationId xmlns:p14="http://schemas.microsoft.com/office/powerpoint/2010/main" val="33088141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63</a:t>
            </a:fld>
            <a:endParaRPr lang="en-US" dirty="0"/>
          </a:p>
        </p:txBody>
      </p:sp>
    </p:spTree>
    <p:extLst>
      <p:ext uri="{BB962C8B-B14F-4D97-AF65-F5344CB8AC3E}">
        <p14:creationId xmlns:p14="http://schemas.microsoft.com/office/powerpoint/2010/main" val="12332757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smtClean="0"/>
              <a:t>Sources</a:t>
            </a:r>
            <a:endParaRPr lang="en-US" b="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latin typeface="Arial" panose="020B0604020202020204" pitchFamily="34" charset="0"/>
                <a:ea typeface="+mn-ea"/>
                <a:cs typeface="Arial" panose="020B0604020202020204" pitchFamily="34" charset="0"/>
              </a:rPr>
              <a:t>Canadian </a:t>
            </a:r>
            <a:r>
              <a:rPr lang="en-US" dirty="0" smtClean="0">
                <a:latin typeface="Arial" panose="020B0604020202020204" pitchFamily="34" charset="0"/>
                <a:cs typeface="Arial" panose="020B0604020202020204" pitchFamily="34" charset="0"/>
              </a:rPr>
              <a:t>Institute for Health Information. </a:t>
            </a:r>
            <a:r>
              <a:rPr lang="en-US" i="1" dirty="0" smtClean="0">
                <a:latin typeface="Arial" panose="020B0604020202020204" pitchFamily="34" charset="0"/>
                <a:cs typeface="Arial" panose="020B0604020202020204" pitchFamily="34" charset="0"/>
              </a:rPr>
              <a:t>How Canada Compares: Results From The Commonwealth Fund’s 2016 International Health Policy Survey of Adults in 11 Countries</a:t>
            </a:r>
            <a:r>
              <a:rPr lang="en-US" dirty="0" smtClean="0">
                <a:latin typeface="Arial" panose="020B0604020202020204" pitchFamily="34" charset="0"/>
                <a:cs typeface="Arial" panose="020B0604020202020204" pitchFamily="34" charset="0"/>
              </a:rPr>
              <a:t>. 2017. https://www.cihi.ca/en/commonwealth-fund-survey-2016. </a:t>
            </a: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Canadian Medical Association. </a:t>
            </a:r>
            <a:r>
              <a:rPr lang="en-CA" sz="1200" i="1" kern="1200" dirty="0" smtClean="0">
                <a:solidFill>
                  <a:schemeClr val="tx1"/>
                </a:solidFill>
                <a:effectLst/>
                <a:latin typeface="Arial" panose="020B0604020202020204" pitchFamily="34" charset="0"/>
                <a:ea typeface="+mn-ea"/>
                <a:cs typeface="Arial" panose="020B0604020202020204" pitchFamily="34" charset="0"/>
              </a:rPr>
              <a:t>CMA Physician Workforce</a:t>
            </a:r>
            <a:r>
              <a:rPr lang="en-CA" sz="1200" i="1" kern="1200" baseline="0" dirty="0" smtClean="0">
                <a:solidFill>
                  <a:schemeClr val="tx1"/>
                </a:solidFill>
                <a:effectLst/>
                <a:latin typeface="Arial" panose="020B0604020202020204" pitchFamily="34" charset="0"/>
                <a:ea typeface="+mn-ea"/>
                <a:cs typeface="Arial" panose="020B0604020202020204" pitchFamily="34" charset="0"/>
              </a:rPr>
              <a:t> Survey, 2017. </a:t>
            </a:r>
            <a:r>
              <a:rPr lang="en-CA" sz="1200" i="0" kern="1200" baseline="0" dirty="0" smtClean="0">
                <a:solidFill>
                  <a:schemeClr val="tx1"/>
                </a:solidFill>
                <a:effectLst/>
                <a:latin typeface="Arial" panose="020B0604020202020204" pitchFamily="34" charset="0"/>
                <a:ea typeface="+mn-ea"/>
                <a:cs typeface="Arial" panose="020B0604020202020204" pitchFamily="34" charset="0"/>
              </a:rPr>
              <a:t>2017. </a:t>
            </a:r>
            <a:r>
              <a:rPr lang="en-US" dirty="0" smtClean="0">
                <a:hlinkClick r:id="rId3"/>
              </a:rPr>
              <a:t>https://surveys.cma.ca/en/viewer?file=%2fdocuments%2fSurveyPDF%2fCMA_Survey_Workforce2017_Q24_ElectronicToolsPatients-e.pdf#search="Q24.%20Electronic%20tools%20used%20by%20patients"&amp;phrase=false</a:t>
            </a:r>
            <a:r>
              <a:rPr lang="en-US"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CA" sz="12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61C42231-EF04-4F58-9EF7-C1826F9ECA97}" type="slidenum">
              <a:rPr lang="en-US" smtClean="0"/>
              <a:t>64</a:t>
            </a:fld>
            <a:endParaRPr lang="en-US" dirty="0"/>
          </a:p>
        </p:txBody>
      </p:sp>
    </p:spTree>
    <p:extLst>
      <p:ext uri="{BB962C8B-B14F-4D97-AF65-F5344CB8AC3E}">
        <p14:creationId xmlns:p14="http://schemas.microsoft.com/office/powerpoint/2010/main" val="2400903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65</a:t>
            </a:fld>
            <a:endParaRPr lang="en-US" dirty="0"/>
          </a:p>
        </p:txBody>
      </p:sp>
    </p:spTree>
    <p:extLst>
      <p:ext uri="{BB962C8B-B14F-4D97-AF65-F5344CB8AC3E}">
        <p14:creationId xmlns:p14="http://schemas.microsoft.com/office/powerpoint/2010/main" val="29008667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66</a:t>
            </a:fld>
            <a:endParaRPr lang="en-US" dirty="0"/>
          </a:p>
        </p:txBody>
      </p:sp>
    </p:spTree>
    <p:extLst>
      <p:ext uri="{BB962C8B-B14F-4D97-AF65-F5344CB8AC3E}">
        <p14:creationId xmlns:p14="http://schemas.microsoft.com/office/powerpoint/2010/main" val="27035182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67</a:t>
            </a:fld>
            <a:endParaRPr lang="en-US" dirty="0"/>
          </a:p>
        </p:txBody>
      </p:sp>
    </p:spTree>
    <p:extLst>
      <p:ext uri="{BB962C8B-B14F-4D97-AF65-F5344CB8AC3E}">
        <p14:creationId xmlns:p14="http://schemas.microsoft.com/office/powerpoint/2010/main" val="7504781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68</a:t>
            </a:fld>
            <a:endParaRPr lang="en-US" dirty="0"/>
          </a:p>
        </p:txBody>
      </p:sp>
    </p:spTree>
    <p:extLst>
      <p:ext uri="{BB962C8B-B14F-4D97-AF65-F5344CB8AC3E}">
        <p14:creationId xmlns:p14="http://schemas.microsoft.com/office/powerpoint/2010/main" val="38076964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69</a:t>
            </a:fld>
            <a:endParaRPr lang="en-US" dirty="0"/>
          </a:p>
        </p:txBody>
      </p:sp>
    </p:spTree>
    <p:extLst>
      <p:ext uri="{BB962C8B-B14F-4D97-AF65-F5344CB8AC3E}">
        <p14:creationId xmlns:p14="http://schemas.microsoft.com/office/powerpoint/2010/main" val="17256539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70</a:t>
            </a:fld>
            <a:endParaRPr lang="en-US" dirty="0"/>
          </a:p>
        </p:txBody>
      </p:sp>
    </p:spTree>
    <p:extLst>
      <p:ext uri="{BB962C8B-B14F-4D97-AF65-F5344CB8AC3E}">
        <p14:creationId xmlns:p14="http://schemas.microsoft.com/office/powerpoint/2010/main" val="1728220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8</a:t>
            </a:fld>
            <a:endParaRPr lang="en-US" dirty="0"/>
          </a:p>
        </p:txBody>
      </p:sp>
    </p:spTree>
    <p:extLst>
      <p:ext uri="{BB962C8B-B14F-4D97-AF65-F5344CB8AC3E}">
        <p14:creationId xmlns:p14="http://schemas.microsoft.com/office/powerpoint/2010/main" val="19600173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71</a:t>
            </a:fld>
            <a:endParaRPr lang="en-US" dirty="0"/>
          </a:p>
        </p:txBody>
      </p:sp>
    </p:spTree>
    <p:extLst>
      <p:ext uri="{BB962C8B-B14F-4D97-AF65-F5344CB8AC3E}">
        <p14:creationId xmlns:p14="http://schemas.microsoft.com/office/powerpoint/2010/main" val="36936794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72</a:t>
            </a:fld>
            <a:endParaRPr lang="en-US" dirty="0"/>
          </a:p>
        </p:txBody>
      </p:sp>
    </p:spTree>
    <p:extLst>
      <p:ext uri="{BB962C8B-B14F-4D97-AF65-F5344CB8AC3E}">
        <p14:creationId xmlns:p14="http://schemas.microsoft.com/office/powerpoint/2010/main" val="6139539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73</a:t>
            </a:fld>
            <a:endParaRPr lang="en-US" dirty="0"/>
          </a:p>
        </p:txBody>
      </p:sp>
    </p:spTree>
    <p:extLst>
      <p:ext uri="{BB962C8B-B14F-4D97-AF65-F5344CB8AC3E}">
        <p14:creationId xmlns:p14="http://schemas.microsoft.com/office/powerpoint/2010/main" val="18711976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74</a:t>
            </a:fld>
            <a:endParaRPr lang="en-US" dirty="0"/>
          </a:p>
        </p:txBody>
      </p:sp>
    </p:spTree>
    <p:extLst>
      <p:ext uri="{BB962C8B-B14F-4D97-AF65-F5344CB8AC3E}">
        <p14:creationId xmlns:p14="http://schemas.microsoft.com/office/powerpoint/2010/main" val="15737692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smtClean="0"/>
              <a:t>Source</a:t>
            </a:r>
            <a:endParaRPr lang="en-US" b="0" dirty="0" smtClean="0"/>
          </a:p>
          <a:p>
            <a:pPr marL="228600" indent="-228600">
              <a:buAutoNum type="arabicPeriod"/>
            </a:pPr>
            <a:r>
              <a:rPr lang="en-US" b="0" baseline="0" dirty="0" smtClean="0"/>
              <a:t>Canadian Institute for Health Information. </a:t>
            </a:r>
            <a:r>
              <a:rPr lang="en-US" b="0" i="1" baseline="0" dirty="0" smtClean="0"/>
              <a:t>Unnecessary Care in Canada.</a:t>
            </a:r>
            <a:r>
              <a:rPr lang="en-US" b="0" i="0" baseline="0" dirty="0" smtClean="0"/>
              <a:t> 2017. https://www.cihi.ca/sites/default/files/document/choosing-wisely-baseline-report-en-web.pdf.</a:t>
            </a:r>
          </a:p>
          <a:p>
            <a:pPr marL="228600" indent="-228600">
              <a:buAutoNum type="arabicPeriod"/>
            </a:pPr>
            <a:endParaRPr lang="en-US" b="0" i="0" baseline="0" dirty="0" smtClean="0"/>
          </a:p>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endParaRPr lang="en-US" b="0" i="0" baseline="0" dirty="0" smtClean="0"/>
          </a:p>
          <a:p>
            <a:pPr marL="228600" indent="-228600">
              <a:buAutoNum type="arabicPeriod"/>
            </a:pPr>
            <a:endParaRPr lang="en-US" b="1" dirty="0"/>
          </a:p>
        </p:txBody>
      </p:sp>
      <p:sp>
        <p:nvSpPr>
          <p:cNvPr id="4" name="Slide Number Placeholder 3"/>
          <p:cNvSpPr>
            <a:spLocks noGrp="1"/>
          </p:cNvSpPr>
          <p:nvPr>
            <p:ph type="sldNum" sz="quarter" idx="10"/>
          </p:nvPr>
        </p:nvSpPr>
        <p:spPr/>
        <p:txBody>
          <a:bodyPr/>
          <a:lstStyle/>
          <a:p>
            <a:fld id="{61C42231-EF04-4F58-9EF7-C1826F9ECA97}" type="slidenum">
              <a:rPr lang="en-US" smtClean="0"/>
              <a:t>75</a:t>
            </a:fld>
            <a:endParaRPr lang="en-US" dirty="0"/>
          </a:p>
        </p:txBody>
      </p:sp>
    </p:spTree>
    <p:extLst>
      <p:ext uri="{BB962C8B-B14F-4D97-AF65-F5344CB8AC3E}">
        <p14:creationId xmlns:p14="http://schemas.microsoft.com/office/powerpoint/2010/main" val="18818033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76</a:t>
            </a:fld>
            <a:endParaRPr lang="en-US" dirty="0"/>
          </a:p>
        </p:txBody>
      </p:sp>
    </p:spTree>
    <p:extLst>
      <p:ext uri="{BB962C8B-B14F-4D97-AF65-F5344CB8AC3E}">
        <p14:creationId xmlns:p14="http://schemas.microsoft.com/office/powerpoint/2010/main" val="14827375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77</a:t>
            </a:fld>
            <a:endParaRPr lang="en-CA" dirty="0">
              <a:solidFill>
                <a:prstClr val="black"/>
              </a:solidFill>
            </a:endParaRPr>
          </a:p>
        </p:txBody>
      </p:sp>
    </p:spTree>
    <p:extLst>
      <p:ext uri="{BB962C8B-B14F-4D97-AF65-F5344CB8AC3E}">
        <p14:creationId xmlns:p14="http://schemas.microsoft.com/office/powerpoint/2010/main" val="10370052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78</a:t>
            </a:fld>
            <a:endParaRPr lang="en-CA" dirty="0">
              <a:solidFill>
                <a:prstClr val="black"/>
              </a:solidFill>
            </a:endParaRPr>
          </a:p>
        </p:txBody>
      </p:sp>
    </p:spTree>
    <p:extLst>
      <p:ext uri="{BB962C8B-B14F-4D97-AF65-F5344CB8AC3E}">
        <p14:creationId xmlns:p14="http://schemas.microsoft.com/office/powerpoint/2010/main" val="42360983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latin typeface="Arial" panose="020B0604020202020204" pitchFamily="34" charset="0"/>
                <a:cs typeface="Arial" panose="020B0604020202020204" pitchFamily="34" charset="0"/>
              </a:rPr>
              <a:t>Source</a:t>
            </a:r>
            <a:endParaRPr lang="en-US" b="1" dirty="0" smtClean="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latin typeface="Arial" panose="020B0604020202020204" pitchFamily="34" charset="0"/>
                <a:cs typeface="Arial" panose="020B0604020202020204" pitchFamily="34" charset="0"/>
              </a:rPr>
              <a:t>Osborn R, Moulds D, Squires M, Doty M, Anderson C. International survey of older adults finds shortcomings in access, coordination, and patient-centered care. </a:t>
            </a:r>
            <a:r>
              <a:rPr lang="en-US" i="1" dirty="0" smtClean="0">
                <a:latin typeface="Arial" panose="020B0604020202020204" pitchFamily="34" charset="0"/>
                <a:cs typeface="Arial" panose="020B0604020202020204" pitchFamily="34" charset="0"/>
              </a:rPr>
              <a:t>Health Affairs</a:t>
            </a:r>
            <a:r>
              <a:rPr lang="en-US" dirty="0" smtClean="0">
                <a:latin typeface="Arial" panose="020B0604020202020204" pitchFamily="34" charset="0"/>
                <a:cs typeface="Arial" panose="020B0604020202020204" pitchFamily="34" charset="0"/>
              </a:rPr>
              <a:t>. 2014. https://www.ncbi.nlm.nih.gov/pubmed/25410260.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latin typeface="Arial" panose="020B0604020202020204" pitchFamily="34" charset="0"/>
              <a:cs typeface="Arial" panose="020B0604020202020204" pitchFamily="34" charset="0"/>
            </a:endParaRPr>
          </a:p>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79</a:t>
            </a:fld>
            <a:endParaRPr lang="en-CA" dirty="0">
              <a:solidFill>
                <a:prstClr val="black"/>
              </a:solidFill>
            </a:endParaRPr>
          </a:p>
        </p:txBody>
      </p:sp>
    </p:spTree>
    <p:extLst>
      <p:ext uri="{BB962C8B-B14F-4D97-AF65-F5344CB8AC3E}">
        <p14:creationId xmlns:p14="http://schemas.microsoft.com/office/powerpoint/2010/main" val="1812312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80</a:t>
            </a:fld>
            <a:endParaRPr lang="en-US" dirty="0"/>
          </a:p>
        </p:txBody>
      </p:sp>
    </p:spTree>
    <p:extLst>
      <p:ext uri="{BB962C8B-B14F-4D97-AF65-F5344CB8AC3E}">
        <p14:creationId xmlns:p14="http://schemas.microsoft.com/office/powerpoint/2010/main" val="4131052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43F73B4-F3C9-4268-BCC0-6C7B6A7D3408}" type="slidenum">
              <a:rPr lang="en-CA" smtClean="0"/>
              <a:t>9</a:t>
            </a:fld>
            <a:endParaRPr lang="en-CA" dirty="0"/>
          </a:p>
        </p:txBody>
      </p:sp>
    </p:spTree>
    <p:extLst>
      <p:ext uri="{BB962C8B-B14F-4D97-AF65-F5344CB8AC3E}">
        <p14:creationId xmlns:p14="http://schemas.microsoft.com/office/powerpoint/2010/main" val="31584536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43F73B4-F3C9-4268-BCC0-6C7B6A7D3408}" type="slidenum">
              <a:rPr lang="en-CA" smtClean="0"/>
              <a:t>81</a:t>
            </a:fld>
            <a:endParaRPr lang="en-CA" dirty="0"/>
          </a:p>
        </p:txBody>
      </p:sp>
    </p:spTree>
    <p:extLst>
      <p:ext uri="{BB962C8B-B14F-4D97-AF65-F5344CB8AC3E}">
        <p14:creationId xmlns:p14="http://schemas.microsoft.com/office/powerpoint/2010/main" val="16252850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43F73B4-F3C9-4268-BCC0-6C7B6A7D3408}" type="slidenum">
              <a:rPr lang="en-CA" smtClean="0"/>
              <a:t>82</a:t>
            </a:fld>
            <a:endParaRPr lang="en-CA" dirty="0"/>
          </a:p>
        </p:txBody>
      </p:sp>
    </p:spTree>
    <p:extLst>
      <p:ext uri="{BB962C8B-B14F-4D97-AF65-F5344CB8AC3E}">
        <p14:creationId xmlns:p14="http://schemas.microsoft.com/office/powerpoint/2010/main" val="1575518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cite this document:</a:t>
            </a:r>
          </a:p>
          <a:p>
            <a:r>
              <a:rPr lang="en-US" dirty="0" smtClean="0"/>
              <a:t>Canadian Institute for Health Information. </a:t>
            </a:r>
            <a:r>
              <a:rPr lang="en-US" i="1" dirty="0" smtClean="0"/>
              <a:t>How Canada Compares: Results From the Commonwealth Fund’s 2019 International Health Policy Survey of Primary Care Physicians</a:t>
            </a:r>
            <a:r>
              <a:rPr lang="en-US" dirty="0" smtClean="0"/>
              <a:t>. Ottawa, ON: CIHI; 2020.</a:t>
            </a:r>
          </a:p>
        </p:txBody>
      </p:sp>
      <p:sp>
        <p:nvSpPr>
          <p:cNvPr id="4" name="Slide Number Placeholder 3"/>
          <p:cNvSpPr>
            <a:spLocks noGrp="1"/>
          </p:cNvSpPr>
          <p:nvPr>
            <p:ph type="sldNum" sz="quarter" idx="10"/>
          </p:nvPr>
        </p:nvSpPr>
        <p:spPr/>
        <p:txBody>
          <a:bodyPr/>
          <a:lstStyle/>
          <a:p>
            <a:fld id="{61C42231-EF04-4F58-9EF7-C1826F9ECA97}" type="slidenum">
              <a:rPr lang="en-US" smtClean="0"/>
              <a:t>10</a:t>
            </a:fld>
            <a:endParaRPr lang="en-US" dirty="0"/>
          </a:p>
        </p:txBody>
      </p:sp>
    </p:spTree>
    <p:extLst>
      <p:ext uri="{BB962C8B-B14F-4D97-AF65-F5344CB8AC3E}">
        <p14:creationId xmlns:p14="http://schemas.microsoft.com/office/powerpoint/2010/main" val="3986103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4604952"/>
            <a:ext cx="9144000" cy="2253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Picture 6" descr="logo of the Canadian Institute for Health Information (CIH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1104" y="5581594"/>
            <a:ext cx="1737360" cy="822960"/>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9144000" cy="4604951"/>
          </a:xfrm>
          <a:prstGeom prst="rect">
            <a:avLst/>
          </a:prstGeom>
        </p:spPr>
      </p:pic>
    </p:spTree>
    <p:extLst>
      <p:ext uri="{BB962C8B-B14F-4D97-AF65-F5344CB8AC3E}">
        <p14:creationId xmlns:p14="http://schemas.microsoft.com/office/powerpoint/2010/main" val="9066782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p:nvPr>
        </p:nvSpPr>
        <p:spPr>
          <a:xfrm>
            <a:off x="685800" y="1271016"/>
            <a:ext cx="7924800" cy="4525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itle 1"/>
          <p:cNvSpPr>
            <a:spLocks noGrp="1"/>
          </p:cNvSpPr>
          <p:nvPr>
            <p:ph type="title"/>
          </p:nvPr>
        </p:nvSpPr>
        <p:spPr>
          <a:xfrm>
            <a:off x="370940" y="274320"/>
            <a:ext cx="8229600" cy="553998"/>
          </a:xfrm>
          <a:prstGeom prst="rect">
            <a:avLst/>
          </a:prstGeom>
        </p:spPr>
        <p:txBody>
          <a:bodyPr>
            <a:noAutofit/>
          </a:bodyPr>
          <a:lstStyle>
            <a:lvl1pPr>
              <a:defRPr sz="2800"/>
            </a:lvl1pPr>
          </a:lstStyle>
          <a:p>
            <a:endParaRPr lang="en-US" dirty="0"/>
          </a:p>
        </p:txBody>
      </p:sp>
    </p:spTree>
    <p:extLst>
      <p:ext uri="{BB962C8B-B14F-4D97-AF65-F5344CB8AC3E}">
        <p14:creationId xmlns:p14="http://schemas.microsoft.com/office/powerpoint/2010/main" val="3965780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57200" y="1271016"/>
            <a:ext cx="7927848" cy="4526280"/>
          </a:xfrm>
        </p:spPr>
        <p:txBody>
          <a:bodyPr tIns="1548000"/>
          <a:lstStyle>
            <a:lvl1pPr algn="ctr">
              <a:defRPr>
                <a:solidFill>
                  <a:srgbClr val="002060"/>
                </a:solidFill>
              </a:defRPr>
            </a:lvl1pPr>
          </a:lstStyle>
          <a:p>
            <a:r>
              <a:rPr lang="en-CA" dirty="0" smtClean="0"/>
              <a:t>Click to insert figure</a:t>
            </a:r>
            <a:endParaRPr lang="en-CA" dirty="0"/>
          </a:p>
        </p:txBody>
      </p:sp>
      <p:sp>
        <p:nvSpPr>
          <p:cNvPr id="7" name="Title 1"/>
          <p:cNvSpPr>
            <a:spLocks noGrp="1"/>
          </p:cNvSpPr>
          <p:nvPr>
            <p:ph type="title"/>
          </p:nvPr>
        </p:nvSpPr>
        <p:spPr>
          <a:xfrm>
            <a:off x="370940" y="274320"/>
            <a:ext cx="8229600" cy="553998"/>
          </a:xfrm>
          <a:prstGeom prst="rect">
            <a:avLst/>
          </a:prstGeom>
        </p:spPr>
        <p:txBody>
          <a:bodyPr>
            <a:noAutofit/>
          </a:bodyPr>
          <a:lstStyle>
            <a:lvl1pPr>
              <a:defRPr sz="2800"/>
            </a:lvl1pPr>
          </a:lstStyle>
          <a:p>
            <a:endParaRPr lang="en-US" dirty="0"/>
          </a:p>
        </p:txBody>
      </p:sp>
    </p:spTree>
    <p:extLst>
      <p:ext uri="{BB962C8B-B14F-4D97-AF65-F5344CB8AC3E}">
        <p14:creationId xmlns:p14="http://schemas.microsoft.com/office/powerpoint/2010/main" val="148362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3" name="Text Placeholder 7"/>
          <p:cNvSpPr>
            <a:spLocks noGrp="1"/>
          </p:cNvSpPr>
          <p:nvPr>
            <p:ph type="body" sz="quarter" idx="14" hasCustomPrompt="1"/>
          </p:nvPr>
        </p:nvSpPr>
        <p:spPr>
          <a:xfrm>
            <a:off x="1186954" y="2286000"/>
            <a:ext cx="7957046" cy="2241478"/>
          </a:xfrm>
          <a:prstGeom prst="rect">
            <a:avLst/>
          </a:prstGeom>
          <a:solidFill>
            <a:srgbClr val="00A199"/>
          </a:solidFill>
        </p:spPr>
        <p:txBody>
          <a:bodyPr wrap="square" lIns="180000" tIns="522000" rIns="0" bIns="522000">
            <a:spAutoFit/>
          </a:bodyPr>
          <a:lstStyle>
            <a:lvl1pPr marL="228600" indent="-228600">
              <a:lnSpc>
                <a:spcPts val="3500"/>
              </a:lnSpc>
              <a:spcBef>
                <a:spcPts val="0"/>
              </a:spcBef>
              <a:spcAft>
                <a:spcPts val="1200"/>
              </a:spcAft>
              <a:buClr>
                <a:srgbClr val="00A199"/>
              </a:buClr>
              <a:buFont typeface="Calibri" panose="020F0502020204030204" pitchFamily="34" charset="0"/>
              <a:buChar char=" "/>
              <a:defRPr sz="3500" b="0" baseline="0">
                <a:solidFill>
                  <a:schemeClr val="bg1"/>
                </a:solidFill>
              </a:defRPr>
            </a:lvl1pPr>
            <a:lvl2pPr marL="228600" indent="-228600">
              <a:lnSpc>
                <a:spcPts val="2300"/>
              </a:lnSpc>
              <a:spcBef>
                <a:spcPts val="0"/>
              </a:spcBef>
              <a:spcAft>
                <a:spcPts val="600"/>
              </a:spcAft>
              <a:buClr>
                <a:srgbClr val="00A199"/>
              </a:buClr>
              <a:buFont typeface="Calibri" panose="020F0502020204030204" pitchFamily="34" charset="0"/>
              <a:buChar char=" "/>
              <a:defRPr sz="2200" baseline="0">
                <a:solidFill>
                  <a:schemeClr val="bg1"/>
                </a:solidFill>
              </a:defRPr>
            </a:lvl2pPr>
            <a:lvl3pPr marL="228600" indent="-228600">
              <a:lnSpc>
                <a:spcPts val="1800"/>
              </a:lnSpc>
              <a:spcBef>
                <a:spcPts val="0"/>
              </a:spcBef>
              <a:spcAft>
                <a:spcPts val="600"/>
              </a:spcAft>
              <a:buClr>
                <a:srgbClr val="00A199"/>
              </a:buClr>
              <a:buFont typeface="Calibri" panose="020F0502020204030204" pitchFamily="34" charset="0"/>
              <a:buChar char=" "/>
              <a:defRPr sz="1700">
                <a:solidFill>
                  <a:schemeClr val="bg1"/>
                </a:solidFill>
              </a:defRPr>
            </a:lvl3pPr>
            <a:lvl4pPr marL="228600" indent="-228600">
              <a:buClr>
                <a:srgbClr val="00A199"/>
              </a:buClr>
              <a:buFont typeface="Calibri" panose="020F0502020204030204" pitchFamily="34" charset="0"/>
              <a:buChar char=" "/>
              <a:defRPr sz="1700">
                <a:solidFill>
                  <a:schemeClr val="bg1"/>
                </a:solidFill>
              </a:defRPr>
            </a:lvl4pPr>
            <a:lvl5pPr marL="228600" indent="-228600">
              <a:buClr>
                <a:srgbClr val="00A199"/>
              </a:buClr>
              <a:buFont typeface="Calibri" panose="020F0502020204030204" pitchFamily="34" charset="0"/>
              <a:buChar char=" "/>
              <a:defRPr sz="1700">
                <a:solidFill>
                  <a:schemeClr val="bg1"/>
                </a:solidFill>
              </a:defRPr>
            </a:lvl5pPr>
          </a:lstStyle>
          <a:p>
            <a:pPr lvl="0"/>
            <a:r>
              <a:rPr lang="en-US" dirty="0" smtClean="0"/>
              <a:t>Click to insert section title</a:t>
            </a:r>
          </a:p>
          <a:p>
            <a:pPr lvl="1"/>
            <a:r>
              <a:rPr lang="en-US" dirty="0" smtClean="0"/>
              <a:t>Extra text or content</a:t>
            </a:r>
          </a:p>
          <a:p>
            <a:pPr lvl="2"/>
            <a:r>
              <a:rPr lang="en-US" dirty="0" smtClean="0"/>
              <a:t>Extra information</a:t>
            </a:r>
          </a:p>
        </p:txBody>
      </p:sp>
    </p:spTree>
    <p:extLst>
      <p:ext uri="{BB962C8B-B14F-4D97-AF65-F5344CB8AC3E}">
        <p14:creationId xmlns:p14="http://schemas.microsoft.com/office/powerpoint/2010/main" val="38465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233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271016"/>
            <a:ext cx="7924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8" name="Slide Number Placeholder 6"/>
          <p:cNvSpPr txBox="1">
            <a:spLocks/>
          </p:cNvSpPr>
          <p:nvPr userDrawn="1"/>
        </p:nvSpPr>
        <p:spPr>
          <a:xfrm>
            <a:off x="4283968" y="6515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dirty="0"/>
          </a:p>
        </p:txBody>
      </p:sp>
      <p:sp>
        <p:nvSpPr>
          <p:cNvPr id="7" name="Title Placeholder 1"/>
          <p:cNvSpPr>
            <a:spLocks noGrp="1"/>
          </p:cNvSpPr>
          <p:nvPr>
            <p:ph type="title"/>
          </p:nvPr>
        </p:nvSpPr>
        <p:spPr>
          <a:xfrm>
            <a:off x="374904" y="274320"/>
            <a:ext cx="8229600" cy="557784"/>
          </a:xfrm>
          <a:prstGeom prst="rect">
            <a:avLst/>
          </a:prstGeom>
        </p:spPr>
        <p:txBody>
          <a:bodyPr vert="horz" lIns="0" tIns="0" rIns="0" bIns="0" rtlCol="0" anchor="t" anchorCtr="0">
            <a:noAutofit/>
          </a:bodyPr>
          <a:lstStyle/>
          <a:p>
            <a:r>
              <a:rPr lang="en-US" dirty="0" smtClean="0"/>
              <a:t>Click to edit Master title style</a:t>
            </a:r>
            <a:endParaRPr lang="en-CA" dirty="0"/>
          </a:p>
        </p:txBody>
      </p:sp>
    </p:spTree>
    <p:extLst>
      <p:ext uri="{BB962C8B-B14F-4D97-AF65-F5344CB8AC3E}">
        <p14:creationId xmlns:p14="http://schemas.microsoft.com/office/powerpoint/2010/main" val="33850884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txStyles>
    <p:titleStyle>
      <a:lvl1pPr algn="l" defTabSz="914400" rtl="0" eaLnBrk="1" latinLnBrk="0" hangingPunct="1">
        <a:spcBef>
          <a:spcPct val="0"/>
        </a:spcBef>
        <a:buNone/>
        <a:defRPr lang="en-CA" sz="3000" kern="1200" baseline="0" dirty="0" smtClean="0">
          <a:solidFill>
            <a:srgbClr val="365254"/>
          </a:solidFill>
          <a:latin typeface="+mj-lt"/>
          <a:ea typeface="+mj-ea"/>
          <a:cs typeface="+mj-cs"/>
        </a:defRPr>
      </a:lvl1pPr>
    </p:titleStyle>
    <p:body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mn-cs"/>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dirty="0" smtClean="0">
          <a:solidFill>
            <a:schemeClr val="tx1"/>
          </a:solidFill>
          <a:latin typeface="+mn-lt"/>
          <a:ea typeface="+mn-ea"/>
          <a:cs typeface="+mn-cs"/>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mn-lt"/>
          <a:ea typeface="+mn-ea"/>
          <a:cs typeface="+mn-cs"/>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mn-lt"/>
          <a:ea typeface="+mn-ea"/>
          <a:cs typeface="+mn-cs"/>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cmwf@cihi.c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mailto:copyright@cihi.ca" TargetMode="External"/><Relationship Id="rId2" Type="http://schemas.openxmlformats.org/officeDocument/2006/relationships/hyperlink" Target="http://www.cihi.ca/"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chart" Target="../charts/char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71.xml"/><Relationship Id="rId3" Type="http://schemas.openxmlformats.org/officeDocument/2006/relationships/slide" Target="slide5.xml"/><Relationship Id="rId7" Type="http://schemas.openxmlformats.org/officeDocument/2006/relationships/slide" Target="slide15.xml"/><Relationship Id="rId12" Type="http://schemas.openxmlformats.org/officeDocument/2006/relationships/slide" Target="slide5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54.xml"/><Relationship Id="rId5" Type="http://schemas.openxmlformats.org/officeDocument/2006/relationships/slide" Target="slide11.xml"/><Relationship Id="rId15" Type="http://schemas.openxmlformats.org/officeDocument/2006/relationships/slide" Target="slide81.xml"/><Relationship Id="rId10" Type="http://schemas.openxmlformats.org/officeDocument/2006/relationships/slide" Target="slide46.xml"/><Relationship Id="rId4" Type="http://schemas.openxmlformats.org/officeDocument/2006/relationships/slide" Target="slide9.xml"/><Relationship Id="rId9" Type="http://schemas.openxmlformats.org/officeDocument/2006/relationships/slide" Target="slide36.xml"/><Relationship Id="rId14" Type="http://schemas.openxmlformats.org/officeDocument/2006/relationships/slide" Target="slide78.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chart" Target="../charts/char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chart" Target="../charts/chart19.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chart" Target="../charts/chart21.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chart" Target="../charts/chart26.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chart" Target="../charts/chart28.xml"/><Relationship Id="rId5" Type="http://schemas.openxmlformats.org/officeDocument/2006/relationships/image" Target="../media/image9.png"/><Relationship Id="rId4" Type="http://schemas.openxmlformats.org/officeDocument/2006/relationships/chart" Target="../charts/char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chart" Target="../charts/chart3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chart" Target="../charts/chart3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6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chart" Target="../charts/chart4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hyperlink" Target="https://www.cma.ca/sites/default/files/2019-01/family-e.pdf" TargetMode="External"/><Relationship Id="rId3" Type="http://schemas.openxmlformats.org/officeDocument/2006/relationships/hyperlink" Target="https://www.cihi.ca/en/commonwealth-fund-survey-2015" TargetMode="External"/><Relationship Id="rId7" Type="http://schemas.openxmlformats.org/officeDocument/2006/relationships/hyperlink" Target="https://surveys.cma.ca/"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s://www.cihi.ca/sites/default/files/document/choosing-wisely-baseline-report-en-web.pdf" TargetMode="External"/><Relationship Id="rId5" Type="http://schemas.openxmlformats.org/officeDocument/2006/relationships/hyperlink" Target="https://www.cihi.ca/sites/default/files/document/commonwealth-survey-2017-chartbook-en-rev2-web.pptx" TargetMode="External"/><Relationship Id="rId10" Type="http://schemas.openxmlformats.org/officeDocument/2006/relationships/hyperlink" Target="https://www.canada.ca/en/health-canada/services/publications/health-system-services/medical-assistance-dying-interim-report-april-2019.html" TargetMode="External"/><Relationship Id="rId4" Type="http://schemas.openxmlformats.org/officeDocument/2006/relationships/hyperlink" Target="https://www.cihi.ca/en/commonwealth-fund-survey-2016" TargetMode="External"/><Relationship Id="rId9" Type="http://schemas.openxmlformats.org/officeDocument/2006/relationships/hyperlink" Target="https://doi.org/10.1089/jpm.2017.0396"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www.ncbi.nlm.nih.gov/pubmed/25410260"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hyperlink" Target="https://www.cfpc.ca/uploadedFiles/_Shared_Elements/Documents/20180701_RB_V1.2_ENG.pdf" TargetMode="External"/><Relationship Id="rId4" Type="http://schemas.openxmlformats.org/officeDocument/2006/relationships/hyperlink" Target="https://www150.statcan.gc.ca/n1/pub/71-543-g/2016001/part-partie7-eng.ht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164288" y="1206106"/>
            <a:ext cx="1979712" cy="864096"/>
          </a:xfrm>
          <a:prstGeom prst="rect">
            <a:avLst/>
          </a:prstGeom>
          <a:solidFill>
            <a:srgbClr val="00A199"/>
          </a:solidFill>
        </p:spPr>
        <p:txBody>
          <a:bodyPr vert="horz" wrap="square" lIns="216000" tIns="108000" rIns="216000" bIns="1260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400" dirty="0" smtClean="0">
                <a:solidFill>
                  <a:schemeClr val="bg1"/>
                </a:solidFill>
              </a:rPr>
              <a:t>Chartbook</a:t>
            </a:r>
            <a:endParaRPr lang="en-CA" sz="1800" dirty="0">
              <a:solidFill>
                <a:schemeClr val="bg1"/>
              </a:solidFill>
            </a:endParaRPr>
          </a:p>
        </p:txBody>
      </p:sp>
      <p:sp>
        <p:nvSpPr>
          <p:cNvPr id="9" name="Title 1"/>
          <p:cNvSpPr txBox="1">
            <a:spLocks/>
          </p:cNvSpPr>
          <p:nvPr/>
        </p:nvSpPr>
        <p:spPr>
          <a:xfrm>
            <a:off x="290414" y="4801875"/>
            <a:ext cx="8400504" cy="461665"/>
          </a:xfrm>
          <a:prstGeom prst="rect">
            <a:avLst/>
          </a:prstGeom>
        </p:spPr>
        <p:txBody>
          <a:bodyPr vert="horz" wrap="square" lIns="91440" tIns="0" rIns="91440" bIns="0" rtlCol="0" anchor="b" anchorCtr="0">
            <a:spAutoFit/>
          </a:bodyPr>
          <a:lstStyle>
            <a:lvl1pPr algn="l" defTabSz="685800" rtl="0" eaLnBrk="1" latinLnBrk="0" hangingPunct="1">
              <a:spcBef>
                <a:spcPct val="0"/>
              </a:spcBef>
              <a:buNone/>
              <a:defRPr lang="en-CA" sz="4000" kern="1200" baseline="0" dirty="0">
                <a:solidFill>
                  <a:srgbClr val="ED7024"/>
                </a:solidFill>
                <a:latin typeface="+mj-lt"/>
                <a:ea typeface="+mj-ea"/>
                <a:cs typeface="+mj-cs"/>
              </a:defRPr>
            </a:lvl1pPr>
          </a:lstStyle>
          <a:p>
            <a:r>
              <a:rPr lang="en-US" sz="3000" dirty="0"/>
              <a:t>How Canada Compares</a:t>
            </a:r>
          </a:p>
        </p:txBody>
      </p:sp>
      <p:sp>
        <p:nvSpPr>
          <p:cNvPr id="10" name="Subtitle 2"/>
          <p:cNvSpPr txBox="1">
            <a:spLocks/>
          </p:cNvSpPr>
          <p:nvPr/>
        </p:nvSpPr>
        <p:spPr>
          <a:xfrm>
            <a:off x="290414" y="5311165"/>
            <a:ext cx="4729261" cy="1272143"/>
          </a:xfrm>
          <a:prstGeom prst="rect">
            <a:avLst/>
          </a:prstGeom>
        </p:spPr>
        <p:txBody>
          <a:bodyPr vert="horz" wrap="square" lIns="91440" tIns="45720" rIns="91440" bIns="45720" rtlCol="0">
            <a:spAutoFit/>
          </a:bodyPr>
          <a:lstStyle>
            <a:lvl1pPr marL="0" indent="0" algn="l" defTabSz="685800" rtl="0" eaLnBrk="1" latinLnBrk="0" hangingPunct="1">
              <a:lnSpc>
                <a:spcPts val="1575"/>
              </a:lnSpc>
              <a:spcBef>
                <a:spcPts val="450"/>
              </a:spcBef>
              <a:spcAft>
                <a:spcPts val="450"/>
              </a:spcAft>
              <a:buFont typeface="Arial" panose="020B0604020202020204" pitchFamily="34" charset="0"/>
              <a:buNone/>
              <a:defRPr lang="en-CA" sz="2400" b="1" kern="1200" dirty="0">
                <a:solidFill>
                  <a:srgbClr val="365254"/>
                </a:solidFill>
                <a:latin typeface="+mj-lt"/>
                <a:ea typeface="+mj-ea"/>
                <a:cs typeface="+mj-cs"/>
              </a:defRPr>
            </a:lvl1pPr>
            <a:lvl2pPr marL="457200" indent="0" algn="ctr" defTabSz="685800" rtl="0" eaLnBrk="1" latinLnBrk="0" hangingPunct="1">
              <a:lnSpc>
                <a:spcPts val="1575"/>
              </a:lnSpc>
              <a:spcBef>
                <a:spcPts val="450"/>
              </a:spcBef>
              <a:spcAft>
                <a:spcPts val="450"/>
              </a:spcAft>
              <a:buFont typeface="Arial" panose="020B0604020202020204" pitchFamily="34" charset="0"/>
              <a:buNone/>
              <a:defRPr lang="en-CA" sz="1200" kern="1200">
                <a:solidFill>
                  <a:schemeClr val="tx1">
                    <a:tint val="75000"/>
                  </a:schemeClr>
                </a:solidFill>
                <a:latin typeface="+mn-lt"/>
                <a:ea typeface="+mn-ea"/>
                <a:cs typeface="+mn-cs"/>
              </a:defRPr>
            </a:lvl2pPr>
            <a:lvl3pPr marL="914400" indent="0" algn="ctr" defTabSz="685800" rtl="0" eaLnBrk="1" latinLnBrk="0" hangingPunct="1">
              <a:lnSpc>
                <a:spcPts val="1575"/>
              </a:lnSpc>
              <a:spcBef>
                <a:spcPct val="20000"/>
              </a:spcBef>
              <a:buFont typeface="Arial" panose="020B0604020202020204" pitchFamily="34" charset="0"/>
              <a:buNone/>
              <a:defRPr sz="1200" kern="1200">
                <a:solidFill>
                  <a:schemeClr val="tx1">
                    <a:tint val="75000"/>
                  </a:schemeClr>
                </a:solidFill>
                <a:latin typeface="+mn-lt"/>
                <a:ea typeface="+mn-ea"/>
                <a:cs typeface="+mn-cs"/>
              </a:defRPr>
            </a:lvl3pPr>
            <a:lvl4pPr marL="1371600" indent="0" algn="ctr" defTabSz="685800" rtl="0" eaLnBrk="1" latinLnBrk="0" hangingPunct="1">
              <a:lnSpc>
                <a:spcPts val="1575"/>
              </a:lnSpc>
              <a:spcBef>
                <a:spcPct val="200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685800" rtl="0" eaLnBrk="1" latinLnBrk="0" hangingPunct="1">
              <a:lnSpc>
                <a:spcPts val="1575"/>
              </a:lnSpc>
              <a:spcBef>
                <a:spcPct val="20000"/>
              </a:spcBef>
              <a:buFont typeface="Arial" panose="020B0604020202020204" pitchFamily="34" charset="0"/>
              <a:buNone/>
              <a:defRPr sz="1200" kern="1200">
                <a:solidFill>
                  <a:schemeClr val="tx1">
                    <a:tint val="75000"/>
                  </a:schemeClr>
                </a:solidFill>
                <a:latin typeface="+mn-lt"/>
                <a:ea typeface="+mn-ea"/>
                <a:cs typeface="+mn-cs"/>
              </a:defRPr>
            </a:lvl5pPr>
            <a:lvl6pPr marL="22860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6pPr>
            <a:lvl7pPr marL="27432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7pPr>
            <a:lvl8pPr marL="32004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8pPr>
            <a:lvl9pPr marL="36576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9pPr>
          </a:lstStyle>
          <a:p>
            <a:pPr>
              <a:lnSpc>
                <a:spcPts val="2200"/>
              </a:lnSpc>
            </a:pPr>
            <a:r>
              <a:rPr lang="en-US" sz="2000" b="0" dirty="0"/>
              <a:t>Results From the Commonwealth Fund’s 2019 </a:t>
            </a:r>
            <a:r>
              <a:rPr lang="en-US" sz="2000" b="0" dirty="0" smtClean="0"/>
              <a:t>International </a:t>
            </a:r>
            <a:r>
              <a:rPr lang="en-US" sz="2000" b="0" dirty="0"/>
              <a:t>Health Policy Survey </a:t>
            </a:r>
            <a:r>
              <a:rPr lang="en-US" sz="2000" b="0" dirty="0" smtClean="0"/>
              <a:t/>
            </a:r>
            <a:br>
              <a:rPr lang="en-US" sz="2000" b="0" dirty="0" smtClean="0"/>
            </a:br>
            <a:r>
              <a:rPr lang="en-US" sz="2000" b="0" dirty="0" smtClean="0"/>
              <a:t>of </a:t>
            </a:r>
            <a:r>
              <a:rPr lang="en-US" sz="2000" b="0" dirty="0"/>
              <a:t>Primary Care Physicians</a:t>
            </a:r>
          </a:p>
          <a:p>
            <a:r>
              <a:rPr lang="en-US" sz="1500" b="0" dirty="0" smtClean="0">
                <a:solidFill>
                  <a:srgbClr val="00A199"/>
                </a:solidFill>
                <a:latin typeface="+mn-lt"/>
                <a:cs typeface="Calibri Light" panose="020F0302020204030204" pitchFamily="34" charset="0"/>
              </a:rPr>
              <a:t>January </a:t>
            </a:r>
            <a:r>
              <a:rPr lang="en-US" sz="1500" b="0" dirty="0">
                <a:solidFill>
                  <a:srgbClr val="00A199"/>
                </a:solidFill>
                <a:latin typeface="+mn-lt"/>
                <a:cs typeface="Calibri Light" panose="020F0302020204030204" pitchFamily="34" charset="0"/>
              </a:rPr>
              <a:t>2020</a:t>
            </a:r>
          </a:p>
        </p:txBody>
      </p:sp>
    </p:spTree>
    <p:extLst>
      <p:ext uri="{BB962C8B-B14F-4D97-AF65-F5344CB8AC3E}">
        <p14:creationId xmlns:p14="http://schemas.microsoft.com/office/powerpoint/2010/main" val="2386794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4294967295"/>
          </p:nvPr>
        </p:nvSpPr>
        <p:spPr>
          <a:xfrm>
            <a:off x="374904" y="1271016"/>
            <a:ext cx="8225636" cy="3295022"/>
          </a:xfrm>
        </p:spPr>
        <p:txBody>
          <a:bodyPr>
            <a:noAutofit/>
          </a:bodyPr>
          <a:lstStyle/>
          <a:p>
            <a:pPr marL="0" lvl="0" indent="0">
              <a:lnSpc>
                <a:spcPts val="1600"/>
              </a:lnSpc>
              <a:buNone/>
            </a:pPr>
            <a:r>
              <a:rPr lang="en-US" sz="1100" b="0" dirty="0" smtClean="0">
                <a:solidFill>
                  <a:schemeClr val="tx1"/>
                </a:solidFill>
                <a:latin typeface="Arial" panose="020B0604020202020204" pitchFamily="34" charset="0"/>
              </a:rPr>
              <a:t>The 2019 edition of the CMWF’s International Health Policy Survey focused on the views and experiences of primary care doctors. This chartbook highlights the Canadian story and examines how these experiences vary across Canada and relative to other developed countries, as well as how they are changing over time.</a:t>
            </a:r>
          </a:p>
          <a:p>
            <a:pPr marL="0" lvl="0" indent="0">
              <a:lnSpc>
                <a:spcPts val="1600"/>
              </a:lnSpc>
              <a:buNone/>
            </a:pPr>
            <a:r>
              <a:rPr lang="en-US" sz="1100" b="0" dirty="0" smtClean="0">
                <a:solidFill>
                  <a:schemeClr val="tx1"/>
                </a:solidFill>
                <a:latin typeface="Arial" panose="020B0604020202020204" pitchFamily="34" charset="0"/>
              </a:rPr>
              <a:t>For the first time, primary care physicians from all Canadian jurisdictions were represented in the survey. In all provinces except Prince Edward Island, random samples of primary care physicians were selected. In P.E.I. and the territories, censuses of all primary care physicians were conducted. However, the final number of responses in the territories was small and the territorial results were aggregated as “total territories.” Since the territories are different from one another and “total territories” does not represent a single jurisdiction, “total territories” results were not compared against the CMWF average using statistical tests. </a:t>
            </a:r>
          </a:p>
          <a:p>
            <a:pPr marL="0" indent="0">
              <a:lnSpc>
                <a:spcPts val="1600"/>
              </a:lnSpc>
              <a:buNone/>
            </a:pPr>
            <a:r>
              <a:rPr lang="en-US" sz="1100" b="0" dirty="0" smtClean="0">
                <a:solidFill>
                  <a:schemeClr val="tx1"/>
                </a:solidFill>
                <a:latin typeface="Arial" panose="020B0604020202020204" pitchFamily="34" charset="0"/>
              </a:rPr>
              <a:t>Supplementary data tables are available online. These show more detailed responses to the questions presented here, as well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as some additional questions not covered in the chartbook. Full data sets of the survey results are available to researchers upon request by writing to </a:t>
            </a:r>
            <a:r>
              <a:rPr lang="en-US" sz="1100" b="0" dirty="0" smtClean="0">
                <a:solidFill>
                  <a:schemeClr val="tx1"/>
                </a:solidFill>
                <a:latin typeface="Arial" panose="020B0604020202020204" pitchFamily="34" charset="0"/>
                <a:hlinkClick r:id="rId3"/>
              </a:rPr>
              <a:t>cmwf@cihi.ca</a:t>
            </a:r>
            <a:r>
              <a:rPr lang="en-US" sz="1100" b="0" dirty="0" smtClean="0">
                <a:solidFill>
                  <a:schemeClr val="tx1"/>
                </a:solidFill>
                <a:latin typeface="Arial" panose="020B0604020202020204" pitchFamily="34" charset="0"/>
              </a:rPr>
              <a:t>. As well, an accessible PDF version of this chartbook is available on CIHI’s website. </a:t>
            </a:r>
          </a:p>
          <a:p>
            <a:endParaRPr lang="en-US" dirty="0"/>
          </a:p>
        </p:txBody>
      </p:sp>
      <p:sp>
        <p:nvSpPr>
          <p:cNvPr id="2" name="Title 1"/>
          <p:cNvSpPr>
            <a:spLocks noGrp="1"/>
          </p:cNvSpPr>
          <p:nvPr>
            <p:ph type="title"/>
          </p:nvPr>
        </p:nvSpPr>
        <p:spPr>
          <a:xfrm>
            <a:off x="370940" y="274320"/>
            <a:ext cx="8229600" cy="553998"/>
          </a:xfrm>
        </p:spPr>
        <p:txBody>
          <a:bodyPr>
            <a:noAutofit/>
          </a:bodyPr>
          <a:lstStyle/>
          <a:p>
            <a:r>
              <a:rPr lang="en-US" dirty="0" smtClean="0"/>
              <a:t>About this chartbook</a:t>
            </a:r>
            <a:endParaRPr lang="en-US" dirty="0"/>
          </a:p>
        </p:txBody>
      </p:sp>
      <p:sp>
        <p:nvSpPr>
          <p:cNvPr id="6" name="Rectangle 5"/>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0395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4294967295"/>
          </p:nvPr>
        </p:nvSpPr>
        <p:spPr>
          <a:xfrm>
            <a:off x="374904" y="1271588"/>
            <a:ext cx="7924800" cy="3943350"/>
          </a:xfrm>
        </p:spPr>
        <p:txBody>
          <a:bodyPr>
            <a:noAutofit/>
          </a:bodyPr>
          <a:lstStyle/>
          <a:p>
            <a:pPr marL="0" lvl="0" indent="0" defTabSz="914378">
              <a:lnSpc>
                <a:spcPts val="2600"/>
              </a:lnSpc>
              <a:spcBef>
                <a:spcPts val="0"/>
              </a:spcBef>
              <a:spcAft>
                <a:spcPts val="900"/>
              </a:spcAft>
              <a:buNone/>
            </a:pPr>
            <a:r>
              <a:rPr lang="en-CA" sz="2400" b="0" dirty="0" smtClean="0">
                <a:solidFill>
                  <a:srgbClr val="238A85"/>
                </a:solidFill>
              </a:rPr>
              <a:t>Interpreting results</a:t>
            </a:r>
          </a:p>
          <a:p>
            <a:pPr marL="0" indent="0" defTabSz="914378">
              <a:lnSpc>
                <a:spcPts val="1600"/>
              </a:lnSpc>
              <a:spcBef>
                <a:spcPts val="0"/>
              </a:spcBef>
              <a:spcAft>
                <a:spcPts val="1200"/>
              </a:spcAft>
              <a:buNone/>
            </a:pPr>
            <a:r>
              <a:rPr lang="en-CA" sz="1100" b="0" dirty="0" smtClean="0">
                <a:solidFill>
                  <a:schemeClr val="tx1"/>
                </a:solidFill>
                <a:latin typeface="Arial" panose="020B0604020202020204" pitchFamily="34" charset="0"/>
              </a:rPr>
              <a:t>CIHI applied statistical methods to determine whether Canadian and provincial results were significantly different</a:t>
            </a:r>
            <a:br>
              <a:rPr lang="en-CA" sz="1100" b="0" dirty="0" smtClean="0">
                <a:solidFill>
                  <a:schemeClr val="tx1"/>
                </a:solidFill>
                <a:latin typeface="Arial" panose="020B0604020202020204" pitchFamily="34" charset="0"/>
              </a:rPr>
            </a:br>
            <a:r>
              <a:rPr lang="en-CA" sz="1100" b="0" dirty="0" smtClean="0">
                <a:solidFill>
                  <a:schemeClr val="tx1"/>
                </a:solidFill>
                <a:latin typeface="Arial" panose="020B0604020202020204" pitchFamily="34" charset="0"/>
              </a:rPr>
              <a:t>from the international average of 11 countries. Results are displayed throughout the chartbook using the following colour codes to indicate statistical significance and the desirable direction of the indicator:</a:t>
            </a:r>
          </a:p>
          <a:p>
            <a:pPr marL="0" indent="0" defTabSz="914378">
              <a:lnSpc>
                <a:spcPts val="1600"/>
              </a:lnSpc>
              <a:spcBef>
                <a:spcPts val="0"/>
              </a:spcBef>
              <a:spcAft>
                <a:spcPts val="2000"/>
              </a:spcAft>
              <a:buNone/>
            </a:pPr>
            <a:r>
              <a:rPr lang="en-US" sz="1100" dirty="0">
                <a:solidFill>
                  <a:schemeClr val="tx1"/>
                </a:solidFill>
                <a:latin typeface="Arial" panose="020B0604020202020204" pitchFamily="34" charset="0"/>
              </a:rPr>
              <a:t>Results with a desirable direction: </a:t>
            </a:r>
            <a:endParaRPr lang="en-US" sz="1100" dirty="0" smtClean="0">
              <a:solidFill>
                <a:schemeClr val="tx1"/>
              </a:solidFill>
              <a:latin typeface="Arial" panose="020B0604020202020204" pitchFamily="34" charset="0"/>
            </a:endParaRPr>
          </a:p>
          <a:p>
            <a:pPr marL="0" indent="0" defTabSz="914378">
              <a:lnSpc>
                <a:spcPts val="1600"/>
              </a:lnSpc>
              <a:spcBef>
                <a:spcPts val="0"/>
              </a:spcBef>
              <a:spcAft>
                <a:spcPts val="900"/>
              </a:spcAft>
              <a:buNone/>
            </a:pPr>
            <a:r>
              <a:rPr lang="en-US" sz="1100" dirty="0">
                <a:solidFill>
                  <a:schemeClr val="tx1"/>
                </a:solidFill>
                <a:latin typeface="Arial" panose="020B0604020202020204" pitchFamily="34" charset="0"/>
              </a:rPr>
              <a:t>Results without a clear desirable direction: </a:t>
            </a:r>
            <a:endParaRPr lang="en-CA" sz="1100" dirty="0" smtClean="0">
              <a:solidFill>
                <a:schemeClr val="tx1"/>
              </a:solidFill>
              <a:latin typeface="Arial" panose="020B0604020202020204" pitchFamily="34" charset="0"/>
            </a:endParaRPr>
          </a:p>
          <a:p>
            <a:pPr marL="0" indent="0" defTabSz="914378">
              <a:lnSpc>
                <a:spcPts val="1800"/>
              </a:lnSpc>
              <a:spcBef>
                <a:spcPts val="0"/>
              </a:spcBef>
              <a:spcAft>
                <a:spcPts val="900"/>
              </a:spcAft>
              <a:buNone/>
            </a:pPr>
            <a:endParaRPr lang="en-CA" sz="1100" b="0" dirty="0" smtClean="0">
              <a:solidFill>
                <a:schemeClr val="tx1"/>
              </a:solidFill>
              <a:latin typeface="Arial" panose="020B0604020202020204" pitchFamily="34" charset="0"/>
            </a:endParaRPr>
          </a:p>
          <a:p>
            <a:pPr marL="0" indent="0" defTabSz="914378">
              <a:lnSpc>
                <a:spcPts val="1600"/>
              </a:lnSpc>
              <a:spcBef>
                <a:spcPts val="0"/>
              </a:spcBef>
              <a:spcAft>
                <a:spcPts val="900"/>
              </a:spcAft>
              <a:buNone/>
            </a:pPr>
            <a:r>
              <a:rPr lang="en-US" sz="1100" b="0" dirty="0" smtClean="0">
                <a:solidFill>
                  <a:schemeClr val="tx1"/>
                </a:solidFill>
                <a:latin typeface="Arial" panose="020B0604020202020204" pitchFamily="34" charset="0"/>
              </a:rPr>
              <a:t>Above-average results are more desirable relative to the international average, while below-average results often indicate areas for improvement.</a:t>
            </a:r>
          </a:p>
          <a:p>
            <a:pPr marL="0" lvl="0" indent="0" defTabSz="914378">
              <a:lnSpc>
                <a:spcPts val="1600"/>
              </a:lnSpc>
              <a:spcBef>
                <a:spcPts val="0"/>
              </a:spcBef>
              <a:spcAft>
                <a:spcPts val="900"/>
              </a:spcAft>
              <a:buNone/>
            </a:pPr>
            <a:r>
              <a:rPr lang="en-CA" sz="1100" b="0" kern="0" dirty="0" smtClean="0">
                <a:solidFill>
                  <a:schemeClr val="tx1"/>
                </a:solidFill>
                <a:latin typeface="Arial" panose="020B0604020202020204" pitchFamily="34" charset="0"/>
              </a:rPr>
              <a:t>Sample sizes in some provinces are much smaller than in others and have wider margins of error. For this reason, </a:t>
            </a:r>
            <a:br>
              <a:rPr lang="en-CA" sz="1100" b="0" kern="0" dirty="0" smtClean="0">
                <a:solidFill>
                  <a:schemeClr val="tx1"/>
                </a:solidFill>
                <a:latin typeface="Arial" panose="020B0604020202020204" pitchFamily="34" charset="0"/>
              </a:rPr>
            </a:br>
            <a:r>
              <a:rPr lang="en-CA" sz="1100" b="0" kern="0" dirty="0" smtClean="0">
                <a:solidFill>
                  <a:schemeClr val="tx1"/>
                </a:solidFill>
                <a:latin typeface="Arial" panose="020B0604020202020204" pitchFamily="34" charset="0"/>
              </a:rPr>
              <a:t>2 provinces may have the same numeric results in different colours (e.g., one result might be light blue, or same as average, while the other is orange, or below average). The wider the margin of error, the more difficult it is for a result to show up </a:t>
            </a:r>
            <a:br>
              <a:rPr lang="en-CA" sz="1100" b="0" kern="0" dirty="0" smtClean="0">
                <a:solidFill>
                  <a:schemeClr val="tx1"/>
                </a:solidFill>
                <a:latin typeface="Arial" panose="020B0604020202020204" pitchFamily="34" charset="0"/>
              </a:rPr>
            </a:br>
            <a:r>
              <a:rPr lang="en-CA" sz="1100" b="0" kern="0" dirty="0" smtClean="0">
                <a:solidFill>
                  <a:schemeClr val="tx1"/>
                </a:solidFill>
                <a:latin typeface="Arial" panose="020B0604020202020204" pitchFamily="34" charset="0"/>
              </a:rPr>
              <a:t>as significantly different from the average. The most robust samples are in Quebec and Ontario because of the additional funding from those provinces.</a:t>
            </a:r>
          </a:p>
        </p:txBody>
      </p:sp>
      <p:grpSp>
        <p:nvGrpSpPr>
          <p:cNvPr id="4" name="Group 3"/>
          <p:cNvGrpSpPr/>
          <p:nvPr/>
        </p:nvGrpSpPr>
        <p:grpSpPr>
          <a:xfrm>
            <a:off x="3398221" y="2496198"/>
            <a:ext cx="5076263" cy="261613"/>
            <a:chOff x="1228725" y="2279496"/>
            <a:chExt cx="5076263" cy="261613"/>
          </a:xfrm>
        </p:grpSpPr>
        <p:grpSp>
          <p:nvGrpSpPr>
            <p:cNvPr id="6" name="Group 3"/>
            <p:cNvGrpSpPr/>
            <p:nvPr/>
          </p:nvGrpSpPr>
          <p:grpSpPr>
            <a:xfrm>
              <a:off x="1228725" y="2279496"/>
              <a:ext cx="1598406" cy="261611"/>
              <a:chOff x="2989195" y="6289577"/>
              <a:chExt cx="1741128" cy="264692"/>
            </a:xfrm>
          </p:grpSpPr>
          <p:sp>
            <p:nvSpPr>
              <p:cNvPr id="13"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14"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7" name="Group 6"/>
            <p:cNvGrpSpPr/>
            <p:nvPr/>
          </p:nvGrpSpPr>
          <p:grpSpPr>
            <a:xfrm>
              <a:off x="2588251" y="2279499"/>
              <a:ext cx="2369231" cy="261610"/>
              <a:chOff x="4402330" y="6289581"/>
              <a:chExt cx="2838855" cy="264691"/>
            </a:xfrm>
          </p:grpSpPr>
          <p:sp>
            <p:nvSpPr>
              <p:cNvPr id="11" name="TextBox 10"/>
              <p:cNvSpPr txBox="1"/>
              <p:nvPr/>
            </p:nvSpPr>
            <p:spPr>
              <a:xfrm>
                <a:off x="4546345" y="6289581"/>
                <a:ext cx="269484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international average</a:t>
                </a:r>
                <a:endParaRPr lang="en-CA" sz="1100" dirty="0">
                  <a:solidFill>
                    <a:srgbClr val="000000"/>
                  </a:solidFill>
                  <a:latin typeface="Arial" panose="020B0604020202020204" pitchFamily="34" charset="0"/>
                  <a:cs typeface="Arial" panose="020B0604020202020204" pitchFamily="34" charset="0"/>
                </a:endParaRPr>
              </a:p>
            </p:txBody>
          </p:sp>
          <p:sp>
            <p:nvSpPr>
              <p:cNvPr id="12"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8" name="Group 7"/>
            <p:cNvGrpSpPr/>
            <p:nvPr/>
          </p:nvGrpSpPr>
          <p:grpSpPr>
            <a:xfrm>
              <a:off x="4851893" y="2279497"/>
              <a:ext cx="1453095" cy="261610"/>
              <a:chOff x="5966949" y="6289568"/>
              <a:chExt cx="1741125" cy="264691"/>
            </a:xfrm>
          </p:grpSpPr>
          <p:sp>
            <p:nvSpPr>
              <p:cNvPr id="9"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10"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grpSp>
        <p:nvGrpSpPr>
          <p:cNvPr id="15" name="Group 14"/>
          <p:cNvGrpSpPr/>
          <p:nvPr/>
        </p:nvGrpSpPr>
        <p:grpSpPr>
          <a:xfrm>
            <a:off x="3394072" y="2848970"/>
            <a:ext cx="4576843" cy="502702"/>
            <a:chOff x="3939627" y="2619845"/>
            <a:chExt cx="4576843" cy="502702"/>
          </a:xfrm>
        </p:grpSpPr>
        <p:sp>
          <p:nvSpPr>
            <p:cNvPr id="17" name="TextBox 16"/>
            <p:cNvSpPr txBox="1"/>
            <p:nvPr/>
          </p:nvSpPr>
          <p:spPr>
            <a:xfrm>
              <a:off x="4080137" y="2619845"/>
              <a:ext cx="4436333" cy="502702"/>
            </a:xfrm>
            <a:prstGeom prst="rect">
              <a:avLst/>
            </a:prstGeom>
            <a:noFill/>
          </p:spPr>
          <p:txBody>
            <a:bodyPr wrap="square" rtlCol="0">
              <a:spAutoFit/>
            </a:bodyPr>
            <a:lstStyle/>
            <a:p>
              <a:pPr>
                <a:lnSpc>
                  <a:spcPts val="1600"/>
                </a:lnSpc>
              </a:pPr>
              <a:r>
                <a:rPr lang="en-CA" sz="1100" dirty="0">
                  <a:latin typeface="Arial" panose="020B0604020202020204" pitchFamily="34" charset="0"/>
                  <a:cs typeface="Arial" panose="020B0604020202020204" pitchFamily="34" charset="0"/>
                </a:rPr>
                <a:t>Non-directional or no statistical tests were performed </a:t>
              </a:r>
              <a:r>
                <a:rPr lang="en-CA" sz="1100" dirty="0" smtClean="0">
                  <a:latin typeface="Arial" panose="020B0604020202020204" pitchFamily="34" charset="0"/>
                  <a:cs typeface="Arial" panose="020B0604020202020204" pitchFamily="34" charset="0"/>
                </a:rPr>
                <a:t/>
              </a:r>
              <a:br>
                <a:rPr lang="en-CA" sz="1100" dirty="0" smtClean="0">
                  <a:latin typeface="Arial" panose="020B0604020202020204" pitchFamily="34" charset="0"/>
                  <a:cs typeface="Arial" panose="020B0604020202020204" pitchFamily="34" charset="0"/>
                </a:rPr>
              </a:br>
              <a:r>
                <a:rPr lang="en-CA" sz="1100" dirty="0" smtClean="0">
                  <a:latin typeface="Arial" panose="020B0604020202020204" pitchFamily="34" charset="0"/>
                  <a:cs typeface="Arial" panose="020B0604020202020204" pitchFamily="34" charset="0"/>
                </a:rPr>
                <a:t>to compare </a:t>
              </a:r>
              <a:r>
                <a:rPr lang="en-CA" sz="1100" dirty="0">
                  <a:latin typeface="Arial" panose="020B0604020202020204" pitchFamily="34" charset="0"/>
                  <a:cs typeface="Arial" panose="020B0604020202020204" pitchFamily="34" charset="0"/>
                </a:rPr>
                <a:t>with the CMWF average (e.g</a:t>
              </a:r>
              <a:r>
                <a:rPr lang="en-CA" sz="1100" dirty="0" smtClean="0">
                  <a:latin typeface="Arial" panose="020B0604020202020204" pitchFamily="34" charset="0"/>
                  <a:cs typeface="Arial" panose="020B0604020202020204" pitchFamily="34" charset="0"/>
                </a:rPr>
                <a:t>., </a:t>
              </a:r>
              <a:r>
                <a:rPr lang="en-CA" sz="1100" dirty="0">
                  <a:latin typeface="Arial" panose="020B0604020202020204" pitchFamily="34" charset="0"/>
                  <a:cs typeface="Arial" panose="020B0604020202020204" pitchFamily="34" charset="0"/>
                </a:rPr>
                <a:t>territories)</a:t>
              </a:r>
            </a:p>
          </p:txBody>
        </p:sp>
        <p:sp>
          <p:nvSpPr>
            <p:cNvPr id="18" name="Oval 17"/>
            <p:cNvSpPr/>
            <p:nvPr/>
          </p:nvSpPr>
          <p:spPr>
            <a:xfrm>
              <a:off x="3939627" y="2701921"/>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sp>
        <p:nvSpPr>
          <p:cNvPr id="26" name="Title 1"/>
          <p:cNvSpPr>
            <a:spLocks noGrp="1"/>
          </p:cNvSpPr>
          <p:nvPr>
            <p:ph type="title"/>
          </p:nvPr>
        </p:nvSpPr>
        <p:spPr>
          <a:xfrm>
            <a:off x="370940" y="274320"/>
            <a:ext cx="8229600" cy="553998"/>
          </a:xfrm>
        </p:spPr>
        <p:txBody>
          <a:bodyPr>
            <a:noAutofit/>
          </a:bodyPr>
          <a:lstStyle/>
          <a:p>
            <a:r>
              <a:rPr lang="en-US" dirty="0" smtClean="0"/>
              <a:t>About this chartbook </a:t>
            </a:r>
            <a:r>
              <a:rPr lang="en-CA" dirty="0"/>
              <a:t>(continued)</a:t>
            </a:r>
            <a:endParaRPr lang="en-US" dirty="0"/>
          </a:p>
        </p:txBody>
      </p:sp>
      <p:sp>
        <p:nvSpPr>
          <p:cNvPr id="19" name="Rectangle 18"/>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561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4294967295"/>
          </p:nvPr>
        </p:nvSpPr>
        <p:spPr>
          <a:xfrm>
            <a:off x="374904" y="1271016"/>
            <a:ext cx="8225636" cy="4525963"/>
          </a:xfrm>
        </p:spPr>
        <p:txBody>
          <a:bodyPr>
            <a:noAutofit/>
          </a:bodyPr>
          <a:lstStyle/>
          <a:p>
            <a:pPr marL="0" lvl="0" indent="0" defTabSz="914378">
              <a:lnSpc>
                <a:spcPts val="2600"/>
              </a:lnSpc>
              <a:spcBef>
                <a:spcPts val="0"/>
              </a:spcBef>
              <a:spcAft>
                <a:spcPts val="900"/>
              </a:spcAft>
              <a:buNone/>
            </a:pPr>
            <a:r>
              <a:rPr lang="en-CA" sz="2400" b="0" dirty="0">
                <a:solidFill>
                  <a:srgbClr val="238A85"/>
                </a:solidFill>
              </a:rPr>
              <a:t>Interpreting results (continued)</a:t>
            </a:r>
          </a:p>
          <a:p>
            <a:pPr marL="0" lvl="0" indent="0">
              <a:lnSpc>
                <a:spcPts val="1600"/>
              </a:lnSpc>
              <a:spcAft>
                <a:spcPts val="900"/>
              </a:spcAft>
              <a:buNone/>
            </a:pPr>
            <a:r>
              <a:rPr lang="en-CA" sz="1100" b="0" kern="0" dirty="0" smtClean="0">
                <a:solidFill>
                  <a:prstClr val="black"/>
                </a:solidFill>
                <a:latin typeface="Arial" panose="020B0604020202020204" pitchFamily="34" charset="0"/>
                <a:cs typeface="Arial" panose="020B0604020202020204" pitchFamily="34" charset="0"/>
              </a:rPr>
              <a:t>To </a:t>
            </a:r>
            <a:r>
              <a:rPr lang="en-CA" sz="1100" b="0" kern="0" dirty="0">
                <a:solidFill>
                  <a:prstClr val="black"/>
                </a:solidFill>
                <a:latin typeface="Arial" panose="020B0604020202020204" pitchFamily="34" charset="0"/>
                <a:cs typeface="Arial" panose="020B0604020202020204" pitchFamily="34" charset="0"/>
              </a:rPr>
              <a:t>assess the reliability of the results, coefficient of variation (CV) was calculated. CV is the standard error of an estimate expressed as a percentage of the estimate and is a measure of sampling error. Estimates with a CV less than 16.6% are </a:t>
            </a:r>
            <a:r>
              <a:rPr lang="en-CA" sz="1100" b="0" kern="0" dirty="0" smtClean="0">
                <a:solidFill>
                  <a:prstClr val="black"/>
                </a:solidFill>
                <a:latin typeface="Arial" panose="020B0604020202020204" pitchFamily="34" charset="0"/>
                <a:cs typeface="Arial" panose="020B0604020202020204" pitchFamily="34" charset="0"/>
              </a:rPr>
              <a:t>considered </a:t>
            </a:r>
            <a:r>
              <a:rPr lang="en-CA" sz="1100" b="0" kern="0" dirty="0">
                <a:solidFill>
                  <a:prstClr val="black"/>
                </a:solidFill>
                <a:latin typeface="Arial" panose="020B0604020202020204" pitchFamily="34" charset="0"/>
                <a:cs typeface="Arial" panose="020B0604020202020204" pitchFamily="34" charset="0"/>
              </a:rPr>
              <a:t>reliable for general use. Estimates with a CV between 16.6% and 33.3% are considered to have high levels </a:t>
            </a:r>
            <a:r>
              <a:rPr lang="en-CA" sz="1100" b="0" kern="0" dirty="0" smtClean="0">
                <a:solidFill>
                  <a:prstClr val="black"/>
                </a:solidFill>
                <a:latin typeface="Arial" panose="020B0604020202020204" pitchFamily="34" charset="0"/>
                <a:cs typeface="Arial" panose="020B0604020202020204" pitchFamily="34" charset="0"/>
              </a:rPr>
              <a:t/>
            </a:r>
            <a:br>
              <a:rPr lang="en-CA" sz="1100" b="0" kern="0" dirty="0" smtClean="0">
                <a:solidFill>
                  <a:prstClr val="black"/>
                </a:solidFill>
                <a:latin typeface="Arial" panose="020B0604020202020204" pitchFamily="34" charset="0"/>
                <a:cs typeface="Arial" panose="020B0604020202020204" pitchFamily="34" charset="0"/>
              </a:rPr>
            </a:br>
            <a:r>
              <a:rPr lang="en-CA" sz="1100" b="0" kern="0" dirty="0" smtClean="0">
                <a:solidFill>
                  <a:prstClr val="black"/>
                </a:solidFill>
                <a:latin typeface="Arial" panose="020B0604020202020204" pitchFamily="34" charset="0"/>
                <a:cs typeface="Arial" panose="020B0604020202020204" pitchFamily="34" charset="0"/>
              </a:rPr>
              <a:t>of </a:t>
            </a:r>
            <a:r>
              <a:rPr lang="en-CA" sz="1100" b="0" kern="0" dirty="0">
                <a:solidFill>
                  <a:prstClr val="black"/>
                </a:solidFill>
                <a:latin typeface="Arial" panose="020B0604020202020204" pitchFamily="34" charset="0"/>
                <a:cs typeface="Arial" panose="020B0604020202020204" pitchFamily="34" charset="0"/>
              </a:rPr>
              <a:t>error, and caution should be exercised; results with such CV values are flagged with an asterisk (*). Estimates with a </a:t>
            </a:r>
            <a:r>
              <a:rPr lang="en-CA" sz="1100" b="0" kern="0" dirty="0" smtClean="0">
                <a:solidFill>
                  <a:prstClr val="black"/>
                </a:solidFill>
                <a:latin typeface="Arial" panose="020B0604020202020204" pitchFamily="34" charset="0"/>
                <a:cs typeface="Arial" panose="020B0604020202020204" pitchFamily="34" charset="0"/>
              </a:rPr>
              <a:t/>
            </a:r>
            <a:br>
              <a:rPr lang="en-CA" sz="1100" b="0" kern="0" dirty="0" smtClean="0">
                <a:solidFill>
                  <a:prstClr val="black"/>
                </a:solidFill>
                <a:latin typeface="Arial" panose="020B0604020202020204" pitchFamily="34" charset="0"/>
                <a:cs typeface="Arial" panose="020B0604020202020204" pitchFamily="34" charset="0"/>
              </a:rPr>
            </a:br>
            <a:r>
              <a:rPr lang="en-CA" sz="1100" b="0" kern="0" dirty="0" smtClean="0">
                <a:solidFill>
                  <a:prstClr val="black"/>
                </a:solidFill>
                <a:latin typeface="Arial" panose="020B0604020202020204" pitchFamily="34" charset="0"/>
                <a:cs typeface="Arial" panose="020B0604020202020204" pitchFamily="34" charset="0"/>
              </a:rPr>
              <a:t>CV </a:t>
            </a:r>
            <a:r>
              <a:rPr lang="en-CA" sz="1100" b="0" kern="0" dirty="0">
                <a:solidFill>
                  <a:prstClr val="black"/>
                </a:solidFill>
                <a:latin typeface="Arial" panose="020B0604020202020204" pitchFamily="34" charset="0"/>
                <a:cs typeface="Arial" panose="020B0604020202020204" pitchFamily="34" charset="0"/>
              </a:rPr>
              <a:t>higher than 33.3% are considered unreliable and are suppressed, as indicated with an em dash (</a:t>
            </a:r>
            <a:r>
              <a:rPr lang="en-US" sz="1100" b="0" dirty="0">
                <a:solidFill>
                  <a:prstClr val="black"/>
                </a:solidFill>
                <a:latin typeface="Arial" panose="020B0604020202020204" pitchFamily="34" charset="0"/>
                <a:cs typeface="Arial" panose="020B0604020202020204" pitchFamily="34" charset="0"/>
              </a:rPr>
              <a:t>—</a:t>
            </a:r>
            <a:r>
              <a:rPr lang="en-CA" sz="1100" b="0" kern="0" dirty="0">
                <a:solidFill>
                  <a:prstClr val="black"/>
                </a:solidFill>
                <a:latin typeface="Arial" panose="020B0604020202020204" pitchFamily="34" charset="0"/>
                <a:cs typeface="Arial" panose="020B0604020202020204" pitchFamily="34" charset="0"/>
              </a:rPr>
              <a:t>). These quality </a:t>
            </a:r>
            <a:r>
              <a:rPr lang="en-CA" sz="1100" b="0" kern="0" dirty="0" smtClean="0">
                <a:solidFill>
                  <a:prstClr val="black"/>
                </a:solidFill>
                <a:latin typeface="Arial" panose="020B0604020202020204" pitchFamily="34" charset="0"/>
                <a:cs typeface="Arial" panose="020B0604020202020204" pitchFamily="34" charset="0"/>
              </a:rPr>
              <a:t/>
            </a:r>
            <a:br>
              <a:rPr lang="en-CA" sz="1100" b="0" kern="0" dirty="0" smtClean="0">
                <a:solidFill>
                  <a:prstClr val="black"/>
                </a:solidFill>
                <a:latin typeface="Arial" panose="020B0604020202020204" pitchFamily="34" charset="0"/>
                <a:cs typeface="Arial" panose="020B0604020202020204" pitchFamily="34" charset="0"/>
              </a:rPr>
            </a:br>
            <a:r>
              <a:rPr lang="en-CA" sz="1100" b="0" kern="0" dirty="0" smtClean="0">
                <a:solidFill>
                  <a:prstClr val="black"/>
                </a:solidFill>
                <a:latin typeface="Arial" panose="020B0604020202020204" pitchFamily="34" charset="0"/>
                <a:cs typeface="Arial" panose="020B0604020202020204" pitchFamily="34" charset="0"/>
              </a:rPr>
              <a:t>level </a:t>
            </a:r>
            <a:r>
              <a:rPr lang="en-CA" sz="1100" b="0" kern="0" dirty="0">
                <a:solidFill>
                  <a:prstClr val="black"/>
                </a:solidFill>
                <a:latin typeface="Arial" panose="020B0604020202020204" pitchFamily="34" charset="0"/>
                <a:cs typeface="Arial" panose="020B0604020202020204" pitchFamily="34" charset="0"/>
              </a:rPr>
              <a:t>guidelines are consistent with those used at Statistics </a:t>
            </a:r>
            <a:r>
              <a:rPr lang="en-CA" sz="1100" b="0" kern="0" dirty="0" smtClean="0">
                <a:solidFill>
                  <a:prstClr val="black"/>
                </a:solidFill>
                <a:latin typeface="Arial" panose="020B0604020202020204" pitchFamily="34" charset="0"/>
                <a:cs typeface="Arial" panose="020B0604020202020204" pitchFamily="34" charset="0"/>
              </a:rPr>
              <a:t>Canada.</a:t>
            </a:r>
            <a:r>
              <a:rPr lang="en-CA" sz="1100" b="0" kern="0" baseline="30000" dirty="0" smtClean="0">
                <a:solidFill>
                  <a:prstClr val="black"/>
                </a:solidFill>
                <a:latin typeface="Arial" panose="020B0604020202020204" pitchFamily="34" charset="0"/>
                <a:cs typeface="Arial" panose="020B0604020202020204" pitchFamily="34" charset="0"/>
              </a:rPr>
              <a:t>1</a:t>
            </a:r>
            <a:endParaRPr lang="en-CA" sz="1100" b="0" dirty="0" smtClean="0">
              <a:solidFill>
                <a:srgbClr val="00A199"/>
              </a:solidFill>
              <a:latin typeface="Arial" panose="020B0604020202020204" pitchFamily="34" charset="0"/>
              <a:cs typeface="Arial" panose="020B0604020202020204" pitchFamily="34" charset="0"/>
            </a:endParaRPr>
          </a:p>
          <a:p>
            <a:pPr marL="274320" lvl="2" indent="0" defTabSz="914378">
              <a:lnSpc>
                <a:spcPts val="1600"/>
              </a:lnSpc>
              <a:spcBef>
                <a:spcPts val="0"/>
              </a:spcBef>
              <a:spcAft>
                <a:spcPts val="900"/>
              </a:spcAft>
              <a:buNone/>
            </a:pPr>
            <a:r>
              <a:rPr lang="en-US" sz="1100" dirty="0">
                <a:latin typeface="Arial" panose="020B0604020202020204" pitchFamily="34" charset="0"/>
                <a:cs typeface="Arial" panose="020B0604020202020204" pitchFamily="34" charset="0"/>
              </a:rPr>
              <a:t>The maple leaf symbol indicates that the question was part of the Canadian survey only and was not asked in other countries. International comparison is therefore not possible. </a:t>
            </a:r>
          </a:p>
          <a:p>
            <a:pPr marL="0" indent="0">
              <a:lnSpc>
                <a:spcPts val="1600"/>
              </a:lnSpc>
              <a:spcBef>
                <a:spcPts val="0"/>
              </a:spcBef>
              <a:spcAft>
                <a:spcPts val="900"/>
              </a:spcAft>
              <a:buNone/>
            </a:pPr>
            <a:r>
              <a:rPr lang="en-CA" sz="1100" b="0" dirty="0" smtClean="0">
                <a:solidFill>
                  <a:schemeClr val="tx1"/>
                </a:solidFill>
                <a:latin typeface="Arial" panose="020B0604020202020204" pitchFamily="34" charset="0"/>
                <a:cs typeface="Arial" panose="020B0604020202020204" pitchFamily="34" charset="0"/>
              </a:rPr>
              <a:t>To </a:t>
            </a:r>
            <a:r>
              <a:rPr lang="en-CA" sz="1100" b="0" dirty="0">
                <a:solidFill>
                  <a:schemeClr val="tx1"/>
                </a:solidFill>
                <a:latin typeface="Arial" panose="020B0604020202020204" pitchFamily="34" charset="0"/>
                <a:cs typeface="Arial" panose="020B0604020202020204" pitchFamily="34" charset="0"/>
              </a:rPr>
              <a:t>examine possible relationships between survey questions, logistic regression modelling was performed.</a:t>
            </a:r>
            <a:endParaRPr lang="en-US" sz="1100" b="0" dirty="0">
              <a:solidFill>
                <a:schemeClr val="tx1"/>
              </a:solidFill>
              <a:latin typeface="Arial" panose="020B0604020202020204" pitchFamily="34" charset="0"/>
              <a:cs typeface="Arial" panose="020B0604020202020204" pitchFamily="34" charset="0"/>
            </a:endParaRPr>
          </a:p>
          <a:p>
            <a:pPr marL="0" indent="0" defTabSz="914378">
              <a:lnSpc>
                <a:spcPts val="1600"/>
              </a:lnSpc>
              <a:spcBef>
                <a:spcPts val="0"/>
              </a:spcBef>
              <a:spcAft>
                <a:spcPts val="900"/>
              </a:spcAft>
              <a:buNone/>
            </a:pPr>
            <a:r>
              <a:rPr lang="en-US" sz="1100" b="0" dirty="0" smtClean="0">
                <a:solidFill>
                  <a:schemeClr val="tx1"/>
                </a:solidFill>
                <a:latin typeface="Arial" panose="020B0604020202020204" pitchFamily="34" charset="0"/>
                <a:cs typeface="Arial" panose="020B0604020202020204" pitchFamily="34" charset="0"/>
              </a:rPr>
              <a:t>To </a:t>
            </a:r>
            <a:r>
              <a:rPr lang="en-US" sz="1100" b="0" dirty="0">
                <a:solidFill>
                  <a:schemeClr val="tx1"/>
                </a:solidFill>
                <a:latin typeface="Arial" panose="020B0604020202020204" pitchFamily="34" charset="0"/>
                <a:cs typeface="Arial" panose="020B0604020202020204" pitchFamily="34" charset="0"/>
              </a:rPr>
              <a:t>provide additional context, this </a:t>
            </a:r>
            <a:r>
              <a:rPr lang="en-CA" sz="1100" b="0" dirty="0">
                <a:solidFill>
                  <a:schemeClr val="tx1"/>
                </a:solidFill>
                <a:latin typeface="Arial" panose="020B0604020202020204" pitchFamily="34" charset="0"/>
                <a:cs typeface="Arial" panose="020B0604020202020204" pitchFamily="34" charset="0"/>
              </a:rPr>
              <a:t>chartbook </a:t>
            </a:r>
            <a:r>
              <a:rPr lang="en-US" sz="1100" b="0" dirty="0">
                <a:solidFill>
                  <a:schemeClr val="tx1"/>
                </a:solidFill>
                <a:latin typeface="Arial" panose="020B0604020202020204" pitchFamily="34" charset="0"/>
                <a:cs typeface="Arial" panose="020B0604020202020204" pitchFamily="34" charset="0"/>
              </a:rPr>
              <a:t>also references information from CIHI and other sources. </a:t>
            </a:r>
            <a:r>
              <a:rPr lang="en-US" sz="1100" b="0" dirty="0" smtClean="0">
                <a:solidFill>
                  <a:schemeClr val="tx1"/>
                </a:solidFill>
                <a:latin typeface="Arial" panose="020B0604020202020204" pitchFamily="34" charset="0"/>
                <a:cs typeface="Arial" panose="020B0604020202020204" pitchFamily="34" charset="0"/>
              </a:rPr>
              <a:t>References (indicated by superscript numbers) </a:t>
            </a:r>
            <a:r>
              <a:rPr lang="en-US" sz="1100" b="0" dirty="0">
                <a:solidFill>
                  <a:schemeClr val="tx1"/>
                </a:solidFill>
                <a:latin typeface="Arial" panose="020B0604020202020204" pitchFamily="34" charset="0"/>
                <a:cs typeface="Arial" panose="020B0604020202020204" pitchFamily="34" charset="0"/>
              </a:rPr>
              <a:t>can be found in the notes panels of applicable </a:t>
            </a:r>
            <a:r>
              <a:rPr lang="en-US" sz="1100" b="0" dirty="0" smtClean="0">
                <a:solidFill>
                  <a:schemeClr val="tx1"/>
                </a:solidFill>
                <a:latin typeface="Arial" panose="020B0604020202020204" pitchFamily="34" charset="0"/>
                <a:cs typeface="Arial" panose="020B0604020202020204" pitchFamily="34" charset="0"/>
              </a:rPr>
              <a:t>slides.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40" y="3193166"/>
            <a:ext cx="313565" cy="340831"/>
          </a:xfrm>
          <a:prstGeom prst="rect">
            <a:avLst/>
          </a:prstGeom>
        </p:spPr>
      </p:pic>
      <p:sp>
        <p:nvSpPr>
          <p:cNvPr id="8" name="Title 1"/>
          <p:cNvSpPr>
            <a:spLocks noGrp="1"/>
          </p:cNvSpPr>
          <p:nvPr>
            <p:ph type="title"/>
          </p:nvPr>
        </p:nvSpPr>
        <p:spPr>
          <a:xfrm>
            <a:off x="370940" y="274320"/>
            <a:ext cx="8229600" cy="553998"/>
          </a:xfrm>
        </p:spPr>
        <p:txBody>
          <a:bodyPr>
            <a:noAutofit/>
          </a:bodyPr>
          <a:lstStyle/>
          <a:p>
            <a:r>
              <a:rPr lang="en-US" dirty="0" smtClean="0"/>
              <a:t>About this chartbook </a:t>
            </a:r>
            <a:r>
              <a:rPr lang="en-CA" dirty="0"/>
              <a:t>(continued)</a:t>
            </a:r>
            <a:endParaRPr lang="en-US" dirty="0"/>
          </a:p>
        </p:txBody>
      </p:sp>
      <p:sp>
        <p:nvSpPr>
          <p:cNvPr id="7" name="Rectangle 6"/>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4780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framework</a:t>
            </a:r>
            <a:endParaRPr lang="en-US" dirty="0"/>
          </a:p>
        </p:txBody>
      </p:sp>
      <p:sp>
        <p:nvSpPr>
          <p:cNvPr id="3" name="TextBox 2"/>
          <p:cNvSpPr txBox="1"/>
          <p:nvPr/>
        </p:nvSpPr>
        <p:spPr>
          <a:xfrm>
            <a:off x="457200" y="6046213"/>
            <a:ext cx="5904689" cy="338554"/>
          </a:xfrm>
          <a:prstGeom prst="rect">
            <a:avLst/>
          </a:prstGeom>
          <a:noFill/>
        </p:spPr>
        <p:txBody>
          <a:bodyPr wrap="square" lIns="0" rtlCol="0">
            <a:spAutoFit/>
          </a:bodyPr>
          <a:lstStyle/>
          <a:p>
            <a:r>
              <a:rPr lang="en-US" sz="800" b="1" dirty="0" smtClean="0">
                <a:latin typeface="Arial" panose="020B0604020202020204" pitchFamily="34" charset="0"/>
                <a:cs typeface="Arial" panose="020B0604020202020204" pitchFamily="34" charset="0"/>
              </a:rPr>
              <a:t>Note</a:t>
            </a:r>
          </a:p>
          <a:p>
            <a:r>
              <a:rPr lang="en-US" sz="800" dirty="0" smtClean="0">
                <a:latin typeface="Arial" panose="020B0604020202020204" pitchFamily="34" charset="0"/>
                <a:cs typeface="Arial" panose="020B0604020202020204" pitchFamily="34" charset="0"/>
              </a:rPr>
              <a:t>In Quebec, social services are an integral part of the health system (ministère de la Santé et des Services sociaux du Québec). </a:t>
            </a:r>
            <a:endParaRPr lang="en-US" sz="8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2970" y="827146"/>
            <a:ext cx="5718060" cy="5032258"/>
          </a:xfrm>
          <a:prstGeom prst="rect">
            <a:avLst/>
          </a:prstGeom>
        </p:spPr>
      </p:pic>
      <p:sp>
        <p:nvSpPr>
          <p:cNvPr id="7" name="Rectangle 6"/>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358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of primary care physicians </a:t>
            </a:r>
            <a:br>
              <a:rPr lang="en-US" dirty="0" smtClean="0"/>
            </a:br>
            <a:r>
              <a:rPr lang="en-US" dirty="0" smtClean="0"/>
              <a:t>and their practices</a:t>
            </a:r>
            <a:endParaRPr lang="en-US" dirty="0"/>
          </a:p>
        </p:txBody>
      </p:sp>
      <p:sp>
        <p:nvSpPr>
          <p:cNvPr id="41" name="Rectangle 40"/>
          <p:cNvSpPr/>
          <p:nvPr/>
        </p:nvSpPr>
        <p:spPr>
          <a:xfrm>
            <a:off x="457199" y="2453422"/>
            <a:ext cx="8256495"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274320" rIns="182880" bIns="180000" rtlCol="0" anchor="t" anchorCtr="0"/>
          <a:lstStyle/>
          <a:p>
            <a:pPr marL="171450" indent="-171450">
              <a:lnSpc>
                <a:spcPts val="1800"/>
              </a:lnSpc>
              <a:spcAft>
                <a:spcPts val="450"/>
              </a:spcAft>
              <a:buFont typeface="Arial" panose="020B0604020202020204" pitchFamily="34" charset="0"/>
              <a:buChar char="•"/>
            </a:pPr>
            <a:r>
              <a:rPr lang="en-US" sz="1200" dirty="0">
                <a:solidFill>
                  <a:schemeClr val="tx1"/>
                </a:solidFill>
                <a:cs typeface="Arial" panose="020B0604020202020204" pitchFamily="34" charset="0"/>
              </a:rPr>
              <a:t>Canadian physicians see a median of 100 patients a week, similar to the 11-country average of </a:t>
            </a:r>
            <a:r>
              <a:rPr lang="en-US" sz="1200" dirty="0" smtClean="0">
                <a:solidFill>
                  <a:schemeClr val="tx1"/>
                </a:solidFill>
                <a:cs typeface="Arial" panose="020B0604020202020204" pitchFamily="34" charset="0"/>
              </a:rPr>
              <a:t>medians (99 patients a week). 55</a:t>
            </a:r>
            <a:r>
              <a:rPr lang="en-US" sz="1200" dirty="0">
                <a:solidFill>
                  <a:schemeClr val="tx1"/>
                </a:solidFill>
                <a:cs typeface="Arial" panose="020B0604020202020204" pitchFamily="34" charset="0"/>
              </a:rPr>
              <a:t>% of Canadian primary care physicians spend 15 to </a:t>
            </a:r>
            <a:r>
              <a:rPr lang="en-US" sz="1200" dirty="0" smtClean="0">
                <a:solidFill>
                  <a:schemeClr val="tx1"/>
                </a:solidFill>
                <a:cs typeface="Arial" panose="020B0604020202020204" pitchFamily="34" charset="0"/>
              </a:rPr>
              <a:t>less than 25 </a:t>
            </a:r>
            <a:r>
              <a:rPr lang="en-US" sz="1200" dirty="0">
                <a:solidFill>
                  <a:schemeClr val="tx1"/>
                </a:solidFill>
                <a:cs typeface="Arial" panose="020B0604020202020204" pitchFamily="34" charset="0"/>
              </a:rPr>
              <a:t>minutes with each patient, similar to the </a:t>
            </a:r>
            <a:r>
              <a:rPr lang="en-US" sz="1200" dirty="0" smtClean="0">
                <a:solidFill>
                  <a:schemeClr val="tx1"/>
                </a:solidFill>
                <a:cs typeface="Arial" panose="020B0604020202020204" pitchFamily="34" charset="0"/>
              </a:rPr>
              <a:t>CMWF </a:t>
            </a:r>
            <a:r>
              <a:rPr lang="en-US" sz="1200" dirty="0">
                <a:solidFill>
                  <a:schemeClr val="tx1"/>
                </a:solidFill>
                <a:cs typeface="Arial" panose="020B0604020202020204" pitchFamily="34" charset="0"/>
              </a:rPr>
              <a:t>average (54%). </a:t>
            </a:r>
            <a:r>
              <a:rPr lang="en-US" sz="1200" dirty="0" smtClean="0">
                <a:solidFill>
                  <a:schemeClr val="tx1"/>
                </a:solidFill>
                <a:cs typeface="Arial" panose="020B0604020202020204" pitchFamily="34" charset="0"/>
              </a:rPr>
              <a:t>Most </a:t>
            </a:r>
            <a:r>
              <a:rPr lang="en-US" sz="1200" dirty="0">
                <a:solidFill>
                  <a:schemeClr val="tx1"/>
                </a:solidFill>
                <a:cs typeface="Arial" panose="020B0604020202020204" pitchFamily="34" charset="0"/>
              </a:rPr>
              <a:t>Canadian primary care practices (61%) are not accepting new patients. </a:t>
            </a:r>
          </a:p>
          <a:p>
            <a:pPr marL="171450" indent="-171450">
              <a:lnSpc>
                <a:spcPts val="1800"/>
              </a:lnSpc>
              <a:spcAft>
                <a:spcPts val="450"/>
              </a:spcAft>
              <a:buFont typeface="Arial" panose="020B0604020202020204" pitchFamily="34" charset="0"/>
              <a:buChar char="•"/>
            </a:pPr>
            <a:r>
              <a:rPr lang="en-US" sz="1200" dirty="0">
                <a:solidFill>
                  <a:schemeClr val="tx1"/>
                </a:solidFill>
                <a:cs typeface="Arial" panose="020B0604020202020204" pitchFamily="34" charset="0"/>
              </a:rPr>
              <a:t>There were more physician group practices in Canada in 2019 than in 2015 (65% versus 60%), reflecting </a:t>
            </a:r>
            <a:r>
              <a:rPr lang="en-US" sz="1200" dirty="0" smtClean="0">
                <a:solidFill>
                  <a:schemeClr val="tx1"/>
                </a:solidFill>
                <a:cs typeface="Arial" panose="020B0604020202020204" pitchFamily="34" charset="0"/>
              </a:rPr>
              <a:t>a </a:t>
            </a:r>
            <a:r>
              <a:rPr lang="en-US" sz="1200" dirty="0">
                <a:solidFill>
                  <a:schemeClr val="tx1"/>
                </a:solidFill>
                <a:cs typeface="Arial" panose="020B0604020202020204" pitchFamily="34" charset="0"/>
              </a:rPr>
              <a:t>trend </a:t>
            </a:r>
            <a:r>
              <a:rPr lang="en-US" sz="1200" dirty="0" smtClean="0">
                <a:solidFill>
                  <a:schemeClr val="tx1"/>
                </a:solidFill>
                <a:cs typeface="Arial" panose="020B0604020202020204" pitchFamily="34" charset="0"/>
              </a:rPr>
              <a:t>away </a:t>
            </a:r>
            <a:r>
              <a:rPr lang="en-US" sz="1200" dirty="0">
                <a:solidFill>
                  <a:schemeClr val="tx1"/>
                </a:solidFill>
                <a:cs typeface="Arial" panose="020B0604020202020204" pitchFamily="34" charset="0"/>
              </a:rPr>
              <a:t>from solo practices. Notably, there is wide variation across the country in how practices </a:t>
            </a:r>
            <a:r>
              <a:rPr lang="en-US" sz="1200" dirty="0" smtClean="0">
                <a:solidFill>
                  <a:schemeClr val="tx1"/>
                </a:solidFill>
                <a:cs typeface="Arial" panose="020B0604020202020204" pitchFamily="34" charset="0"/>
              </a:rPr>
              <a:t>are </a:t>
            </a:r>
            <a:r>
              <a:rPr lang="en-US" sz="1200" dirty="0">
                <a:solidFill>
                  <a:schemeClr val="tx1"/>
                </a:solidFill>
                <a:cs typeface="Arial" panose="020B0604020202020204" pitchFamily="34" charset="0"/>
              </a:rPr>
              <a:t>organized. </a:t>
            </a:r>
          </a:p>
          <a:p>
            <a:pPr marL="171450" indent="-171450">
              <a:lnSpc>
                <a:spcPts val="1800"/>
              </a:lnSpc>
              <a:spcAft>
                <a:spcPts val="450"/>
              </a:spcAft>
              <a:buFont typeface="Arial" panose="020B0604020202020204" pitchFamily="34" charset="0"/>
              <a:buChar char="•"/>
            </a:pPr>
            <a:r>
              <a:rPr lang="en-US" sz="1200" dirty="0">
                <a:solidFill>
                  <a:schemeClr val="tx1"/>
                </a:solidFill>
                <a:cs typeface="Arial" panose="020B0604020202020204" pitchFamily="34" charset="0"/>
              </a:rPr>
              <a:t>Slightly fewer Canadian primary care physicians are extremely, very or moderately satisfied with </a:t>
            </a:r>
            <a:r>
              <a:rPr lang="en-US" sz="1200" dirty="0" err="1">
                <a:solidFill>
                  <a:schemeClr val="tx1"/>
                </a:solidFill>
                <a:cs typeface="Arial" panose="020B0604020202020204" pitchFamily="34" charset="0"/>
              </a:rPr>
              <a:t>practising</a:t>
            </a:r>
            <a:r>
              <a:rPr lang="en-US" sz="1200" dirty="0">
                <a:solidFill>
                  <a:schemeClr val="tx1"/>
                </a:solidFill>
                <a:cs typeface="Arial" panose="020B0604020202020204" pitchFamily="34" charset="0"/>
              </a:rPr>
              <a:t> </a:t>
            </a:r>
            <a:r>
              <a:rPr lang="en-US" sz="1200" dirty="0" smtClean="0">
                <a:solidFill>
                  <a:schemeClr val="tx1"/>
                </a:solidFill>
                <a:cs typeface="Arial" panose="020B0604020202020204" pitchFamily="34" charset="0"/>
              </a:rPr>
              <a:t>medicine </a:t>
            </a:r>
            <a:r>
              <a:rPr lang="en-US" sz="1200" dirty="0">
                <a:solidFill>
                  <a:schemeClr val="tx1"/>
                </a:solidFill>
                <a:cs typeface="Arial" panose="020B0604020202020204" pitchFamily="34" charset="0"/>
              </a:rPr>
              <a:t>(88%) </a:t>
            </a:r>
            <a:r>
              <a:rPr lang="en-US" sz="1200" dirty="0" smtClean="0">
                <a:solidFill>
                  <a:schemeClr val="tx1"/>
                </a:solidFill>
                <a:cs typeface="Arial" panose="020B0604020202020204" pitchFamily="34" charset="0"/>
              </a:rPr>
              <a:t/>
            </a:r>
            <a:br>
              <a:rPr lang="en-US" sz="1200" dirty="0" smtClean="0">
                <a:solidFill>
                  <a:schemeClr val="tx1"/>
                </a:solidFill>
                <a:cs typeface="Arial" panose="020B0604020202020204" pitchFamily="34" charset="0"/>
              </a:rPr>
            </a:br>
            <a:r>
              <a:rPr lang="en-US" sz="1200" dirty="0" smtClean="0">
                <a:solidFill>
                  <a:schemeClr val="tx1"/>
                </a:solidFill>
                <a:cs typeface="Arial" panose="020B0604020202020204" pitchFamily="34" charset="0"/>
              </a:rPr>
              <a:t>and </a:t>
            </a:r>
            <a:r>
              <a:rPr lang="en-US" sz="1200" dirty="0">
                <a:solidFill>
                  <a:schemeClr val="tx1"/>
                </a:solidFill>
                <a:cs typeface="Arial" panose="020B0604020202020204" pitchFamily="34" charset="0"/>
              </a:rPr>
              <a:t>with their income from medical practice (76%) compared with the CMWF average </a:t>
            </a:r>
            <a:r>
              <a:rPr lang="en-US" sz="1200" dirty="0" smtClean="0">
                <a:solidFill>
                  <a:schemeClr val="tx1"/>
                </a:solidFill>
                <a:cs typeface="Arial" panose="020B0604020202020204" pitchFamily="34" charset="0"/>
              </a:rPr>
              <a:t>(</a:t>
            </a:r>
            <a:r>
              <a:rPr lang="en-US" sz="1200" dirty="0">
                <a:solidFill>
                  <a:schemeClr val="tx1"/>
                </a:solidFill>
                <a:cs typeface="Arial" panose="020B0604020202020204" pitchFamily="34" charset="0"/>
              </a:rPr>
              <a:t>91% and 80%, </a:t>
            </a:r>
            <a:r>
              <a:rPr lang="en-US" sz="1200" dirty="0" smtClean="0">
                <a:solidFill>
                  <a:schemeClr val="tx1"/>
                </a:solidFill>
                <a:cs typeface="Arial" panose="020B0604020202020204" pitchFamily="34" charset="0"/>
              </a:rPr>
              <a:t>respectively</a:t>
            </a:r>
            <a:r>
              <a:rPr lang="en-US" sz="1200" dirty="0">
                <a:solidFill>
                  <a:schemeClr val="tx1"/>
                </a:solidFill>
                <a:cs typeface="Arial" panose="020B0604020202020204" pitchFamily="34" charset="0"/>
              </a:rPr>
              <a:t>). </a:t>
            </a:r>
            <a:r>
              <a:rPr lang="en-US" sz="1200" dirty="0" smtClean="0">
                <a:solidFill>
                  <a:schemeClr val="tx1"/>
                </a:solidFill>
                <a:cs typeface="Arial" panose="020B0604020202020204" pitchFamily="34" charset="0"/>
              </a:rPr>
              <a:t/>
            </a:r>
            <a:br>
              <a:rPr lang="en-US" sz="1200" dirty="0" smtClean="0">
                <a:solidFill>
                  <a:schemeClr val="tx1"/>
                </a:solidFill>
                <a:cs typeface="Arial" panose="020B0604020202020204" pitchFamily="34" charset="0"/>
              </a:rPr>
            </a:br>
            <a:r>
              <a:rPr lang="en-US" sz="1200" dirty="0" smtClean="0">
                <a:solidFill>
                  <a:schemeClr val="tx1"/>
                </a:solidFill>
                <a:cs typeface="Arial" panose="020B0604020202020204" pitchFamily="34" charset="0"/>
              </a:rPr>
              <a:t>However</a:t>
            </a:r>
            <a:r>
              <a:rPr lang="en-US" sz="1200" dirty="0">
                <a:solidFill>
                  <a:schemeClr val="tx1"/>
                </a:solidFill>
                <a:cs typeface="Arial" panose="020B0604020202020204" pitchFamily="34" charset="0"/>
              </a:rPr>
              <a:t>, slightly more Canadian primary care physicians are satisfied </a:t>
            </a:r>
            <a:r>
              <a:rPr lang="en-US" sz="1200" dirty="0" smtClean="0">
                <a:solidFill>
                  <a:schemeClr val="tx1"/>
                </a:solidFill>
                <a:cs typeface="Arial" panose="020B0604020202020204" pitchFamily="34" charset="0"/>
              </a:rPr>
              <a:t>with their </a:t>
            </a:r>
            <a:r>
              <a:rPr lang="en-US" sz="1200" dirty="0">
                <a:solidFill>
                  <a:schemeClr val="tx1"/>
                </a:solidFill>
                <a:cs typeface="Arial" panose="020B0604020202020204" pitchFamily="34" charset="0"/>
              </a:rPr>
              <a:t>time spent per patient (69%) and daily workload (57%) compared with the CMWF average </a:t>
            </a:r>
            <a:r>
              <a:rPr lang="en-US" sz="1200" dirty="0" smtClean="0">
                <a:solidFill>
                  <a:schemeClr val="tx1"/>
                </a:solidFill>
                <a:cs typeface="Arial" panose="020B0604020202020204" pitchFamily="34" charset="0"/>
              </a:rPr>
              <a:t>(</a:t>
            </a:r>
            <a:r>
              <a:rPr lang="en-US" sz="1200" dirty="0">
                <a:solidFill>
                  <a:schemeClr val="tx1"/>
                </a:solidFill>
                <a:cs typeface="Arial" panose="020B0604020202020204" pitchFamily="34" charset="0"/>
              </a:rPr>
              <a:t>62% and 52%, respectively). </a:t>
            </a:r>
          </a:p>
          <a:p>
            <a:pPr marL="171450" indent="-171450">
              <a:lnSpc>
                <a:spcPts val="1800"/>
              </a:lnSpc>
              <a:spcAft>
                <a:spcPts val="450"/>
              </a:spcAft>
              <a:buFont typeface="Arial" panose="020B0604020202020204" pitchFamily="34" charset="0"/>
              <a:buChar char="•"/>
            </a:pPr>
            <a:r>
              <a:rPr lang="en-US" sz="1200" dirty="0">
                <a:solidFill>
                  <a:schemeClr val="tx1"/>
                </a:solidFill>
                <a:cs typeface="Arial" panose="020B0604020202020204" pitchFamily="34" charset="0"/>
              </a:rPr>
              <a:t>More primary care physicians found their jobs stressful in 2019 than in 2015 (46% versus 27%). </a:t>
            </a:r>
            <a:r>
              <a:rPr lang="en-US" sz="1200" dirty="0" smtClean="0">
                <a:solidFill>
                  <a:schemeClr val="tx1"/>
                </a:solidFill>
                <a:cs typeface="Arial" panose="020B0604020202020204" pitchFamily="34" charset="0"/>
              </a:rPr>
              <a:t>A </a:t>
            </a:r>
            <a:r>
              <a:rPr lang="en-US" sz="1200" dirty="0">
                <a:solidFill>
                  <a:schemeClr val="tx1"/>
                </a:solidFill>
                <a:cs typeface="Arial" panose="020B0604020202020204" pitchFamily="34" charset="0"/>
              </a:rPr>
              <a:t>similar trend was </a:t>
            </a:r>
            <a:r>
              <a:rPr lang="en-US" sz="1200" dirty="0" smtClean="0">
                <a:solidFill>
                  <a:schemeClr val="tx1"/>
                </a:solidFill>
                <a:cs typeface="Arial" panose="020B0604020202020204" pitchFamily="34" charset="0"/>
              </a:rPr>
              <a:t/>
            </a:r>
            <a:br>
              <a:rPr lang="en-US" sz="1200" dirty="0" smtClean="0">
                <a:solidFill>
                  <a:schemeClr val="tx1"/>
                </a:solidFill>
                <a:cs typeface="Arial" panose="020B0604020202020204" pitchFamily="34" charset="0"/>
              </a:rPr>
            </a:br>
            <a:r>
              <a:rPr lang="en-US" sz="1200" dirty="0" smtClean="0">
                <a:solidFill>
                  <a:schemeClr val="tx1"/>
                </a:solidFill>
                <a:cs typeface="Arial" panose="020B0604020202020204" pitchFamily="34" charset="0"/>
              </a:rPr>
              <a:t>seen </a:t>
            </a:r>
            <a:r>
              <a:rPr lang="en-US" sz="1200" dirty="0">
                <a:solidFill>
                  <a:schemeClr val="tx1"/>
                </a:solidFill>
                <a:cs typeface="Arial" panose="020B0604020202020204" pitchFamily="34" charset="0"/>
              </a:rPr>
              <a:t>in the other CMWF countries (2015: </a:t>
            </a:r>
            <a:r>
              <a:rPr lang="en-US" sz="1200" dirty="0" smtClean="0">
                <a:solidFill>
                  <a:schemeClr val="tx1"/>
                </a:solidFill>
                <a:cs typeface="Arial" panose="020B0604020202020204" pitchFamily="34" charset="0"/>
              </a:rPr>
              <a:t>35%; 2019</a:t>
            </a:r>
            <a:r>
              <a:rPr lang="en-US" sz="1200" dirty="0">
                <a:solidFill>
                  <a:schemeClr val="tx1"/>
                </a:solidFill>
                <a:cs typeface="Arial" panose="020B0604020202020204" pitchFamily="34" charset="0"/>
              </a:rPr>
              <a:t>: 45%). </a:t>
            </a:r>
          </a:p>
        </p:txBody>
      </p:sp>
      <p:cxnSp>
        <p:nvCxnSpPr>
          <p:cNvPr id="42" name="Straight Connector 41"/>
          <p:cNvCxnSpPr/>
          <p:nvPr/>
        </p:nvCxnSpPr>
        <p:spPr>
          <a:xfrm flipV="1">
            <a:off x="457200" y="2453422"/>
            <a:ext cx="8256494" cy="6"/>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57200" y="2029855"/>
            <a:ext cx="1754519" cy="346698"/>
          </a:xfrm>
          <a:prstGeom prst="rect">
            <a:avLst/>
          </a:prstGeom>
        </p:spPr>
        <p:txBody>
          <a:bodyPr wrap="none">
            <a:spAutoFit/>
          </a:bodyPr>
          <a:lstStyle/>
          <a:p>
            <a:pPr defTabSz="914378">
              <a:lnSpc>
                <a:spcPts val="1800"/>
              </a:lnSpc>
              <a:spcAft>
                <a:spcPts val="900"/>
              </a:spcAft>
            </a:pPr>
            <a:r>
              <a:rPr lang="en-US" sz="2400" dirty="0">
                <a:solidFill>
                  <a:srgbClr val="00A199"/>
                </a:solidFill>
              </a:rPr>
              <a:t>Key </a:t>
            </a:r>
            <a:r>
              <a:rPr lang="en-US" sz="2400" dirty="0" smtClean="0">
                <a:solidFill>
                  <a:srgbClr val="00A199"/>
                </a:solidFill>
              </a:rPr>
              <a:t>findings </a:t>
            </a:r>
            <a:endParaRPr lang="en-CA" sz="2400" dirty="0">
              <a:solidFill>
                <a:srgbClr val="00A199"/>
              </a:solidFill>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8" y="319688"/>
            <a:ext cx="2062283" cy="1814940"/>
          </a:xfrm>
          <a:prstGeom prst="rect">
            <a:avLst/>
          </a:prstGeom>
        </p:spPr>
      </p:pic>
      <p:sp>
        <p:nvSpPr>
          <p:cNvPr id="8" name="Rectangle 7"/>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374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Canadian primary care physicians worked </a:t>
            </a:r>
            <a:br>
              <a:rPr lang="en-US" dirty="0" smtClean="0"/>
            </a:br>
            <a:r>
              <a:rPr lang="en-US" dirty="0" smtClean="0"/>
              <a:t>in physician group practices in 2019 than in 2015</a:t>
            </a:r>
            <a:endParaRPr lang="en-US"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903" y="342050"/>
            <a:ext cx="313565" cy="340831"/>
          </a:xfrm>
          <a:prstGeom prst="rect">
            <a:avLst/>
          </a:prstGeom>
        </p:spPr>
      </p:pic>
      <p:graphicFrame>
        <p:nvGraphicFramePr>
          <p:cNvPr id="7" name="Picture Placeholder 6"/>
          <p:cNvGraphicFramePr>
            <a:graphicFrameLocks noGrp="1"/>
          </p:cNvGraphicFramePr>
          <p:nvPr>
            <p:ph type="pic" sz="quarter" idx="13"/>
            <p:extLst>
              <p:ext uri="{D42A27DB-BD31-4B8C-83A1-F6EECF244321}">
                <p14:modId xmlns:p14="http://schemas.microsoft.com/office/powerpoint/2010/main" val="533436827"/>
              </p:ext>
            </p:extLst>
          </p:nvPr>
        </p:nvGraphicFramePr>
        <p:xfrm>
          <a:off x="457200" y="1643063"/>
          <a:ext cx="7927975" cy="452596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8"/>
          <p:cNvSpPr txBox="1"/>
          <p:nvPr/>
        </p:nvSpPr>
        <p:spPr>
          <a:xfrm>
            <a:off x="0" y="1328974"/>
            <a:ext cx="91440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rgbClr val="365254"/>
                </a:solidFill>
                <a:latin typeface="+mj-lt"/>
                <a:cs typeface="Arial" panose="020B0604020202020204" pitchFamily="34" charset="0"/>
              </a:rPr>
              <a:t>Primary </a:t>
            </a:r>
            <a:r>
              <a:rPr lang="en-US" sz="1400" dirty="0" smtClean="0">
                <a:solidFill>
                  <a:srgbClr val="365254"/>
                </a:solidFill>
                <a:latin typeface="+mj-lt"/>
                <a:cs typeface="Arial" panose="020B0604020202020204" pitchFamily="34" charset="0"/>
              </a:rPr>
              <a:t>practice site</a:t>
            </a:r>
            <a:endParaRPr lang="en-US" sz="1400" dirty="0">
              <a:solidFill>
                <a:srgbClr val="365254"/>
              </a:solidFill>
              <a:latin typeface="+mj-lt"/>
              <a:cs typeface="Arial" panose="020B0604020202020204" pitchFamily="34" charset="0"/>
            </a:endParaRPr>
          </a:p>
        </p:txBody>
      </p:sp>
      <p:sp>
        <p:nvSpPr>
          <p:cNvPr id="3" name="TextBox 2"/>
          <p:cNvSpPr txBox="1"/>
          <p:nvPr/>
        </p:nvSpPr>
        <p:spPr>
          <a:xfrm>
            <a:off x="731520" y="5447574"/>
            <a:ext cx="635267" cy="230832"/>
          </a:xfrm>
          <a:prstGeom prst="rect">
            <a:avLst/>
          </a:prstGeom>
          <a:solidFill>
            <a:schemeClr val="bg1"/>
          </a:solidFill>
        </p:spPr>
        <p:txBody>
          <a:bodyPr wrap="square" tIns="0" rtlCol="0">
            <a:spAutoFit/>
          </a:bodyPr>
          <a:lstStyle/>
          <a:p>
            <a:pPr algn="ctr" defTabSz="1001713"/>
            <a:r>
              <a:rPr lang="en-CA" sz="1200" dirty="0" smtClean="0">
                <a:latin typeface="Arial Narrow" panose="020B0606020202030204" pitchFamily="34" charset="0"/>
              </a:rPr>
              <a:t>2015</a:t>
            </a:r>
            <a:endParaRPr lang="en-CA" sz="1200" dirty="0">
              <a:latin typeface="Arial Narrow" panose="020B0606020202030204" pitchFamily="34" charset="0"/>
            </a:endParaRPr>
          </a:p>
        </p:txBody>
      </p:sp>
      <p:sp>
        <p:nvSpPr>
          <p:cNvPr id="9" name="TextBox 8"/>
          <p:cNvSpPr txBox="1"/>
          <p:nvPr/>
        </p:nvSpPr>
        <p:spPr>
          <a:xfrm>
            <a:off x="1718107" y="5447574"/>
            <a:ext cx="635267" cy="230832"/>
          </a:xfrm>
          <a:prstGeom prst="rect">
            <a:avLst/>
          </a:prstGeom>
          <a:solidFill>
            <a:schemeClr val="bg1"/>
          </a:solidFill>
        </p:spPr>
        <p:txBody>
          <a:bodyPr wrap="square" tIns="0" rtlCol="0">
            <a:spAutoFit/>
          </a:bodyPr>
          <a:lstStyle/>
          <a:p>
            <a:pPr algn="ctr" defTabSz="1001713"/>
            <a:r>
              <a:rPr lang="en-CA" sz="1200" dirty="0" smtClean="0">
                <a:latin typeface="Arial Narrow" panose="020B0606020202030204" pitchFamily="34" charset="0"/>
              </a:rPr>
              <a:t>2019</a:t>
            </a:r>
            <a:endParaRPr lang="en-CA" sz="1200" dirty="0">
              <a:latin typeface="Arial Narrow" panose="020B0606020202030204" pitchFamily="34" charset="0"/>
            </a:endParaRPr>
          </a:p>
        </p:txBody>
      </p:sp>
      <p:sp>
        <p:nvSpPr>
          <p:cNvPr id="10" name="TextBox 9"/>
          <p:cNvSpPr txBox="1"/>
          <p:nvPr/>
        </p:nvSpPr>
        <p:spPr>
          <a:xfrm>
            <a:off x="2654969" y="5447574"/>
            <a:ext cx="635267" cy="230832"/>
          </a:xfrm>
          <a:prstGeom prst="rect">
            <a:avLst/>
          </a:prstGeom>
          <a:solidFill>
            <a:schemeClr val="bg1"/>
          </a:solidFill>
        </p:spPr>
        <p:txBody>
          <a:bodyPr wrap="square" tIns="0" rtlCol="0">
            <a:spAutoFit/>
          </a:bodyPr>
          <a:lstStyle/>
          <a:p>
            <a:pPr algn="ctr" defTabSz="1001713"/>
            <a:r>
              <a:rPr lang="en-CA" sz="1200" dirty="0" smtClean="0">
                <a:latin typeface="Arial Narrow" panose="020B0606020202030204" pitchFamily="34" charset="0"/>
              </a:rPr>
              <a:t>2015</a:t>
            </a:r>
            <a:endParaRPr lang="en-CA" sz="1200" dirty="0">
              <a:latin typeface="Arial Narrow" panose="020B0606020202030204" pitchFamily="34" charset="0"/>
            </a:endParaRPr>
          </a:p>
        </p:txBody>
      </p:sp>
      <p:sp>
        <p:nvSpPr>
          <p:cNvPr id="11" name="TextBox 10"/>
          <p:cNvSpPr txBox="1"/>
          <p:nvPr/>
        </p:nvSpPr>
        <p:spPr>
          <a:xfrm>
            <a:off x="3641556" y="5447574"/>
            <a:ext cx="635267" cy="230832"/>
          </a:xfrm>
          <a:prstGeom prst="rect">
            <a:avLst/>
          </a:prstGeom>
          <a:solidFill>
            <a:schemeClr val="bg1"/>
          </a:solidFill>
        </p:spPr>
        <p:txBody>
          <a:bodyPr wrap="square" tIns="0" rtlCol="0">
            <a:spAutoFit/>
          </a:bodyPr>
          <a:lstStyle/>
          <a:p>
            <a:pPr algn="ctr" defTabSz="1001713"/>
            <a:r>
              <a:rPr lang="en-CA" sz="1200" dirty="0" smtClean="0">
                <a:latin typeface="Arial Narrow" panose="020B0606020202030204" pitchFamily="34" charset="0"/>
              </a:rPr>
              <a:t>2019</a:t>
            </a:r>
            <a:endParaRPr lang="en-CA" sz="1200" dirty="0">
              <a:latin typeface="Arial Narrow" panose="020B0606020202030204" pitchFamily="34" charset="0"/>
            </a:endParaRPr>
          </a:p>
        </p:txBody>
      </p:sp>
      <p:sp>
        <p:nvSpPr>
          <p:cNvPr id="12" name="TextBox 11"/>
          <p:cNvSpPr txBox="1"/>
          <p:nvPr/>
        </p:nvSpPr>
        <p:spPr>
          <a:xfrm>
            <a:off x="4575202" y="5447574"/>
            <a:ext cx="635267" cy="230832"/>
          </a:xfrm>
          <a:prstGeom prst="rect">
            <a:avLst/>
          </a:prstGeom>
          <a:solidFill>
            <a:schemeClr val="bg1"/>
          </a:solidFill>
        </p:spPr>
        <p:txBody>
          <a:bodyPr wrap="square" tIns="0" rtlCol="0">
            <a:spAutoFit/>
          </a:bodyPr>
          <a:lstStyle/>
          <a:p>
            <a:pPr algn="ctr" defTabSz="1001713"/>
            <a:r>
              <a:rPr lang="en-CA" sz="1200" dirty="0" smtClean="0">
                <a:latin typeface="Arial Narrow" panose="020B0606020202030204" pitchFamily="34" charset="0"/>
              </a:rPr>
              <a:t>2015</a:t>
            </a:r>
            <a:endParaRPr lang="en-CA" sz="1200" dirty="0">
              <a:latin typeface="Arial Narrow" panose="020B0606020202030204" pitchFamily="34" charset="0"/>
            </a:endParaRPr>
          </a:p>
        </p:txBody>
      </p:sp>
      <p:sp>
        <p:nvSpPr>
          <p:cNvPr id="13" name="TextBox 12"/>
          <p:cNvSpPr txBox="1"/>
          <p:nvPr/>
        </p:nvSpPr>
        <p:spPr>
          <a:xfrm>
            <a:off x="5552164" y="5447574"/>
            <a:ext cx="635267" cy="230832"/>
          </a:xfrm>
          <a:prstGeom prst="rect">
            <a:avLst/>
          </a:prstGeom>
          <a:solidFill>
            <a:schemeClr val="bg1"/>
          </a:solidFill>
        </p:spPr>
        <p:txBody>
          <a:bodyPr wrap="square" tIns="0" rtlCol="0">
            <a:spAutoFit/>
          </a:bodyPr>
          <a:lstStyle/>
          <a:p>
            <a:pPr algn="ctr" defTabSz="1001713"/>
            <a:r>
              <a:rPr lang="en-CA" sz="1200" dirty="0" smtClean="0">
                <a:latin typeface="Arial Narrow" panose="020B0606020202030204" pitchFamily="34" charset="0"/>
              </a:rPr>
              <a:t>2019</a:t>
            </a:r>
            <a:endParaRPr lang="en-CA" sz="1200" dirty="0">
              <a:latin typeface="Arial Narrow" panose="020B0606020202030204" pitchFamily="34" charset="0"/>
            </a:endParaRPr>
          </a:p>
        </p:txBody>
      </p:sp>
      <p:sp>
        <p:nvSpPr>
          <p:cNvPr id="14" name="TextBox 13"/>
          <p:cNvSpPr txBox="1"/>
          <p:nvPr/>
        </p:nvSpPr>
        <p:spPr>
          <a:xfrm>
            <a:off x="6480185" y="5447574"/>
            <a:ext cx="635267" cy="230832"/>
          </a:xfrm>
          <a:prstGeom prst="rect">
            <a:avLst/>
          </a:prstGeom>
          <a:solidFill>
            <a:schemeClr val="bg1"/>
          </a:solidFill>
        </p:spPr>
        <p:txBody>
          <a:bodyPr wrap="square" tIns="0" rtlCol="0">
            <a:spAutoFit/>
          </a:bodyPr>
          <a:lstStyle/>
          <a:p>
            <a:pPr algn="ctr" defTabSz="1001713"/>
            <a:r>
              <a:rPr lang="en-CA" sz="1200" dirty="0" smtClean="0">
                <a:latin typeface="Arial Narrow" panose="020B0606020202030204" pitchFamily="34" charset="0"/>
              </a:rPr>
              <a:t>2015</a:t>
            </a:r>
            <a:endParaRPr lang="en-CA" sz="1200" dirty="0">
              <a:latin typeface="Arial Narrow" panose="020B0606020202030204" pitchFamily="34" charset="0"/>
            </a:endParaRPr>
          </a:p>
        </p:txBody>
      </p:sp>
      <p:sp>
        <p:nvSpPr>
          <p:cNvPr id="15" name="TextBox 14"/>
          <p:cNvSpPr txBox="1"/>
          <p:nvPr/>
        </p:nvSpPr>
        <p:spPr>
          <a:xfrm>
            <a:off x="7466772" y="5447574"/>
            <a:ext cx="635267" cy="230832"/>
          </a:xfrm>
          <a:prstGeom prst="rect">
            <a:avLst/>
          </a:prstGeom>
          <a:solidFill>
            <a:schemeClr val="bg1"/>
          </a:solidFill>
        </p:spPr>
        <p:txBody>
          <a:bodyPr wrap="square" tIns="0" rtlCol="0">
            <a:spAutoFit/>
          </a:bodyPr>
          <a:lstStyle/>
          <a:p>
            <a:pPr algn="ctr" defTabSz="1001713"/>
            <a:r>
              <a:rPr lang="en-CA" sz="1200" dirty="0" smtClean="0">
                <a:latin typeface="Arial Narrow" panose="020B0606020202030204" pitchFamily="34" charset="0"/>
              </a:rPr>
              <a:t>2019</a:t>
            </a:r>
            <a:endParaRPr lang="en-CA" sz="1200" dirty="0">
              <a:latin typeface="Arial Narrow" panose="020B0606020202030204" pitchFamily="34" charset="0"/>
            </a:endParaRPr>
          </a:p>
        </p:txBody>
      </p:sp>
      <p:sp>
        <p:nvSpPr>
          <p:cNvPr id="16" name="Rectangle 15"/>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3754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492" y="1549589"/>
            <a:ext cx="6504445" cy="4114808"/>
          </a:xfrm>
          <a:prstGeom prst="rect">
            <a:avLst/>
          </a:prstGeom>
        </p:spPr>
      </p:pic>
      <p:sp>
        <p:nvSpPr>
          <p:cNvPr id="2" name="Title 1"/>
          <p:cNvSpPr>
            <a:spLocks noGrp="1"/>
          </p:cNvSpPr>
          <p:nvPr>
            <p:ph type="title"/>
          </p:nvPr>
        </p:nvSpPr>
        <p:spPr/>
        <p:txBody>
          <a:bodyPr/>
          <a:lstStyle/>
          <a:p>
            <a:r>
              <a:rPr lang="en-US" dirty="0" smtClean="0"/>
              <a:t>Variation across jurisdictions in primary care </a:t>
            </a:r>
            <a:br>
              <a:rPr lang="en-US" dirty="0" smtClean="0"/>
            </a:br>
            <a:r>
              <a:rPr lang="en-US" dirty="0" smtClean="0"/>
              <a:t>practice organization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3159414"/>
              </p:ext>
            </p:extLst>
          </p:nvPr>
        </p:nvGraphicFramePr>
        <p:xfrm>
          <a:off x="1340673" y="4075611"/>
          <a:ext cx="448562" cy="1202720"/>
        </p:xfrm>
        <a:graphic>
          <a:graphicData uri="http://schemas.openxmlformats.org/drawingml/2006/table">
            <a:tbl>
              <a:tblPr>
                <a:tableStyleId>{5C22544A-7EE6-4342-B048-85BDC9FD1C3A}</a:tableStyleId>
              </a:tblPr>
              <a:tblGrid>
                <a:gridCol w="448562">
                  <a:extLst>
                    <a:ext uri="{9D8B030D-6E8A-4147-A177-3AD203B41FA5}">
                      <a16:colId xmlns:a16="http://schemas.microsoft.com/office/drawing/2014/main" val="2642498201"/>
                    </a:ext>
                  </a:extLst>
                </a:gridCol>
              </a:tblGrid>
              <a:tr h="282039">
                <a:tc>
                  <a:txBody>
                    <a:bodyPr/>
                    <a:lstStyle/>
                    <a:p>
                      <a:pPr algn="ctr"/>
                      <a:r>
                        <a:rPr lang="en-US" sz="1300" b="1" dirty="0" smtClean="0">
                          <a:latin typeface="+mn-lt"/>
                          <a:cs typeface="Arial" panose="020B0604020202020204" pitchFamily="34" charset="0"/>
                        </a:rPr>
                        <a:t>14</a:t>
                      </a:r>
                      <a:r>
                        <a:rPr lang="en-US" sz="1300" b="1" baseline="30000" dirty="0" smtClean="0">
                          <a:latin typeface="+mn-lt"/>
                          <a:cs typeface="Arial" panose="020B0604020202020204" pitchFamily="34" charset="0"/>
                        </a:rPr>
                        <a:t>%</a:t>
                      </a:r>
                      <a:r>
                        <a:rPr lang="en-US" sz="1300" b="1" dirty="0" smtClean="0">
                          <a:latin typeface="+mn-lt"/>
                          <a:cs typeface="Arial" panose="020B0604020202020204" pitchFamily="34" charset="0"/>
                        </a:rPr>
                        <a:t>*</a:t>
                      </a:r>
                      <a:endParaRPr lang="en-US" sz="1300" b="1" baseline="30000" dirty="0">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2BAB5"/>
                    </a:solidFill>
                  </a:tcPr>
                </a:tc>
                <a:extLst>
                  <a:ext uri="{0D108BD9-81ED-4DB2-BD59-A6C34878D82A}">
                    <a16:rowId xmlns:a16="http://schemas.microsoft.com/office/drawing/2014/main" val="2211788169"/>
                  </a:ext>
                </a:extLst>
              </a:tr>
              <a:tr h="282039">
                <a:tc>
                  <a:txBody>
                    <a:bodyPr/>
                    <a:lstStyle/>
                    <a:p>
                      <a:pPr algn="ctr"/>
                      <a:r>
                        <a:rPr lang="en-US" sz="1300" b="1" dirty="0" smtClean="0">
                          <a:ln>
                            <a:noFill/>
                          </a:ln>
                          <a:solidFill>
                            <a:schemeClr val="bg1"/>
                          </a:solidFill>
                          <a:effectLst>
                            <a:glow rad="63500">
                              <a:srgbClr val="365254"/>
                            </a:glow>
                          </a:effectLst>
                          <a:latin typeface="+mn-lt"/>
                          <a:cs typeface="Arial" panose="020B0604020202020204" pitchFamily="34" charset="0"/>
                        </a:rPr>
                        <a:t>74</a:t>
                      </a:r>
                      <a:r>
                        <a:rPr lang="en-US" sz="1300" b="1" baseline="30000" dirty="0" smtClean="0">
                          <a:ln>
                            <a:noFill/>
                          </a:ln>
                          <a:solidFill>
                            <a:schemeClr val="bg1"/>
                          </a:solidFill>
                          <a:effectLst>
                            <a:glow rad="63500">
                              <a:srgbClr val="365254"/>
                            </a:glow>
                          </a:effectLst>
                          <a:latin typeface="+mn-lt"/>
                          <a:cs typeface="Arial" panose="020B0604020202020204" pitchFamily="34" charset="0"/>
                        </a:rPr>
                        <a:t>%</a:t>
                      </a:r>
                      <a:endParaRPr lang="en-US" sz="1300" b="1" baseline="30000" dirty="0">
                        <a:ln>
                          <a:noFill/>
                        </a:ln>
                        <a:solidFill>
                          <a:schemeClr val="bg1"/>
                        </a:solidFill>
                        <a:effectLst>
                          <a:glow rad="63500">
                            <a:srgbClr val="365254"/>
                          </a:glow>
                        </a:effectLst>
                        <a:latin typeface="+mn-lt"/>
                        <a:cs typeface="Arial" panose="020B0604020202020204" pitchFamily="34" charset="0"/>
                      </a:endParaRPr>
                    </a:p>
                  </a:txBody>
                  <a:tcPr marL="51280" marR="51280" marT="51280" marB="5128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bg1"/>
                      </a:fgClr>
                      <a:bgClr>
                        <a:srgbClr val="365254"/>
                      </a:bgClr>
                    </a:pattFill>
                  </a:tcPr>
                </a:tc>
                <a:extLst>
                  <a:ext uri="{0D108BD9-81ED-4DB2-BD59-A6C34878D82A}">
                    <a16:rowId xmlns:a16="http://schemas.microsoft.com/office/drawing/2014/main" val="20091761"/>
                  </a:ext>
                </a:extLst>
              </a:tr>
              <a:tr h="282039">
                <a:tc>
                  <a:txBody>
                    <a:bodyPr/>
                    <a:lstStyle/>
                    <a:p>
                      <a:pPr algn="ctr"/>
                      <a:r>
                        <a:rPr lang="en-US" sz="1300" b="1" dirty="0" smtClean="0">
                          <a:solidFill>
                            <a:schemeClr val="bg1"/>
                          </a:solidFill>
                          <a:latin typeface="+mn-lt"/>
                          <a:cs typeface="Arial" panose="020B0604020202020204" pitchFamily="34" charset="0"/>
                        </a:rPr>
                        <a:t>8</a:t>
                      </a:r>
                      <a:r>
                        <a:rPr lang="en-US" sz="1300" b="1" baseline="30000" dirty="0" smtClean="0">
                          <a:solidFill>
                            <a:schemeClr val="bg1"/>
                          </a:solidFill>
                          <a:latin typeface="+mn-lt"/>
                          <a:cs typeface="Arial" panose="020B0604020202020204" pitchFamily="34" charset="0"/>
                        </a:rPr>
                        <a:t>%</a:t>
                      </a:r>
                      <a:r>
                        <a:rPr lang="en-US" sz="1300" b="1" dirty="0" smtClean="0">
                          <a:solidFill>
                            <a:schemeClr val="bg1"/>
                          </a:solidFill>
                          <a:latin typeface="+mn-lt"/>
                          <a:cs typeface="Arial" panose="020B0604020202020204" pitchFamily="34" charset="0"/>
                        </a:rPr>
                        <a:t>*</a:t>
                      </a:r>
                      <a:endParaRPr lang="en-US" sz="1300" b="1" baseline="30000" dirty="0">
                        <a:solidFill>
                          <a:schemeClr val="bg1"/>
                        </a:solidFill>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52062"/>
                    </a:solidFill>
                  </a:tcPr>
                </a:tc>
                <a:extLst>
                  <a:ext uri="{0D108BD9-81ED-4DB2-BD59-A6C34878D82A}">
                    <a16:rowId xmlns:a16="http://schemas.microsoft.com/office/drawing/2014/main" val="683321530"/>
                  </a:ext>
                </a:extLst>
              </a:tr>
              <a:tr h="282039">
                <a:tc>
                  <a:txBody>
                    <a:bodyPr/>
                    <a:lstStyle/>
                    <a:p>
                      <a:pPr algn="ctr"/>
                      <a:r>
                        <a:rPr lang="en-CA" sz="1300" b="1" kern="1200" dirty="0" smtClean="0">
                          <a:solidFill>
                            <a:schemeClr val="dk1"/>
                          </a:solidFill>
                          <a:effectLst>
                            <a:glow rad="63500">
                              <a:srgbClr val="C8DA3F">
                                <a:alpha val="40000"/>
                              </a:srgbClr>
                            </a:glow>
                          </a:effectLst>
                          <a:latin typeface="+mn-lt"/>
                          <a:ea typeface="+mn-ea"/>
                          <a:cs typeface="Arial" panose="020B0604020202020204" pitchFamily="34" charset="0"/>
                        </a:rPr>
                        <a:t>—</a:t>
                      </a:r>
                      <a:endParaRPr lang="en-US" sz="1300" b="1" baseline="30000" dirty="0">
                        <a:effectLst>
                          <a:glow rad="63500">
                            <a:srgbClr val="C8DA3F">
                              <a:alpha val="40000"/>
                            </a:srgbClr>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tx1"/>
                      </a:fgClr>
                      <a:bgClr>
                        <a:srgbClr val="C8DA3F"/>
                      </a:bgClr>
                    </a:pattFill>
                  </a:tcPr>
                </a:tc>
                <a:extLst>
                  <a:ext uri="{0D108BD9-81ED-4DB2-BD59-A6C34878D82A}">
                    <a16:rowId xmlns:a16="http://schemas.microsoft.com/office/drawing/2014/main" val="3460363731"/>
                  </a:ext>
                </a:extLst>
              </a:tr>
            </a:tbl>
          </a:graphicData>
        </a:graphic>
      </p:graphicFrame>
      <p:graphicFrame>
        <p:nvGraphicFramePr>
          <p:cNvPr id="78" name="Table 77"/>
          <p:cNvGraphicFramePr>
            <a:graphicFrameLocks noGrp="1"/>
          </p:cNvGraphicFramePr>
          <p:nvPr>
            <p:extLst>
              <p:ext uri="{D42A27DB-BD31-4B8C-83A1-F6EECF244321}">
                <p14:modId xmlns:p14="http://schemas.microsoft.com/office/powerpoint/2010/main" val="4014768854"/>
              </p:ext>
            </p:extLst>
          </p:nvPr>
        </p:nvGraphicFramePr>
        <p:xfrm>
          <a:off x="1877303" y="4241799"/>
          <a:ext cx="448562" cy="1202720"/>
        </p:xfrm>
        <a:graphic>
          <a:graphicData uri="http://schemas.openxmlformats.org/drawingml/2006/table">
            <a:tbl>
              <a:tblPr>
                <a:tableStyleId>{5C22544A-7EE6-4342-B048-85BDC9FD1C3A}</a:tableStyleId>
              </a:tblPr>
              <a:tblGrid>
                <a:gridCol w="448562">
                  <a:extLst>
                    <a:ext uri="{9D8B030D-6E8A-4147-A177-3AD203B41FA5}">
                      <a16:colId xmlns:a16="http://schemas.microsoft.com/office/drawing/2014/main" val="2642498201"/>
                    </a:ext>
                  </a:extLst>
                </a:gridCol>
              </a:tblGrid>
              <a:tr h="282039">
                <a:tc>
                  <a:txBody>
                    <a:bodyPr/>
                    <a:lstStyle/>
                    <a:p>
                      <a:pPr algn="ctr"/>
                      <a:r>
                        <a:rPr lang="en-US" sz="1300" b="1" dirty="0" smtClean="0">
                          <a:latin typeface="+mn-lt"/>
                          <a:cs typeface="Arial" panose="020B0604020202020204" pitchFamily="34" charset="0"/>
                        </a:rPr>
                        <a:t>10</a:t>
                      </a:r>
                      <a:r>
                        <a:rPr lang="en-US" sz="1300" b="1" baseline="30000" dirty="0" smtClean="0">
                          <a:latin typeface="+mn-lt"/>
                          <a:cs typeface="Arial" panose="020B0604020202020204" pitchFamily="34" charset="0"/>
                        </a:rPr>
                        <a:t>%</a:t>
                      </a:r>
                      <a:r>
                        <a:rPr lang="en-US" sz="1300" b="1" dirty="0" smtClean="0">
                          <a:latin typeface="+mn-lt"/>
                          <a:cs typeface="Arial" panose="020B0604020202020204" pitchFamily="34" charset="0"/>
                        </a:rPr>
                        <a:t>*</a:t>
                      </a:r>
                      <a:endParaRPr lang="en-US" sz="1300" b="1" baseline="30000" dirty="0">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2BAB5"/>
                    </a:solidFill>
                  </a:tcPr>
                </a:tc>
                <a:extLst>
                  <a:ext uri="{0D108BD9-81ED-4DB2-BD59-A6C34878D82A}">
                    <a16:rowId xmlns:a16="http://schemas.microsoft.com/office/drawing/2014/main" val="2211788169"/>
                  </a:ext>
                </a:extLst>
              </a:tr>
              <a:tr h="282039">
                <a:tc>
                  <a:txBody>
                    <a:bodyPr/>
                    <a:lstStyle/>
                    <a:p>
                      <a:pPr marL="0" algn="ctr" defTabSz="914400" rtl="0" eaLnBrk="1" latinLnBrk="0" hangingPunct="1"/>
                      <a:r>
                        <a:rPr lang="en-US" sz="1300" b="1" kern="1200" dirty="0" smtClean="0">
                          <a:ln>
                            <a:noFill/>
                          </a:ln>
                          <a:solidFill>
                            <a:schemeClr val="bg1"/>
                          </a:solidFill>
                          <a:effectLst>
                            <a:glow rad="63500">
                              <a:srgbClr val="365254"/>
                            </a:glow>
                          </a:effectLst>
                          <a:latin typeface="+mn-lt"/>
                          <a:ea typeface="+mn-ea"/>
                          <a:cs typeface="Arial" panose="020B0604020202020204" pitchFamily="34" charset="0"/>
                        </a:rPr>
                        <a:t>78</a:t>
                      </a:r>
                      <a:r>
                        <a:rPr lang="en-US" sz="1300" b="1" kern="1200" baseline="30000" dirty="0" smtClean="0">
                          <a:ln>
                            <a:noFill/>
                          </a:ln>
                          <a:solidFill>
                            <a:schemeClr val="bg1"/>
                          </a:solidFill>
                          <a:effectLst>
                            <a:glow rad="63500">
                              <a:srgbClr val="365254"/>
                            </a:glow>
                          </a:effectLst>
                          <a:latin typeface="+mn-lt"/>
                          <a:ea typeface="+mn-ea"/>
                          <a:cs typeface="Arial" panose="020B0604020202020204" pitchFamily="34" charset="0"/>
                        </a:rPr>
                        <a:t>%</a:t>
                      </a:r>
                      <a:endParaRPr lang="en-US" sz="1300" b="1" kern="1200" baseline="30000" dirty="0">
                        <a:ln>
                          <a:noFill/>
                        </a:ln>
                        <a:solidFill>
                          <a:schemeClr val="bg1"/>
                        </a:solidFill>
                        <a:effectLst>
                          <a:glow rad="63500">
                            <a:srgbClr val="365254"/>
                          </a:glow>
                        </a:effectLst>
                        <a:latin typeface="+mn-lt"/>
                        <a:ea typeface="+mn-ea"/>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365254"/>
                      </a:fgClr>
                      <a:bgClr>
                        <a:schemeClr val="bg1"/>
                      </a:bgClr>
                    </a:pattFill>
                  </a:tcPr>
                </a:tc>
                <a:extLst>
                  <a:ext uri="{0D108BD9-81ED-4DB2-BD59-A6C34878D82A}">
                    <a16:rowId xmlns:a16="http://schemas.microsoft.com/office/drawing/2014/main" val="20091761"/>
                  </a:ext>
                </a:extLst>
              </a:tr>
              <a:tr h="282039">
                <a:tc>
                  <a:txBody>
                    <a:bodyPr/>
                    <a:lstStyle/>
                    <a:p>
                      <a:pPr algn="ctr"/>
                      <a:r>
                        <a:rPr lang="en-US" sz="1300" b="1" dirty="0" smtClean="0">
                          <a:solidFill>
                            <a:schemeClr val="bg1"/>
                          </a:solidFill>
                          <a:latin typeface="+mn-lt"/>
                          <a:cs typeface="Arial" panose="020B0604020202020204" pitchFamily="34" charset="0"/>
                        </a:rPr>
                        <a:t>—</a:t>
                      </a: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52062"/>
                    </a:solidFill>
                  </a:tcPr>
                </a:tc>
                <a:extLst>
                  <a:ext uri="{0D108BD9-81ED-4DB2-BD59-A6C34878D82A}">
                    <a16:rowId xmlns:a16="http://schemas.microsoft.com/office/drawing/2014/main" val="683321530"/>
                  </a:ext>
                </a:extLst>
              </a:tr>
              <a:tr h="282039">
                <a:tc>
                  <a:txBody>
                    <a:bodyPr/>
                    <a:lstStyle/>
                    <a:p>
                      <a:pPr algn="ctr"/>
                      <a:r>
                        <a:rPr lang="en-US" sz="1300" b="1" strike="noStrike" baseline="0" dirty="0" smtClean="0">
                          <a:effectLst>
                            <a:glow rad="63500">
                              <a:srgbClr val="C8DA3F">
                                <a:alpha val="40000"/>
                              </a:srgbClr>
                            </a:glow>
                          </a:effectLst>
                          <a:latin typeface="+mn-lt"/>
                          <a:cs typeface="Arial" panose="020B0604020202020204" pitchFamily="34" charset="0"/>
                        </a:rPr>
                        <a:t>—</a:t>
                      </a:r>
                      <a:endParaRPr lang="en-US" sz="1300" b="1" baseline="30000" dirty="0">
                        <a:effectLst>
                          <a:glow rad="63500">
                            <a:srgbClr val="C8DA3F">
                              <a:alpha val="40000"/>
                            </a:srgbClr>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tx1"/>
                      </a:fgClr>
                      <a:bgClr>
                        <a:srgbClr val="C8DA3F"/>
                      </a:bgClr>
                    </a:pattFill>
                  </a:tcPr>
                </a:tc>
                <a:extLst>
                  <a:ext uri="{0D108BD9-81ED-4DB2-BD59-A6C34878D82A}">
                    <a16:rowId xmlns:a16="http://schemas.microsoft.com/office/drawing/2014/main" val="3460363731"/>
                  </a:ext>
                </a:extLst>
              </a:tr>
            </a:tbl>
          </a:graphicData>
        </a:graphic>
      </p:graphicFrame>
      <p:graphicFrame>
        <p:nvGraphicFramePr>
          <p:cNvPr id="79" name="Table 78"/>
          <p:cNvGraphicFramePr>
            <a:graphicFrameLocks noGrp="1"/>
          </p:cNvGraphicFramePr>
          <p:nvPr>
            <p:extLst>
              <p:ext uri="{D42A27DB-BD31-4B8C-83A1-F6EECF244321}">
                <p14:modId xmlns:p14="http://schemas.microsoft.com/office/powerpoint/2010/main" val="618454316"/>
              </p:ext>
            </p:extLst>
          </p:nvPr>
        </p:nvGraphicFramePr>
        <p:xfrm>
          <a:off x="2385093" y="4301435"/>
          <a:ext cx="448562" cy="1202720"/>
        </p:xfrm>
        <a:graphic>
          <a:graphicData uri="http://schemas.openxmlformats.org/drawingml/2006/table">
            <a:tbl>
              <a:tblPr>
                <a:tableStyleId>{5C22544A-7EE6-4342-B048-85BDC9FD1C3A}</a:tableStyleId>
              </a:tblPr>
              <a:tblGrid>
                <a:gridCol w="448562">
                  <a:extLst>
                    <a:ext uri="{9D8B030D-6E8A-4147-A177-3AD203B41FA5}">
                      <a16:colId xmlns:a16="http://schemas.microsoft.com/office/drawing/2014/main" val="2642498201"/>
                    </a:ext>
                  </a:extLst>
                </a:gridCol>
              </a:tblGrid>
              <a:tr h="282039">
                <a:tc>
                  <a:txBody>
                    <a:bodyPr/>
                    <a:lstStyle/>
                    <a:p>
                      <a:pPr algn="ctr"/>
                      <a:r>
                        <a:rPr lang="en-US" sz="1300" b="1" dirty="0" smtClean="0">
                          <a:latin typeface="+mn-lt"/>
                          <a:cs typeface="Arial" panose="020B0604020202020204" pitchFamily="34" charset="0"/>
                        </a:rPr>
                        <a:t>12</a:t>
                      </a:r>
                      <a:r>
                        <a:rPr lang="en-US" sz="1300" b="1" baseline="30000" dirty="0" smtClean="0">
                          <a:latin typeface="+mn-lt"/>
                          <a:cs typeface="Arial" panose="020B0604020202020204" pitchFamily="34" charset="0"/>
                        </a:rPr>
                        <a:t>%</a:t>
                      </a:r>
                      <a:r>
                        <a:rPr lang="en-US" sz="1300" b="1" dirty="0" smtClean="0">
                          <a:latin typeface="+mn-lt"/>
                          <a:cs typeface="Arial" panose="020B0604020202020204" pitchFamily="34" charset="0"/>
                        </a:rPr>
                        <a:t>*</a:t>
                      </a:r>
                      <a:endParaRPr lang="en-US" sz="1300" b="1" baseline="30000" dirty="0">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2BAB5"/>
                    </a:solidFill>
                  </a:tcPr>
                </a:tc>
                <a:extLst>
                  <a:ext uri="{0D108BD9-81ED-4DB2-BD59-A6C34878D82A}">
                    <a16:rowId xmlns:a16="http://schemas.microsoft.com/office/drawing/2014/main" val="2211788169"/>
                  </a:ext>
                </a:extLst>
              </a:tr>
              <a:tr h="282039">
                <a:tc>
                  <a:txBody>
                    <a:bodyPr/>
                    <a:lstStyle/>
                    <a:p>
                      <a:pPr marL="0" algn="ctr" defTabSz="914400" rtl="0" eaLnBrk="1" latinLnBrk="0" hangingPunct="1"/>
                      <a:r>
                        <a:rPr lang="en-US" sz="1300" b="1" kern="1200" dirty="0" smtClean="0">
                          <a:ln>
                            <a:noFill/>
                          </a:ln>
                          <a:solidFill>
                            <a:schemeClr val="bg1"/>
                          </a:solidFill>
                          <a:effectLst>
                            <a:glow rad="63500">
                              <a:srgbClr val="365254"/>
                            </a:glow>
                          </a:effectLst>
                          <a:latin typeface="+mn-lt"/>
                          <a:ea typeface="+mn-ea"/>
                          <a:cs typeface="Arial" panose="020B0604020202020204" pitchFamily="34" charset="0"/>
                        </a:rPr>
                        <a:t>58</a:t>
                      </a:r>
                      <a:r>
                        <a:rPr lang="en-US" sz="1300" b="1" kern="1200" baseline="30000" dirty="0" smtClean="0">
                          <a:ln>
                            <a:noFill/>
                          </a:ln>
                          <a:solidFill>
                            <a:schemeClr val="bg1"/>
                          </a:solidFill>
                          <a:effectLst>
                            <a:glow rad="63500">
                              <a:srgbClr val="365254"/>
                            </a:glow>
                          </a:effectLst>
                          <a:latin typeface="+mn-lt"/>
                          <a:ea typeface="+mn-ea"/>
                          <a:cs typeface="Arial" panose="020B0604020202020204" pitchFamily="34" charset="0"/>
                        </a:rPr>
                        <a:t>%</a:t>
                      </a:r>
                      <a:endParaRPr lang="en-US" sz="1300" b="1" kern="1200" dirty="0">
                        <a:ln>
                          <a:noFill/>
                        </a:ln>
                        <a:solidFill>
                          <a:schemeClr val="bg1"/>
                        </a:solidFill>
                        <a:effectLst>
                          <a:glow rad="63500">
                            <a:srgbClr val="365254"/>
                          </a:glow>
                        </a:effectLst>
                        <a:latin typeface="+mn-lt"/>
                        <a:ea typeface="+mn-ea"/>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365254"/>
                      </a:fgClr>
                      <a:bgClr>
                        <a:schemeClr val="bg1"/>
                      </a:bgClr>
                    </a:pattFill>
                  </a:tcPr>
                </a:tc>
                <a:extLst>
                  <a:ext uri="{0D108BD9-81ED-4DB2-BD59-A6C34878D82A}">
                    <a16:rowId xmlns:a16="http://schemas.microsoft.com/office/drawing/2014/main" val="20091761"/>
                  </a:ext>
                </a:extLst>
              </a:tr>
              <a:tr h="282039">
                <a:tc>
                  <a:txBody>
                    <a:bodyPr/>
                    <a:lstStyle/>
                    <a:p>
                      <a:pPr algn="ctr"/>
                      <a:r>
                        <a:rPr lang="en-US" sz="1300" b="1" baseline="0" dirty="0" smtClean="0">
                          <a:solidFill>
                            <a:schemeClr val="bg1"/>
                          </a:solidFill>
                          <a:latin typeface="+mn-lt"/>
                          <a:cs typeface="Arial" panose="020B0604020202020204" pitchFamily="34" charset="0"/>
                        </a:rPr>
                        <a:t>25</a:t>
                      </a:r>
                      <a:r>
                        <a:rPr lang="en-US" sz="1300" b="1" baseline="30000" dirty="0" smtClean="0">
                          <a:solidFill>
                            <a:schemeClr val="bg1"/>
                          </a:solidFill>
                          <a:latin typeface="+mn-lt"/>
                          <a:cs typeface="Arial" panose="020B0604020202020204" pitchFamily="34" charset="0"/>
                        </a:rPr>
                        <a:t>%</a:t>
                      </a:r>
                      <a:endParaRPr lang="en-US" sz="1300" b="1" baseline="30000" dirty="0">
                        <a:solidFill>
                          <a:schemeClr val="bg1"/>
                        </a:solidFill>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52062"/>
                    </a:solidFill>
                  </a:tcPr>
                </a:tc>
                <a:extLst>
                  <a:ext uri="{0D108BD9-81ED-4DB2-BD59-A6C34878D82A}">
                    <a16:rowId xmlns:a16="http://schemas.microsoft.com/office/drawing/2014/main" val="683321530"/>
                  </a:ext>
                </a:extLst>
              </a:tr>
              <a:tr h="282039">
                <a:tc>
                  <a:txBody>
                    <a:bodyPr/>
                    <a:lstStyle/>
                    <a:p>
                      <a:pPr algn="ctr"/>
                      <a:r>
                        <a:rPr lang="en-US" sz="1300" b="1" strike="noStrike" baseline="0" dirty="0" smtClean="0">
                          <a:effectLst>
                            <a:glow rad="63500">
                              <a:srgbClr val="C8DA3F">
                                <a:alpha val="40000"/>
                              </a:srgbClr>
                            </a:glow>
                          </a:effectLst>
                          <a:latin typeface="+mn-lt"/>
                          <a:cs typeface="Arial" panose="020B0604020202020204" pitchFamily="34" charset="0"/>
                        </a:rPr>
                        <a:t>—</a:t>
                      </a:r>
                      <a:endParaRPr lang="en-US" sz="1300" b="1" baseline="30000" dirty="0">
                        <a:effectLst>
                          <a:glow rad="63500">
                            <a:srgbClr val="C8DA3F">
                              <a:alpha val="40000"/>
                            </a:srgbClr>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tx1"/>
                      </a:fgClr>
                      <a:bgClr>
                        <a:srgbClr val="C8DA3F"/>
                      </a:bgClr>
                    </a:pattFill>
                  </a:tcPr>
                </a:tc>
                <a:extLst>
                  <a:ext uri="{0D108BD9-81ED-4DB2-BD59-A6C34878D82A}">
                    <a16:rowId xmlns:a16="http://schemas.microsoft.com/office/drawing/2014/main" val="3460363731"/>
                  </a:ext>
                </a:extLst>
              </a:tr>
            </a:tbl>
          </a:graphicData>
        </a:graphic>
      </p:graphicFrame>
      <p:graphicFrame>
        <p:nvGraphicFramePr>
          <p:cNvPr id="80" name="Table 79"/>
          <p:cNvGraphicFramePr>
            <a:graphicFrameLocks noGrp="1"/>
          </p:cNvGraphicFramePr>
          <p:nvPr>
            <p:extLst>
              <p:ext uri="{D42A27DB-BD31-4B8C-83A1-F6EECF244321}">
                <p14:modId xmlns:p14="http://schemas.microsoft.com/office/powerpoint/2010/main" val="4200881269"/>
              </p:ext>
            </p:extLst>
          </p:nvPr>
        </p:nvGraphicFramePr>
        <p:xfrm>
          <a:off x="2884962" y="4318853"/>
          <a:ext cx="448562" cy="1202720"/>
        </p:xfrm>
        <a:graphic>
          <a:graphicData uri="http://schemas.openxmlformats.org/drawingml/2006/table">
            <a:tbl>
              <a:tblPr>
                <a:tableStyleId>{5C22544A-7EE6-4342-B048-85BDC9FD1C3A}</a:tableStyleId>
              </a:tblPr>
              <a:tblGrid>
                <a:gridCol w="448562">
                  <a:extLst>
                    <a:ext uri="{9D8B030D-6E8A-4147-A177-3AD203B41FA5}">
                      <a16:colId xmlns:a16="http://schemas.microsoft.com/office/drawing/2014/main" val="2642498201"/>
                    </a:ext>
                  </a:extLst>
                </a:gridCol>
              </a:tblGrid>
              <a:tr h="282039">
                <a:tc>
                  <a:txBody>
                    <a:bodyPr/>
                    <a:lstStyle/>
                    <a:p>
                      <a:pPr algn="ctr"/>
                      <a:r>
                        <a:rPr lang="en-US" sz="1300" b="1" dirty="0" smtClean="0">
                          <a:latin typeface="+mn-lt"/>
                          <a:cs typeface="Arial" panose="020B0604020202020204" pitchFamily="34" charset="0"/>
                        </a:rPr>
                        <a:t>18</a:t>
                      </a:r>
                      <a:r>
                        <a:rPr lang="en-US" sz="1300" b="1" baseline="30000" dirty="0" smtClean="0">
                          <a:latin typeface="+mn-lt"/>
                          <a:cs typeface="Arial" panose="020B0604020202020204" pitchFamily="34" charset="0"/>
                        </a:rPr>
                        <a:t>%</a:t>
                      </a:r>
                      <a:r>
                        <a:rPr lang="en-US" sz="1300" b="1" dirty="0" smtClean="0">
                          <a:latin typeface="+mn-lt"/>
                          <a:cs typeface="Arial" panose="020B0604020202020204" pitchFamily="34" charset="0"/>
                        </a:rPr>
                        <a:t>*</a:t>
                      </a:r>
                      <a:endParaRPr lang="en-US" sz="1300" b="1" baseline="30000" dirty="0">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2BAB5"/>
                    </a:solidFill>
                  </a:tcPr>
                </a:tc>
                <a:extLst>
                  <a:ext uri="{0D108BD9-81ED-4DB2-BD59-A6C34878D82A}">
                    <a16:rowId xmlns:a16="http://schemas.microsoft.com/office/drawing/2014/main" val="2211788169"/>
                  </a:ext>
                </a:extLst>
              </a:tr>
              <a:tr h="282039">
                <a:tc>
                  <a:txBody>
                    <a:bodyPr/>
                    <a:lstStyle/>
                    <a:p>
                      <a:pPr marL="0" algn="ctr" defTabSz="914400" rtl="0" eaLnBrk="1" latinLnBrk="0" hangingPunct="1"/>
                      <a:r>
                        <a:rPr lang="en-US" sz="1300" b="1" kern="1200" dirty="0" smtClean="0">
                          <a:ln>
                            <a:noFill/>
                          </a:ln>
                          <a:solidFill>
                            <a:schemeClr val="bg1"/>
                          </a:solidFill>
                          <a:effectLst>
                            <a:glow rad="63500">
                              <a:srgbClr val="365254"/>
                            </a:glow>
                          </a:effectLst>
                          <a:latin typeface="+mn-lt"/>
                          <a:ea typeface="+mn-ea"/>
                          <a:cs typeface="Arial" panose="020B0604020202020204" pitchFamily="34" charset="0"/>
                        </a:rPr>
                        <a:t>47</a:t>
                      </a:r>
                      <a:r>
                        <a:rPr lang="en-US" sz="1300" b="1" kern="1200" baseline="30000" dirty="0" smtClean="0">
                          <a:ln>
                            <a:noFill/>
                          </a:ln>
                          <a:solidFill>
                            <a:schemeClr val="bg1"/>
                          </a:solidFill>
                          <a:effectLst>
                            <a:glow rad="63500">
                              <a:srgbClr val="365254"/>
                            </a:glow>
                          </a:effectLst>
                          <a:latin typeface="+mn-lt"/>
                          <a:ea typeface="+mn-ea"/>
                          <a:cs typeface="Arial" panose="020B0604020202020204" pitchFamily="34" charset="0"/>
                        </a:rPr>
                        <a:t>%</a:t>
                      </a:r>
                      <a:endParaRPr lang="en-US" sz="1300" b="1" kern="1200" dirty="0">
                        <a:ln>
                          <a:noFill/>
                        </a:ln>
                        <a:solidFill>
                          <a:schemeClr val="bg1"/>
                        </a:solidFill>
                        <a:effectLst>
                          <a:glow rad="63500">
                            <a:srgbClr val="365254"/>
                          </a:glow>
                        </a:effectLst>
                        <a:latin typeface="+mn-lt"/>
                        <a:ea typeface="+mn-ea"/>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365254"/>
                      </a:fgClr>
                      <a:bgClr>
                        <a:schemeClr val="bg1"/>
                      </a:bgClr>
                    </a:pattFill>
                  </a:tcPr>
                </a:tc>
                <a:extLst>
                  <a:ext uri="{0D108BD9-81ED-4DB2-BD59-A6C34878D82A}">
                    <a16:rowId xmlns:a16="http://schemas.microsoft.com/office/drawing/2014/main" val="20091761"/>
                  </a:ext>
                </a:extLst>
              </a:tr>
              <a:tr h="282039">
                <a:tc>
                  <a:txBody>
                    <a:bodyPr/>
                    <a:lstStyle/>
                    <a:p>
                      <a:pPr algn="ctr"/>
                      <a:r>
                        <a:rPr lang="en-US" sz="1300" b="1" baseline="0" dirty="0" smtClean="0">
                          <a:solidFill>
                            <a:schemeClr val="bg1"/>
                          </a:solidFill>
                          <a:latin typeface="+mn-lt"/>
                          <a:cs typeface="Arial" panose="020B0604020202020204" pitchFamily="34" charset="0"/>
                        </a:rPr>
                        <a:t>25</a:t>
                      </a:r>
                      <a:r>
                        <a:rPr lang="en-US" sz="1300" b="1" baseline="30000" dirty="0" smtClean="0">
                          <a:solidFill>
                            <a:schemeClr val="bg1"/>
                          </a:solidFill>
                          <a:latin typeface="+mn-lt"/>
                          <a:cs typeface="Arial" panose="020B0604020202020204" pitchFamily="34" charset="0"/>
                        </a:rPr>
                        <a:t>%</a:t>
                      </a:r>
                      <a:endParaRPr lang="en-US" sz="1300" b="1" baseline="30000" dirty="0">
                        <a:solidFill>
                          <a:schemeClr val="bg1"/>
                        </a:solidFill>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52062"/>
                    </a:solidFill>
                  </a:tcPr>
                </a:tc>
                <a:extLst>
                  <a:ext uri="{0D108BD9-81ED-4DB2-BD59-A6C34878D82A}">
                    <a16:rowId xmlns:a16="http://schemas.microsoft.com/office/drawing/2014/main" val="683321530"/>
                  </a:ext>
                </a:extLst>
              </a:tr>
              <a:tr h="282039">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300" b="1" strike="noStrike" baseline="0" dirty="0" smtClean="0">
                          <a:effectLst>
                            <a:glow rad="63500">
                              <a:srgbClr val="C8DA3F">
                                <a:alpha val="40000"/>
                              </a:srgbClr>
                            </a:glow>
                          </a:effectLst>
                          <a:latin typeface="+mn-lt"/>
                          <a:cs typeface="Arial" panose="020B0604020202020204" pitchFamily="34" charset="0"/>
                        </a:rPr>
                        <a:t>—</a:t>
                      </a:r>
                      <a:endParaRPr lang="en-US" sz="1300" b="1" baseline="30000" dirty="0" smtClean="0">
                        <a:effectLst>
                          <a:glow rad="63500">
                            <a:srgbClr val="C8DA3F">
                              <a:alpha val="40000"/>
                            </a:srgbClr>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tx1"/>
                      </a:fgClr>
                      <a:bgClr>
                        <a:srgbClr val="C8DA3F"/>
                      </a:bgClr>
                    </a:pattFill>
                  </a:tcPr>
                </a:tc>
                <a:extLst>
                  <a:ext uri="{0D108BD9-81ED-4DB2-BD59-A6C34878D82A}">
                    <a16:rowId xmlns:a16="http://schemas.microsoft.com/office/drawing/2014/main" val="3460363731"/>
                  </a:ext>
                </a:extLst>
              </a:tr>
            </a:tbl>
          </a:graphicData>
        </a:graphic>
      </p:graphicFrame>
      <p:graphicFrame>
        <p:nvGraphicFramePr>
          <p:cNvPr id="81" name="Table 80"/>
          <p:cNvGraphicFramePr>
            <a:graphicFrameLocks noGrp="1"/>
          </p:cNvGraphicFramePr>
          <p:nvPr>
            <p:extLst>
              <p:ext uri="{D42A27DB-BD31-4B8C-83A1-F6EECF244321}">
                <p14:modId xmlns:p14="http://schemas.microsoft.com/office/powerpoint/2010/main" val="8017601"/>
              </p:ext>
            </p:extLst>
          </p:nvPr>
        </p:nvGraphicFramePr>
        <p:xfrm>
          <a:off x="3481551" y="4531346"/>
          <a:ext cx="448562" cy="1202720"/>
        </p:xfrm>
        <a:graphic>
          <a:graphicData uri="http://schemas.openxmlformats.org/drawingml/2006/table">
            <a:tbl>
              <a:tblPr>
                <a:tableStyleId>{5C22544A-7EE6-4342-B048-85BDC9FD1C3A}</a:tableStyleId>
              </a:tblPr>
              <a:tblGrid>
                <a:gridCol w="448562">
                  <a:extLst>
                    <a:ext uri="{9D8B030D-6E8A-4147-A177-3AD203B41FA5}">
                      <a16:colId xmlns:a16="http://schemas.microsoft.com/office/drawing/2014/main" val="2642498201"/>
                    </a:ext>
                  </a:extLst>
                </a:gridCol>
              </a:tblGrid>
              <a:tr h="282039">
                <a:tc>
                  <a:txBody>
                    <a:bodyPr/>
                    <a:lstStyle/>
                    <a:p>
                      <a:pPr algn="ctr"/>
                      <a:r>
                        <a:rPr lang="en-US" sz="1300" b="1" dirty="0" smtClean="0">
                          <a:latin typeface="+mn-lt"/>
                          <a:cs typeface="Arial" panose="020B0604020202020204" pitchFamily="34" charset="0"/>
                        </a:rPr>
                        <a:t>17</a:t>
                      </a:r>
                      <a:r>
                        <a:rPr lang="en-US" sz="1300" b="1" baseline="30000" dirty="0" smtClean="0">
                          <a:latin typeface="+mn-lt"/>
                          <a:cs typeface="Arial" panose="020B0604020202020204" pitchFamily="34" charset="0"/>
                        </a:rPr>
                        <a:t>%</a:t>
                      </a:r>
                      <a:endParaRPr lang="en-US" sz="1300" b="1" baseline="30000" dirty="0">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2BAB5"/>
                    </a:solidFill>
                  </a:tcPr>
                </a:tc>
                <a:extLst>
                  <a:ext uri="{0D108BD9-81ED-4DB2-BD59-A6C34878D82A}">
                    <a16:rowId xmlns:a16="http://schemas.microsoft.com/office/drawing/2014/main" val="2211788169"/>
                  </a:ext>
                </a:extLst>
              </a:tr>
              <a:tr h="282039">
                <a:tc>
                  <a:txBody>
                    <a:bodyPr/>
                    <a:lstStyle/>
                    <a:p>
                      <a:pPr marL="0" algn="ctr" defTabSz="914400" rtl="0" eaLnBrk="1" latinLnBrk="0" hangingPunct="1"/>
                      <a:r>
                        <a:rPr lang="en-US" sz="1300" b="1" kern="1200" dirty="0" smtClean="0">
                          <a:ln>
                            <a:noFill/>
                          </a:ln>
                          <a:solidFill>
                            <a:schemeClr val="bg1"/>
                          </a:solidFill>
                          <a:effectLst>
                            <a:glow rad="63500">
                              <a:srgbClr val="365254"/>
                            </a:glow>
                          </a:effectLst>
                          <a:latin typeface="+mn-lt"/>
                          <a:ea typeface="+mn-ea"/>
                          <a:cs typeface="Arial" panose="020B0604020202020204" pitchFamily="34" charset="0"/>
                        </a:rPr>
                        <a:t>68</a:t>
                      </a:r>
                      <a:r>
                        <a:rPr lang="en-US" sz="1300" b="1" kern="1200" baseline="30000" dirty="0" smtClean="0">
                          <a:ln>
                            <a:noFill/>
                          </a:ln>
                          <a:solidFill>
                            <a:schemeClr val="bg1"/>
                          </a:solidFill>
                          <a:effectLst>
                            <a:glow rad="63500">
                              <a:srgbClr val="365254"/>
                            </a:glow>
                          </a:effectLst>
                          <a:latin typeface="+mn-lt"/>
                          <a:ea typeface="+mn-ea"/>
                          <a:cs typeface="Arial" panose="020B0604020202020204" pitchFamily="34" charset="0"/>
                        </a:rPr>
                        <a:t>%</a:t>
                      </a:r>
                      <a:endParaRPr lang="en-US" sz="1300" b="1" kern="1200" dirty="0">
                        <a:ln>
                          <a:noFill/>
                        </a:ln>
                        <a:solidFill>
                          <a:schemeClr val="bg1"/>
                        </a:solidFill>
                        <a:effectLst>
                          <a:glow rad="63500">
                            <a:srgbClr val="365254"/>
                          </a:glow>
                        </a:effectLst>
                        <a:latin typeface="+mn-lt"/>
                        <a:ea typeface="+mn-ea"/>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365254"/>
                      </a:fgClr>
                      <a:bgClr>
                        <a:schemeClr val="bg1"/>
                      </a:bgClr>
                    </a:pattFill>
                  </a:tcPr>
                </a:tc>
                <a:extLst>
                  <a:ext uri="{0D108BD9-81ED-4DB2-BD59-A6C34878D82A}">
                    <a16:rowId xmlns:a16="http://schemas.microsoft.com/office/drawing/2014/main" val="20091761"/>
                  </a:ext>
                </a:extLst>
              </a:tr>
              <a:tr h="282039">
                <a:tc>
                  <a:txBody>
                    <a:bodyPr/>
                    <a:lstStyle/>
                    <a:p>
                      <a:pPr algn="ctr"/>
                      <a:r>
                        <a:rPr lang="en-US" sz="1300" b="1" baseline="0" dirty="0" smtClean="0">
                          <a:solidFill>
                            <a:schemeClr val="bg1"/>
                          </a:solidFill>
                          <a:latin typeface="+mn-lt"/>
                          <a:cs typeface="Arial" panose="020B0604020202020204" pitchFamily="34" charset="0"/>
                        </a:rPr>
                        <a:t>6</a:t>
                      </a:r>
                      <a:r>
                        <a:rPr lang="en-US" sz="1300" b="1" baseline="30000" dirty="0" smtClean="0">
                          <a:solidFill>
                            <a:schemeClr val="bg1"/>
                          </a:solidFill>
                          <a:latin typeface="+mn-lt"/>
                          <a:cs typeface="Arial" panose="020B0604020202020204" pitchFamily="34" charset="0"/>
                        </a:rPr>
                        <a:t>%</a:t>
                      </a:r>
                      <a:endParaRPr lang="en-US" sz="1300" b="1" baseline="30000" dirty="0">
                        <a:solidFill>
                          <a:schemeClr val="bg1"/>
                        </a:solidFill>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52062"/>
                    </a:solidFill>
                  </a:tcPr>
                </a:tc>
                <a:extLst>
                  <a:ext uri="{0D108BD9-81ED-4DB2-BD59-A6C34878D82A}">
                    <a16:rowId xmlns:a16="http://schemas.microsoft.com/office/drawing/2014/main" val="683321530"/>
                  </a:ext>
                </a:extLst>
              </a:tr>
              <a:tr h="282039">
                <a:tc>
                  <a:txBody>
                    <a:bodyPr/>
                    <a:lstStyle/>
                    <a:p>
                      <a:pPr algn="ctr"/>
                      <a:r>
                        <a:rPr lang="en-US" sz="1300" b="1" baseline="0" dirty="0" smtClean="0">
                          <a:effectLst>
                            <a:glow rad="63500">
                              <a:srgbClr val="C8DA3F">
                                <a:alpha val="40000"/>
                              </a:srgbClr>
                            </a:glow>
                          </a:effectLst>
                          <a:latin typeface="+mn-lt"/>
                          <a:cs typeface="Arial" panose="020B0604020202020204" pitchFamily="34" charset="0"/>
                        </a:rPr>
                        <a:t>4</a:t>
                      </a:r>
                      <a:r>
                        <a:rPr lang="en-US" sz="1300" b="1" baseline="30000" dirty="0" smtClean="0">
                          <a:effectLst>
                            <a:glow rad="63500">
                              <a:srgbClr val="C8DA3F">
                                <a:alpha val="40000"/>
                              </a:srgbClr>
                            </a:glow>
                          </a:effectLst>
                          <a:latin typeface="+mn-lt"/>
                          <a:cs typeface="Arial" panose="020B0604020202020204" pitchFamily="34" charset="0"/>
                        </a:rPr>
                        <a:t>%</a:t>
                      </a:r>
                      <a:r>
                        <a:rPr lang="en-US" sz="1300" b="1" dirty="0" smtClean="0">
                          <a:effectLst>
                            <a:glow rad="63500">
                              <a:srgbClr val="C8DA3F">
                                <a:alpha val="40000"/>
                              </a:srgbClr>
                            </a:glow>
                          </a:effectLst>
                          <a:latin typeface="+mn-lt"/>
                          <a:cs typeface="Arial" panose="020B0604020202020204" pitchFamily="34" charset="0"/>
                        </a:rPr>
                        <a:t>*</a:t>
                      </a:r>
                      <a:endParaRPr lang="en-US" sz="1300" b="1" baseline="30000" dirty="0">
                        <a:effectLst>
                          <a:glow rad="63500">
                            <a:srgbClr val="C8DA3F">
                              <a:alpha val="40000"/>
                            </a:srgbClr>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tx1"/>
                      </a:fgClr>
                      <a:bgClr>
                        <a:srgbClr val="C8DA3F"/>
                      </a:bgClr>
                    </a:pattFill>
                  </a:tcPr>
                </a:tc>
                <a:extLst>
                  <a:ext uri="{0D108BD9-81ED-4DB2-BD59-A6C34878D82A}">
                    <a16:rowId xmlns:a16="http://schemas.microsoft.com/office/drawing/2014/main" val="3460363731"/>
                  </a:ext>
                </a:extLst>
              </a:tr>
            </a:tbl>
          </a:graphicData>
        </a:graphic>
      </p:graphicFrame>
      <p:graphicFrame>
        <p:nvGraphicFramePr>
          <p:cNvPr id="82" name="Table 81"/>
          <p:cNvGraphicFramePr>
            <a:graphicFrameLocks noGrp="1"/>
          </p:cNvGraphicFramePr>
          <p:nvPr>
            <p:extLst>
              <p:ext uri="{D42A27DB-BD31-4B8C-83A1-F6EECF244321}">
                <p14:modId xmlns:p14="http://schemas.microsoft.com/office/powerpoint/2010/main" val="3444221332"/>
              </p:ext>
            </p:extLst>
          </p:nvPr>
        </p:nvGraphicFramePr>
        <p:xfrm>
          <a:off x="4301002" y="4353689"/>
          <a:ext cx="448562" cy="1202720"/>
        </p:xfrm>
        <a:graphic>
          <a:graphicData uri="http://schemas.openxmlformats.org/drawingml/2006/table">
            <a:tbl>
              <a:tblPr>
                <a:tableStyleId>{5C22544A-7EE6-4342-B048-85BDC9FD1C3A}</a:tableStyleId>
              </a:tblPr>
              <a:tblGrid>
                <a:gridCol w="448562">
                  <a:extLst>
                    <a:ext uri="{9D8B030D-6E8A-4147-A177-3AD203B41FA5}">
                      <a16:colId xmlns:a16="http://schemas.microsoft.com/office/drawing/2014/main" val="2642498201"/>
                    </a:ext>
                  </a:extLst>
                </a:gridCol>
              </a:tblGrid>
              <a:tr h="282039">
                <a:tc>
                  <a:txBody>
                    <a:bodyPr/>
                    <a:lstStyle/>
                    <a:p>
                      <a:pPr algn="ctr"/>
                      <a:r>
                        <a:rPr lang="en-US" sz="1300" b="1" baseline="0" dirty="0" smtClean="0">
                          <a:latin typeface="+mn-lt"/>
                          <a:cs typeface="Arial" panose="020B0604020202020204" pitchFamily="34" charset="0"/>
                        </a:rPr>
                        <a:t>9</a:t>
                      </a:r>
                      <a:r>
                        <a:rPr lang="en-US" sz="1300" b="1" baseline="30000" dirty="0" smtClean="0">
                          <a:latin typeface="+mn-lt"/>
                          <a:cs typeface="Arial" panose="020B0604020202020204" pitchFamily="34" charset="0"/>
                        </a:rPr>
                        <a:t>%</a:t>
                      </a:r>
                      <a:endParaRPr lang="en-US" sz="1300" b="1" baseline="30000" dirty="0">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2BAB5"/>
                    </a:solidFill>
                  </a:tcPr>
                </a:tc>
                <a:extLst>
                  <a:ext uri="{0D108BD9-81ED-4DB2-BD59-A6C34878D82A}">
                    <a16:rowId xmlns:a16="http://schemas.microsoft.com/office/drawing/2014/main" val="2211788169"/>
                  </a:ext>
                </a:extLst>
              </a:tr>
              <a:tr h="282039">
                <a:tc>
                  <a:txBody>
                    <a:bodyPr/>
                    <a:lstStyle/>
                    <a:p>
                      <a:pPr algn="ctr"/>
                      <a:r>
                        <a:rPr lang="en-US" sz="1300" b="1" baseline="0" dirty="0" smtClean="0">
                          <a:solidFill>
                            <a:schemeClr val="bg1"/>
                          </a:solidFill>
                          <a:effectLst>
                            <a:glow rad="63500">
                              <a:srgbClr val="365254"/>
                            </a:glow>
                          </a:effectLst>
                          <a:latin typeface="+mn-lt"/>
                          <a:cs typeface="Arial" panose="020B0604020202020204" pitchFamily="34" charset="0"/>
                        </a:rPr>
                        <a:t>61</a:t>
                      </a:r>
                      <a:r>
                        <a:rPr lang="en-US" sz="1300" b="1" baseline="30000" dirty="0" smtClean="0">
                          <a:solidFill>
                            <a:schemeClr val="bg1"/>
                          </a:solidFill>
                          <a:effectLst>
                            <a:glow rad="63500">
                              <a:srgbClr val="365254"/>
                            </a:glow>
                          </a:effectLst>
                          <a:latin typeface="+mn-lt"/>
                          <a:cs typeface="Arial" panose="020B0604020202020204" pitchFamily="34" charset="0"/>
                        </a:rPr>
                        <a:t>%</a:t>
                      </a:r>
                      <a:endParaRPr lang="en-US" sz="1300" b="1" baseline="30000" dirty="0">
                        <a:solidFill>
                          <a:schemeClr val="bg1"/>
                        </a:solidFill>
                        <a:effectLst>
                          <a:glow rad="63500">
                            <a:srgbClr val="365254"/>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365254"/>
                      </a:fgClr>
                      <a:bgClr>
                        <a:prstClr val="white"/>
                      </a:bgClr>
                    </a:pattFill>
                  </a:tcPr>
                </a:tc>
                <a:extLst>
                  <a:ext uri="{0D108BD9-81ED-4DB2-BD59-A6C34878D82A}">
                    <a16:rowId xmlns:a16="http://schemas.microsoft.com/office/drawing/2014/main" val="20091761"/>
                  </a:ext>
                </a:extLst>
              </a:tr>
              <a:tr h="282039">
                <a:tc>
                  <a:txBody>
                    <a:bodyPr/>
                    <a:lstStyle/>
                    <a:p>
                      <a:pPr algn="ctr"/>
                      <a:r>
                        <a:rPr lang="en-US" sz="1300" b="1" baseline="0" dirty="0" smtClean="0">
                          <a:solidFill>
                            <a:schemeClr val="bg1"/>
                          </a:solidFill>
                          <a:latin typeface="+mn-lt"/>
                          <a:cs typeface="Arial" panose="020B0604020202020204" pitchFamily="34" charset="0"/>
                        </a:rPr>
                        <a:t>16</a:t>
                      </a:r>
                      <a:r>
                        <a:rPr lang="en-US" sz="1300" b="1" baseline="30000" dirty="0" smtClean="0">
                          <a:solidFill>
                            <a:schemeClr val="bg1"/>
                          </a:solidFill>
                          <a:latin typeface="+mn-lt"/>
                          <a:cs typeface="Arial" panose="020B0604020202020204" pitchFamily="34" charset="0"/>
                        </a:rPr>
                        <a:t>%</a:t>
                      </a:r>
                      <a:endParaRPr lang="en-US" sz="1300" b="1" baseline="30000" dirty="0">
                        <a:solidFill>
                          <a:schemeClr val="bg1"/>
                        </a:solidFill>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52062"/>
                    </a:solidFill>
                  </a:tcPr>
                </a:tc>
                <a:extLst>
                  <a:ext uri="{0D108BD9-81ED-4DB2-BD59-A6C34878D82A}">
                    <a16:rowId xmlns:a16="http://schemas.microsoft.com/office/drawing/2014/main" val="683321530"/>
                  </a:ext>
                </a:extLst>
              </a:tr>
              <a:tr h="282039">
                <a:tc>
                  <a:txBody>
                    <a:bodyPr/>
                    <a:lstStyle/>
                    <a:p>
                      <a:pPr algn="ctr"/>
                      <a:r>
                        <a:rPr lang="en-US" sz="1300" b="1" baseline="0" dirty="0" smtClean="0">
                          <a:effectLst>
                            <a:glow rad="63500">
                              <a:srgbClr val="C8DA3F">
                                <a:alpha val="40000"/>
                              </a:srgbClr>
                            </a:glow>
                          </a:effectLst>
                          <a:latin typeface="+mn-lt"/>
                          <a:cs typeface="Arial" panose="020B0604020202020204" pitchFamily="34" charset="0"/>
                        </a:rPr>
                        <a:t>9</a:t>
                      </a:r>
                      <a:r>
                        <a:rPr lang="en-US" sz="1300" b="1" baseline="30000" dirty="0" smtClean="0">
                          <a:effectLst>
                            <a:glow rad="63500">
                              <a:srgbClr val="C8DA3F">
                                <a:alpha val="40000"/>
                              </a:srgbClr>
                            </a:glow>
                          </a:effectLst>
                          <a:latin typeface="+mn-lt"/>
                          <a:cs typeface="Arial" panose="020B0604020202020204" pitchFamily="34" charset="0"/>
                        </a:rPr>
                        <a:t>%</a:t>
                      </a:r>
                      <a:endParaRPr lang="en-US" sz="1300" b="1" baseline="30000" dirty="0">
                        <a:effectLst>
                          <a:glow rad="63500">
                            <a:srgbClr val="C8DA3F">
                              <a:alpha val="40000"/>
                            </a:srgbClr>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tx1"/>
                      </a:fgClr>
                      <a:bgClr>
                        <a:srgbClr val="C8DA3F"/>
                      </a:bgClr>
                    </a:pattFill>
                  </a:tcPr>
                </a:tc>
                <a:extLst>
                  <a:ext uri="{0D108BD9-81ED-4DB2-BD59-A6C34878D82A}">
                    <a16:rowId xmlns:a16="http://schemas.microsoft.com/office/drawing/2014/main" val="3460363731"/>
                  </a:ext>
                </a:extLst>
              </a:tr>
            </a:tbl>
          </a:graphicData>
        </a:graphic>
      </p:graphicFrame>
      <p:graphicFrame>
        <p:nvGraphicFramePr>
          <p:cNvPr id="83" name="Table 82"/>
          <p:cNvGraphicFramePr>
            <a:graphicFrameLocks noGrp="1"/>
          </p:cNvGraphicFramePr>
          <p:nvPr>
            <p:extLst>
              <p:ext uri="{D42A27DB-BD31-4B8C-83A1-F6EECF244321}">
                <p14:modId xmlns:p14="http://schemas.microsoft.com/office/powerpoint/2010/main" val="2544932316"/>
              </p:ext>
            </p:extLst>
          </p:nvPr>
        </p:nvGraphicFramePr>
        <p:xfrm>
          <a:off x="5562649" y="4850808"/>
          <a:ext cx="448562" cy="1202720"/>
        </p:xfrm>
        <a:graphic>
          <a:graphicData uri="http://schemas.openxmlformats.org/drawingml/2006/table">
            <a:tbl>
              <a:tblPr>
                <a:tableStyleId>{5C22544A-7EE6-4342-B048-85BDC9FD1C3A}</a:tableStyleId>
              </a:tblPr>
              <a:tblGrid>
                <a:gridCol w="448562">
                  <a:extLst>
                    <a:ext uri="{9D8B030D-6E8A-4147-A177-3AD203B41FA5}">
                      <a16:colId xmlns:a16="http://schemas.microsoft.com/office/drawing/2014/main" val="2642498201"/>
                    </a:ext>
                  </a:extLst>
                </a:gridCol>
              </a:tblGrid>
              <a:tr h="282039">
                <a:tc>
                  <a:txBody>
                    <a:bodyPr/>
                    <a:lstStyle/>
                    <a:p>
                      <a:pPr algn="ctr"/>
                      <a:r>
                        <a:rPr lang="en-US" sz="1300" b="1" baseline="0" dirty="0" smtClean="0">
                          <a:latin typeface="+mn-lt"/>
                          <a:cs typeface="Arial" panose="020B0604020202020204" pitchFamily="34" charset="0"/>
                        </a:rPr>
                        <a:t>55</a:t>
                      </a:r>
                      <a:r>
                        <a:rPr lang="en-US" sz="1300" b="1" baseline="30000" dirty="0" smtClean="0">
                          <a:latin typeface="+mn-lt"/>
                          <a:cs typeface="Arial" panose="020B0604020202020204" pitchFamily="34" charset="0"/>
                        </a:rPr>
                        <a:t>%</a:t>
                      </a:r>
                      <a:endParaRPr lang="en-US" sz="1300" b="1" baseline="30000" dirty="0">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2BAB5"/>
                    </a:solidFill>
                  </a:tcPr>
                </a:tc>
                <a:extLst>
                  <a:ext uri="{0D108BD9-81ED-4DB2-BD59-A6C34878D82A}">
                    <a16:rowId xmlns:a16="http://schemas.microsoft.com/office/drawing/2014/main" val="2211788169"/>
                  </a:ext>
                </a:extLst>
              </a:tr>
              <a:tr h="282039">
                <a:tc>
                  <a:txBody>
                    <a:bodyPr/>
                    <a:lstStyle/>
                    <a:p>
                      <a:pPr algn="ctr"/>
                      <a:r>
                        <a:rPr lang="en-US" sz="1300" b="1" baseline="0" dirty="0" smtClean="0">
                          <a:solidFill>
                            <a:schemeClr val="bg1"/>
                          </a:solidFill>
                          <a:effectLst>
                            <a:glow rad="63500">
                              <a:srgbClr val="365254"/>
                            </a:glow>
                          </a:effectLst>
                          <a:latin typeface="+mn-lt"/>
                          <a:cs typeface="Arial" panose="020B0604020202020204" pitchFamily="34" charset="0"/>
                        </a:rPr>
                        <a:t>22</a:t>
                      </a:r>
                      <a:r>
                        <a:rPr lang="en-US" sz="1300" b="1" baseline="30000" dirty="0" smtClean="0">
                          <a:solidFill>
                            <a:schemeClr val="bg1"/>
                          </a:solidFill>
                          <a:effectLst>
                            <a:glow rad="63500">
                              <a:srgbClr val="365254"/>
                            </a:glow>
                          </a:effectLst>
                          <a:latin typeface="+mn-lt"/>
                          <a:cs typeface="Arial" panose="020B0604020202020204" pitchFamily="34" charset="0"/>
                        </a:rPr>
                        <a:t>%</a:t>
                      </a:r>
                      <a:r>
                        <a:rPr lang="en-US" sz="1300" b="1" dirty="0" smtClean="0">
                          <a:solidFill>
                            <a:schemeClr val="bg1"/>
                          </a:solidFill>
                          <a:effectLst>
                            <a:glow rad="63500">
                              <a:srgbClr val="365254"/>
                            </a:glow>
                          </a:effectLst>
                          <a:latin typeface="+mn-lt"/>
                          <a:cs typeface="Arial" panose="020B0604020202020204" pitchFamily="34" charset="0"/>
                        </a:rPr>
                        <a:t>*</a:t>
                      </a:r>
                      <a:endParaRPr lang="en-US" sz="1300" b="1" baseline="30000" dirty="0">
                        <a:solidFill>
                          <a:schemeClr val="bg1"/>
                        </a:solidFill>
                        <a:effectLst>
                          <a:glow rad="63500">
                            <a:srgbClr val="365254"/>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365254"/>
                      </a:fgClr>
                      <a:bgClr>
                        <a:prstClr val="white"/>
                      </a:bgClr>
                    </a:pattFill>
                  </a:tcPr>
                </a:tc>
                <a:extLst>
                  <a:ext uri="{0D108BD9-81ED-4DB2-BD59-A6C34878D82A}">
                    <a16:rowId xmlns:a16="http://schemas.microsoft.com/office/drawing/2014/main" val="20091761"/>
                  </a:ext>
                </a:extLst>
              </a:tr>
              <a:tr h="282039">
                <a:tc>
                  <a:txBody>
                    <a:bodyPr/>
                    <a:lstStyle/>
                    <a:p>
                      <a:pPr algn="ctr"/>
                      <a:r>
                        <a:rPr lang="en-US" sz="1300" b="1" baseline="0" dirty="0" smtClean="0">
                          <a:solidFill>
                            <a:schemeClr val="bg1"/>
                          </a:solidFill>
                          <a:latin typeface="+mn-lt"/>
                          <a:cs typeface="Arial" panose="020B0604020202020204" pitchFamily="34" charset="0"/>
                        </a:rPr>
                        <a:t>16</a:t>
                      </a:r>
                      <a:r>
                        <a:rPr lang="en-US" sz="1300" b="1" baseline="30000" dirty="0" smtClean="0">
                          <a:solidFill>
                            <a:schemeClr val="bg1"/>
                          </a:solidFill>
                          <a:latin typeface="+mn-lt"/>
                          <a:cs typeface="Arial" panose="020B0604020202020204" pitchFamily="34" charset="0"/>
                        </a:rPr>
                        <a:t>%</a:t>
                      </a:r>
                      <a:r>
                        <a:rPr lang="en-US" sz="1300" b="1" dirty="0" smtClean="0">
                          <a:solidFill>
                            <a:schemeClr val="bg1"/>
                          </a:solidFill>
                          <a:latin typeface="+mn-lt"/>
                          <a:cs typeface="Arial" panose="020B0604020202020204" pitchFamily="34" charset="0"/>
                        </a:rPr>
                        <a:t>*</a:t>
                      </a:r>
                      <a:endParaRPr lang="en-US" sz="1300" b="1" baseline="30000" dirty="0">
                        <a:solidFill>
                          <a:schemeClr val="bg1"/>
                        </a:solidFill>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52062"/>
                    </a:solidFill>
                  </a:tcPr>
                </a:tc>
                <a:extLst>
                  <a:ext uri="{0D108BD9-81ED-4DB2-BD59-A6C34878D82A}">
                    <a16:rowId xmlns:a16="http://schemas.microsoft.com/office/drawing/2014/main" val="683321530"/>
                  </a:ext>
                </a:extLst>
              </a:tr>
              <a:tr h="282039">
                <a:tc>
                  <a:txBody>
                    <a:bodyPr/>
                    <a:lstStyle/>
                    <a:p>
                      <a:pPr algn="ctr"/>
                      <a:r>
                        <a:rPr lang="en-US" sz="1300" b="1" strike="noStrike" baseline="0" dirty="0" smtClean="0">
                          <a:effectLst>
                            <a:glow rad="63500">
                              <a:srgbClr val="C8DA3F">
                                <a:alpha val="40000"/>
                              </a:srgbClr>
                            </a:glow>
                          </a:effectLst>
                          <a:latin typeface="+mn-lt"/>
                          <a:cs typeface="Arial" panose="020B0604020202020204" pitchFamily="34" charset="0"/>
                        </a:rPr>
                        <a:t>—</a:t>
                      </a:r>
                      <a:endParaRPr lang="en-US" sz="1300" b="1" baseline="30000" dirty="0">
                        <a:effectLst>
                          <a:glow rad="63500">
                            <a:srgbClr val="C8DA3F">
                              <a:alpha val="40000"/>
                            </a:srgbClr>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tx1"/>
                      </a:fgClr>
                      <a:bgClr>
                        <a:srgbClr val="C8DA3F"/>
                      </a:bgClr>
                    </a:pattFill>
                  </a:tcPr>
                </a:tc>
                <a:extLst>
                  <a:ext uri="{0D108BD9-81ED-4DB2-BD59-A6C34878D82A}">
                    <a16:rowId xmlns:a16="http://schemas.microsoft.com/office/drawing/2014/main" val="3460363731"/>
                  </a:ext>
                </a:extLst>
              </a:tr>
            </a:tbl>
          </a:graphicData>
        </a:graphic>
      </p:graphicFrame>
      <p:graphicFrame>
        <p:nvGraphicFramePr>
          <p:cNvPr id="84" name="Table 83"/>
          <p:cNvGraphicFramePr>
            <a:graphicFrameLocks noGrp="1"/>
          </p:cNvGraphicFramePr>
          <p:nvPr>
            <p:extLst>
              <p:ext uri="{D42A27DB-BD31-4B8C-83A1-F6EECF244321}">
                <p14:modId xmlns:p14="http://schemas.microsoft.com/office/powerpoint/2010/main" val="3776821392"/>
              </p:ext>
            </p:extLst>
          </p:nvPr>
        </p:nvGraphicFramePr>
        <p:xfrm>
          <a:off x="5277820" y="2526503"/>
          <a:ext cx="448562" cy="1202720"/>
        </p:xfrm>
        <a:graphic>
          <a:graphicData uri="http://schemas.openxmlformats.org/drawingml/2006/table">
            <a:tbl>
              <a:tblPr>
                <a:tableStyleId>{5C22544A-7EE6-4342-B048-85BDC9FD1C3A}</a:tableStyleId>
              </a:tblPr>
              <a:tblGrid>
                <a:gridCol w="448562">
                  <a:extLst>
                    <a:ext uri="{9D8B030D-6E8A-4147-A177-3AD203B41FA5}">
                      <a16:colId xmlns:a16="http://schemas.microsoft.com/office/drawing/2014/main" val="2642498201"/>
                    </a:ext>
                  </a:extLst>
                </a:gridCol>
              </a:tblGrid>
              <a:tr h="282039">
                <a:tc>
                  <a:txBody>
                    <a:bodyPr/>
                    <a:lstStyle/>
                    <a:p>
                      <a:pPr algn="ctr"/>
                      <a:r>
                        <a:rPr lang="en-US" sz="1300" b="1" dirty="0" smtClean="0">
                          <a:latin typeface="+mn-lt"/>
                          <a:cs typeface="Arial" panose="020B0604020202020204" pitchFamily="34" charset="0"/>
                        </a:rPr>
                        <a:t>17</a:t>
                      </a:r>
                      <a:r>
                        <a:rPr lang="en-US" sz="1300" b="1" baseline="30000" dirty="0" smtClean="0">
                          <a:latin typeface="+mn-lt"/>
                          <a:cs typeface="Arial" panose="020B0604020202020204" pitchFamily="34" charset="0"/>
                        </a:rPr>
                        <a:t>%</a:t>
                      </a:r>
                      <a:r>
                        <a:rPr lang="en-US" sz="1300" b="1" dirty="0" smtClean="0">
                          <a:latin typeface="+mn-lt"/>
                          <a:cs typeface="Arial" panose="020B0604020202020204" pitchFamily="34" charset="0"/>
                        </a:rPr>
                        <a:t>*</a:t>
                      </a:r>
                      <a:endParaRPr lang="en-US" sz="1300" b="1" baseline="30000" dirty="0">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2BAB5"/>
                    </a:solidFill>
                  </a:tcPr>
                </a:tc>
                <a:extLst>
                  <a:ext uri="{0D108BD9-81ED-4DB2-BD59-A6C34878D82A}">
                    <a16:rowId xmlns:a16="http://schemas.microsoft.com/office/drawing/2014/main" val="2211788169"/>
                  </a:ext>
                </a:extLst>
              </a:tr>
              <a:tr h="282039">
                <a:tc>
                  <a:txBody>
                    <a:bodyPr/>
                    <a:lstStyle/>
                    <a:p>
                      <a:pPr algn="ctr"/>
                      <a:r>
                        <a:rPr lang="en-US" sz="1300" b="1" baseline="0" dirty="0" smtClean="0">
                          <a:solidFill>
                            <a:schemeClr val="bg1"/>
                          </a:solidFill>
                          <a:effectLst>
                            <a:glow rad="63500">
                              <a:srgbClr val="365254"/>
                            </a:glow>
                          </a:effectLst>
                          <a:latin typeface="+mn-lt"/>
                          <a:cs typeface="Arial" panose="020B0604020202020204" pitchFamily="34" charset="0"/>
                        </a:rPr>
                        <a:t>43</a:t>
                      </a:r>
                      <a:r>
                        <a:rPr lang="en-US" sz="1300" b="1" baseline="30000" dirty="0" smtClean="0">
                          <a:solidFill>
                            <a:schemeClr val="bg1"/>
                          </a:solidFill>
                          <a:effectLst>
                            <a:glow rad="63500">
                              <a:srgbClr val="365254"/>
                            </a:glow>
                          </a:effectLst>
                          <a:latin typeface="+mn-lt"/>
                          <a:cs typeface="Arial" panose="020B0604020202020204" pitchFamily="34" charset="0"/>
                        </a:rPr>
                        <a:t>%</a:t>
                      </a:r>
                      <a:endParaRPr lang="en-US" sz="1300" b="1" baseline="30000" dirty="0">
                        <a:solidFill>
                          <a:schemeClr val="bg1"/>
                        </a:solidFill>
                        <a:effectLst>
                          <a:glow rad="63500">
                            <a:srgbClr val="365254"/>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365254"/>
                      </a:fgClr>
                      <a:bgClr>
                        <a:prstClr val="white"/>
                      </a:bgClr>
                    </a:pattFill>
                  </a:tcPr>
                </a:tc>
                <a:extLst>
                  <a:ext uri="{0D108BD9-81ED-4DB2-BD59-A6C34878D82A}">
                    <a16:rowId xmlns:a16="http://schemas.microsoft.com/office/drawing/2014/main" val="20091761"/>
                  </a:ext>
                </a:extLst>
              </a:tr>
              <a:tr h="282039">
                <a:tc>
                  <a:txBody>
                    <a:bodyPr/>
                    <a:lstStyle/>
                    <a:p>
                      <a:pPr algn="ctr"/>
                      <a:r>
                        <a:rPr lang="en-US" sz="1300" b="1" baseline="0" dirty="0" smtClean="0">
                          <a:solidFill>
                            <a:schemeClr val="bg1"/>
                          </a:solidFill>
                          <a:latin typeface="+mn-lt"/>
                          <a:cs typeface="Arial" panose="020B0604020202020204" pitchFamily="34" charset="0"/>
                        </a:rPr>
                        <a:t>19</a:t>
                      </a:r>
                      <a:r>
                        <a:rPr lang="en-US" sz="1300" b="1" baseline="30000" dirty="0" smtClean="0">
                          <a:solidFill>
                            <a:schemeClr val="bg1"/>
                          </a:solidFill>
                          <a:latin typeface="+mn-lt"/>
                          <a:cs typeface="Arial" panose="020B0604020202020204" pitchFamily="34" charset="0"/>
                        </a:rPr>
                        <a:t>%</a:t>
                      </a:r>
                      <a:r>
                        <a:rPr lang="en-US" sz="1300" b="1" dirty="0" smtClean="0">
                          <a:solidFill>
                            <a:schemeClr val="bg1"/>
                          </a:solidFill>
                          <a:latin typeface="+mn-lt"/>
                          <a:cs typeface="Arial" panose="020B0604020202020204" pitchFamily="34" charset="0"/>
                        </a:rPr>
                        <a:t>*</a:t>
                      </a:r>
                      <a:endParaRPr lang="en-US" sz="1300" b="1" baseline="30000" dirty="0">
                        <a:solidFill>
                          <a:schemeClr val="bg1"/>
                        </a:solidFill>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52062"/>
                    </a:solidFill>
                  </a:tcPr>
                </a:tc>
                <a:extLst>
                  <a:ext uri="{0D108BD9-81ED-4DB2-BD59-A6C34878D82A}">
                    <a16:rowId xmlns:a16="http://schemas.microsoft.com/office/drawing/2014/main" val="683321530"/>
                  </a:ext>
                </a:extLst>
              </a:tr>
              <a:tr h="282039">
                <a:tc>
                  <a:txBody>
                    <a:bodyPr/>
                    <a:lstStyle/>
                    <a:p>
                      <a:pPr algn="ctr"/>
                      <a:r>
                        <a:rPr lang="en-US" sz="1300" b="1" baseline="0" dirty="0" smtClean="0">
                          <a:effectLst>
                            <a:glow rad="63500">
                              <a:srgbClr val="C8DA3F"/>
                            </a:glow>
                          </a:effectLst>
                          <a:latin typeface="+mn-lt"/>
                          <a:cs typeface="Arial" panose="020B0604020202020204" pitchFamily="34" charset="0"/>
                        </a:rPr>
                        <a:t>17</a:t>
                      </a:r>
                      <a:r>
                        <a:rPr lang="en-US" sz="1300" b="1" baseline="30000" dirty="0" smtClean="0">
                          <a:effectLst>
                            <a:glow rad="63500">
                              <a:srgbClr val="C8DA3F"/>
                            </a:glow>
                          </a:effectLst>
                          <a:latin typeface="+mn-lt"/>
                          <a:cs typeface="Arial" panose="020B0604020202020204" pitchFamily="34" charset="0"/>
                        </a:rPr>
                        <a:t>%</a:t>
                      </a:r>
                      <a:r>
                        <a:rPr lang="en-US" sz="1300" b="1" dirty="0" smtClean="0">
                          <a:effectLst>
                            <a:glow rad="63500">
                              <a:srgbClr val="C8DA3F"/>
                            </a:glow>
                          </a:effectLst>
                          <a:latin typeface="+mn-lt"/>
                          <a:cs typeface="Arial" panose="020B0604020202020204" pitchFamily="34" charset="0"/>
                        </a:rPr>
                        <a:t>*</a:t>
                      </a:r>
                      <a:endParaRPr lang="en-US" sz="1300" b="1" baseline="30000" dirty="0">
                        <a:effectLst>
                          <a:glow rad="63500">
                            <a:srgbClr val="C8DA3F"/>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tx1"/>
                      </a:fgClr>
                      <a:bgClr>
                        <a:srgbClr val="C8DA3F"/>
                      </a:bgClr>
                    </a:pattFill>
                  </a:tcPr>
                </a:tc>
                <a:extLst>
                  <a:ext uri="{0D108BD9-81ED-4DB2-BD59-A6C34878D82A}">
                    <a16:rowId xmlns:a16="http://schemas.microsoft.com/office/drawing/2014/main" val="3460363731"/>
                  </a:ext>
                </a:extLst>
              </a:tr>
            </a:tbl>
          </a:graphicData>
        </a:graphic>
      </p:graphicFrame>
      <p:graphicFrame>
        <p:nvGraphicFramePr>
          <p:cNvPr id="85" name="Table 84"/>
          <p:cNvGraphicFramePr>
            <a:graphicFrameLocks noGrp="1"/>
          </p:cNvGraphicFramePr>
          <p:nvPr>
            <p:extLst>
              <p:ext uri="{D42A27DB-BD31-4B8C-83A1-F6EECF244321}">
                <p14:modId xmlns:p14="http://schemas.microsoft.com/office/powerpoint/2010/main" val="1549386359"/>
              </p:ext>
            </p:extLst>
          </p:nvPr>
        </p:nvGraphicFramePr>
        <p:xfrm>
          <a:off x="5958344" y="2983666"/>
          <a:ext cx="448562" cy="1202720"/>
        </p:xfrm>
        <a:graphic>
          <a:graphicData uri="http://schemas.openxmlformats.org/drawingml/2006/table">
            <a:tbl>
              <a:tblPr>
                <a:tableStyleId>{5C22544A-7EE6-4342-B048-85BDC9FD1C3A}</a:tableStyleId>
              </a:tblPr>
              <a:tblGrid>
                <a:gridCol w="448562">
                  <a:extLst>
                    <a:ext uri="{9D8B030D-6E8A-4147-A177-3AD203B41FA5}">
                      <a16:colId xmlns:a16="http://schemas.microsoft.com/office/drawing/2014/main" val="2642498201"/>
                    </a:ext>
                  </a:extLst>
                </a:gridCol>
              </a:tblGrid>
              <a:tr h="282039">
                <a:tc>
                  <a:txBody>
                    <a:bodyPr/>
                    <a:lstStyle/>
                    <a:p>
                      <a:pPr algn="ctr"/>
                      <a:r>
                        <a:rPr lang="en-US" sz="1300" b="1" baseline="0" dirty="0" smtClean="0">
                          <a:latin typeface="+mn-lt"/>
                          <a:cs typeface="Arial" panose="020B0604020202020204" pitchFamily="34" charset="0"/>
                        </a:rPr>
                        <a:t>37</a:t>
                      </a:r>
                      <a:r>
                        <a:rPr lang="en-US" sz="1300" b="1" baseline="30000" dirty="0" smtClean="0">
                          <a:latin typeface="+mn-lt"/>
                          <a:cs typeface="Arial" panose="020B0604020202020204" pitchFamily="34" charset="0"/>
                        </a:rPr>
                        <a:t>%</a:t>
                      </a:r>
                      <a:r>
                        <a:rPr lang="en-US" sz="1300" b="1" dirty="0" smtClean="0">
                          <a:latin typeface="+mn-lt"/>
                          <a:cs typeface="Arial" panose="020B0604020202020204" pitchFamily="34" charset="0"/>
                        </a:rPr>
                        <a:t>*</a:t>
                      </a:r>
                      <a:endParaRPr lang="en-US" sz="1300" b="1" baseline="30000" dirty="0">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2BAB5"/>
                    </a:solidFill>
                  </a:tcPr>
                </a:tc>
                <a:extLst>
                  <a:ext uri="{0D108BD9-81ED-4DB2-BD59-A6C34878D82A}">
                    <a16:rowId xmlns:a16="http://schemas.microsoft.com/office/drawing/2014/main" val="2211788169"/>
                  </a:ext>
                </a:extLst>
              </a:tr>
              <a:tr h="282039">
                <a:tc>
                  <a:txBody>
                    <a:bodyPr/>
                    <a:lstStyle/>
                    <a:p>
                      <a:pPr algn="ctr"/>
                      <a:r>
                        <a:rPr lang="en-US" sz="1300" b="1" strike="noStrike" baseline="0" dirty="0" smtClean="0">
                          <a:solidFill>
                            <a:schemeClr val="bg1"/>
                          </a:solidFill>
                          <a:effectLst>
                            <a:glow rad="63500">
                              <a:srgbClr val="365254"/>
                            </a:glow>
                          </a:effectLst>
                          <a:latin typeface="+mn-lt"/>
                          <a:cs typeface="Arial" panose="020B0604020202020204" pitchFamily="34" charset="0"/>
                        </a:rPr>
                        <a:t>—</a:t>
                      </a:r>
                      <a:endParaRPr lang="en-US" sz="1300" b="1" baseline="30000" dirty="0">
                        <a:solidFill>
                          <a:schemeClr val="bg1"/>
                        </a:solidFill>
                        <a:effectLst>
                          <a:glow rad="63500">
                            <a:srgbClr val="365254"/>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365254"/>
                      </a:fgClr>
                      <a:bgClr>
                        <a:prstClr val="white"/>
                      </a:bgClr>
                    </a:pattFill>
                  </a:tcPr>
                </a:tc>
                <a:extLst>
                  <a:ext uri="{0D108BD9-81ED-4DB2-BD59-A6C34878D82A}">
                    <a16:rowId xmlns:a16="http://schemas.microsoft.com/office/drawing/2014/main" val="20091761"/>
                  </a:ext>
                </a:extLst>
              </a:tr>
              <a:tr h="282039">
                <a:tc>
                  <a:txBody>
                    <a:bodyPr/>
                    <a:lstStyle/>
                    <a:p>
                      <a:pPr algn="ctr"/>
                      <a:r>
                        <a:rPr lang="en-US" sz="1300" b="1" baseline="0" dirty="0" smtClean="0">
                          <a:solidFill>
                            <a:schemeClr val="bg1"/>
                          </a:solidFill>
                          <a:latin typeface="+mn-lt"/>
                          <a:cs typeface="Arial" panose="020B0604020202020204" pitchFamily="34" charset="0"/>
                        </a:rPr>
                        <a:t>43</a:t>
                      </a:r>
                      <a:r>
                        <a:rPr lang="en-US" sz="1300" b="1" baseline="30000" dirty="0" smtClean="0">
                          <a:solidFill>
                            <a:schemeClr val="bg1"/>
                          </a:solidFill>
                          <a:latin typeface="+mn-lt"/>
                          <a:cs typeface="Arial" panose="020B0604020202020204" pitchFamily="34" charset="0"/>
                        </a:rPr>
                        <a:t>%</a:t>
                      </a:r>
                      <a:r>
                        <a:rPr lang="en-US" sz="1300" b="1" dirty="0" smtClean="0">
                          <a:solidFill>
                            <a:schemeClr val="bg1"/>
                          </a:solidFill>
                          <a:latin typeface="+mn-lt"/>
                          <a:cs typeface="Arial" panose="020B0604020202020204" pitchFamily="34" charset="0"/>
                        </a:rPr>
                        <a:t>*</a:t>
                      </a:r>
                      <a:endParaRPr lang="en-US" sz="1300" b="1" baseline="30000" dirty="0">
                        <a:solidFill>
                          <a:schemeClr val="bg1"/>
                        </a:solidFill>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52062"/>
                    </a:solidFill>
                  </a:tcPr>
                </a:tc>
                <a:extLst>
                  <a:ext uri="{0D108BD9-81ED-4DB2-BD59-A6C34878D82A}">
                    <a16:rowId xmlns:a16="http://schemas.microsoft.com/office/drawing/2014/main" val="683321530"/>
                  </a:ext>
                </a:extLst>
              </a:tr>
              <a:tr h="282039">
                <a:tc>
                  <a:txBody>
                    <a:bodyPr/>
                    <a:lstStyle/>
                    <a:p>
                      <a:pPr algn="ctr"/>
                      <a:r>
                        <a:rPr lang="en-US" sz="1300" b="1" strike="noStrike" baseline="0" dirty="0" smtClean="0">
                          <a:effectLst>
                            <a:glow rad="63500">
                              <a:srgbClr val="C8DA3F"/>
                            </a:glow>
                          </a:effectLst>
                          <a:latin typeface="+mn-lt"/>
                          <a:cs typeface="Arial" panose="020B0604020202020204" pitchFamily="34" charset="0"/>
                        </a:rPr>
                        <a:t>—</a:t>
                      </a:r>
                      <a:endParaRPr lang="en-US" sz="1300" b="1" baseline="30000" dirty="0">
                        <a:effectLst>
                          <a:glow rad="63500">
                            <a:srgbClr val="C8DA3F"/>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tx1"/>
                      </a:fgClr>
                      <a:bgClr>
                        <a:srgbClr val="C8DA3F"/>
                      </a:bgClr>
                    </a:pattFill>
                  </a:tcPr>
                </a:tc>
                <a:extLst>
                  <a:ext uri="{0D108BD9-81ED-4DB2-BD59-A6C34878D82A}">
                    <a16:rowId xmlns:a16="http://schemas.microsoft.com/office/drawing/2014/main" val="3460363731"/>
                  </a:ext>
                </a:extLst>
              </a:tr>
            </a:tbl>
          </a:graphicData>
        </a:graphic>
      </p:graphicFrame>
      <p:graphicFrame>
        <p:nvGraphicFramePr>
          <p:cNvPr id="86" name="Table 85"/>
          <p:cNvGraphicFramePr>
            <a:graphicFrameLocks noGrp="1"/>
          </p:cNvGraphicFramePr>
          <p:nvPr>
            <p:extLst>
              <p:ext uri="{D42A27DB-BD31-4B8C-83A1-F6EECF244321}">
                <p14:modId xmlns:p14="http://schemas.microsoft.com/office/powerpoint/2010/main" val="3954004943"/>
              </p:ext>
            </p:extLst>
          </p:nvPr>
        </p:nvGraphicFramePr>
        <p:xfrm>
          <a:off x="6106397" y="4405900"/>
          <a:ext cx="448562" cy="1202720"/>
        </p:xfrm>
        <a:graphic>
          <a:graphicData uri="http://schemas.openxmlformats.org/drawingml/2006/table">
            <a:tbl>
              <a:tblPr>
                <a:tableStyleId>{5C22544A-7EE6-4342-B048-85BDC9FD1C3A}</a:tableStyleId>
              </a:tblPr>
              <a:tblGrid>
                <a:gridCol w="448562">
                  <a:extLst>
                    <a:ext uri="{9D8B030D-6E8A-4147-A177-3AD203B41FA5}">
                      <a16:colId xmlns:a16="http://schemas.microsoft.com/office/drawing/2014/main" val="2642498201"/>
                    </a:ext>
                  </a:extLst>
                </a:gridCol>
              </a:tblGrid>
              <a:tr h="282039">
                <a:tc>
                  <a:txBody>
                    <a:bodyPr/>
                    <a:lstStyle/>
                    <a:p>
                      <a:pPr algn="ctr"/>
                      <a:r>
                        <a:rPr lang="en-US" sz="1300" b="1" baseline="0" dirty="0" smtClean="0">
                          <a:latin typeface="+mn-lt"/>
                          <a:cs typeface="Arial" panose="020B0604020202020204" pitchFamily="34" charset="0"/>
                        </a:rPr>
                        <a:t>25</a:t>
                      </a:r>
                      <a:r>
                        <a:rPr lang="en-US" sz="1300" b="1" baseline="30000" dirty="0" smtClean="0">
                          <a:latin typeface="+mn-lt"/>
                          <a:cs typeface="Arial" panose="020B0604020202020204" pitchFamily="34" charset="0"/>
                        </a:rPr>
                        <a:t>%</a:t>
                      </a:r>
                      <a:endParaRPr lang="en-US" sz="1300" b="1" baseline="30000" dirty="0">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2BAB5"/>
                    </a:solidFill>
                  </a:tcPr>
                </a:tc>
                <a:extLst>
                  <a:ext uri="{0D108BD9-81ED-4DB2-BD59-A6C34878D82A}">
                    <a16:rowId xmlns:a16="http://schemas.microsoft.com/office/drawing/2014/main" val="2211788169"/>
                  </a:ext>
                </a:extLst>
              </a:tr>
              <a:tr h="282039">
                <a:tc>
                  <a:txBody>
                    <a:bodyPr/>
                    <a:lstStyle/>
                    <a:p>
                      <a:pPr algn="ctr"/>
                      <a:r>
                        <a:rPr lang="en-US" sz="1300" b="1" baseline="0" dirty="0" smtClean="0">
                          <a:solidFill>
                            <a:schemeClr val="bg1"/>
                          </a:solidFill>
                          <a:effectLst>
                            <a:glow rad="63500">
                              <a:srgbClr val="365254"/>
                            </a:glow>
                          </a:effectLst>
                          <a:latin typeface="+mn-lt"/>
                          <a:cs typeface="Arial" panose="020B0604020202020204" pitchFamily="34" charset="0"/>
                        </a:rPr>
                        <a:t>53</a:t>
                      </a:r>
                      <a:r>
                        <a:rPr lang="en-US" sz="1300" b="1" baseline="30000" dirty="0" smtClean="0">
                          <a:solidFill>
                            <a:schemeClr val="bg1"/>
                          </a:solidFill>
                          <a:effectLst>
                            <a:glow rad="63500">
                              <a:srgbClr val="365254"/>
                            </a:glow>
                          </a:effectLst>
                          <a:latin typeface="+mn-lt"/>
                          <a:cs typeface="Arial" panose="020B0604020202020204" pitchFamily="34" charset="0"/>
                        </a:rPr>
                        <a:t>%</a:t>
                      </a:r>
                      <a:endParaRPr lang="en-US" sz="1300" b="1" baseline="30000" dirty="0">
                        <a:solidFill>
                          <a:schemeClr val="bg1"/>
                        </a:solidFill>
                        <a:effectLst>
                          <a:glow rad="63500">
                            <a:srgbClr val="365254"/>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365254"/>
                      </a:fgClr>
                      <a:bgClr>
                        <a:prstClr val="white"/>
                      </a:bgClr>
                    </a:pattFill>
                  </a:tcPr>
                </a:tc>
                <a:extLst>
                  <a:ext uri="{0D108BD9-81ED-4DB2-BD59-A6C34878D82A}">
                    <a16:rowId xmlns:a16="http://schemas.microsoft.com/office/drawing/2014/main" val="20091761"/>
                  </a:ext>
                </a:extLst>
              </a:tr>
              <a:tr h="282039">
                <a:tc>
                  <a:txBody>
                    <a:bodyPr/>
                    <a:lstStyle/>
                    <a:p>
                      <a:pPr algn="ctr"/>
                      <a:r>
                        <a:rPr lang="en-US" sz="1300" b="1" baseline="0" dirty="0" smtClean="0">
                          <a:solidFill>
                            <a:schemeClr val="bg1"/>
                          </a:solidFill>
                          <a:latin typeface="+mn-lt"/>
                          <a:cs typeface="Arial" panose="020B0604020202020204" pitchFamily="34" charset="0"/>
                        </a:rPr>
                        <a:t>15</a:t>
                      </a:r>
                      <a:r>
                        <a:rPr lang="en-US" sz="1300" b="1" baseline="30000" dirty="0" smtClean="0">
                          <a:solidFill>
                            <a:schemeClr val="bg1"/>
                          </a:solidFill>
                          <a:latin typeface="+mn-lt"/>
                          <a:cs typeface="Arial" panose="020B0604020202020204" pitchFamily="34" charset="0"/>
                        </a:rPr>
                        <a:t>%</a:t>
                      </a:r>
                      <a:r>
                        <a:rPr lang="en-US" sz="1300" b="1" dirty="0" smtClean="0">
                          <a:solidFill>
                            <a:schemeClr val="bg1"/>
                          </a:solidFill>
                          <a:latin typeface="+mn-lt"/>
                          <a:cs typeface="Arial" panose="020B0604020202020204" pitchFamily="34" charset="0"/>
                        </a:rPr>
                        <a:t>*</a:t>
                      </a:r>
                      <a:endParaRPr lang="en-US" sz="1300" b="1" baseline="30000" dirty="0">
                        <a:solidFill>
                          <a:schemeClr val="bg1"/>
                        </a:solidFill>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52062"/>
                    </a:solidFill>
                  </a:tcPr>
                </a:tc>
                <a:extLst>
                  <a:ext uri="{0D108BD9-81ED-4DB2-BD59-A6C34878D82A}">
                    <a16:rowId xmlns:a16="http://schemas.microsoft.com/office/drawing/2014/main" val="683321530"/>
                  </a:ext>
                </a:extLst>
              </a:tr>
              <a:tr h="282039">
                <a:tc>
                  <a:txBody>
                    <a:bodyPr/>
                    <a:lstStyle/>
                    <a:p>
                      <a:pPr algn="ctr"/>
                      <a:r>
                        <a:rPr lang="en-US" sz="1300" b="1" strike="noStrike" baseline="0" dirty="0" smtClean="0">
                          <a:effectLst>
                            <a:glow rad="63500">
                              <a:srgbClr val="C8DA3F"/>
                            </a:glow>
                          </a:effectLst>
                          <a:latin typeface="+mn-lt"/>
                          <a:cs typeface="Arial" panose="020B0604020202020204" pitchFamily="34" charset="0"/>
                        </a:rPr>
                        <a:t>—</a:t>
                      </a:r>
                      <a:endParaRPr lang="en-US" sz="1300" b="1" baseline="30000" dirty="0">
                        <a:effectLst>
                          <a:glow rad="63500">
                            <a:srgbClr val="C8DA3F"/>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tx1"/>
                      </a:fgClr>
                      <a:bgClr>
                        <a:srgbClr val="C8DA3F"/>
                      </a:bgClr>
                    </a:pattFill>
                  </a:tcPr>
                </a:tc>
                <a:extLst>
                  <a:ext uri="{0D108BD9-81ED-4DB2-BD59-A6C34878D82A}">
                    <a16:rowId xmlns:a16="http://schemas.microsoft.com/office/drawing/2014/main" val="3460363731"/>
                  </a:ext>
                </a:extLst>
              </a:tr>
            </a:tbl>
          </a:graphicData>
        </a:graphic>
      </p:graphicFrame>
      <p:graphicFrame>
        <p:nvGraphicFramePr>
          <p:cNvPr id="87" name="Table 86"/>
          <p:cNvGraphicFramePr>
            <a:graphicFrameLocks noGrp="1"/>
          </p:cNvGraphicFramePr>
          <p:nvPr>
            <p:extLst>
              <p:ext uri="{D42A27DB-BD31-4B8C-83A1-F6EECF244321}">
                <p14:modId xmlns:p14="http://schemas.microsoft.com/office/powerpoint/2010/main" val="3641628839"/>
              </p:ext>
            </p:extLst>
          </p:nvPr>
        </p:nvGraphicFramePr>
        <p:xfrm>
          <a:off x="1566318" y="2367405"/>
          <a:ext cx="448635" cy="1202720"/>
        </p:xfrm>
        <a:graphic>
          <a:graphicData uri="http://schemas.openxmlformats.org/drawingml/2006/table">
            <a:tbl>
              <a:tblPr>
                <a:tableStyleId>{5C22544A-7EE6-4342-B048-85BDC9FD1C3A}</a:tableStyleId>
              </a:tblPr>
              <a:tblGrid>
                <a:gridCol w="448635">
                  <a:extLst>
                    <a:ext uri="{9D8B030D-6E8A-4147-A177-3AD203B41FA5}">
                      <a16:colId xmlns:a16="http://schemas.microsoft.com/office/drawing/2014/main" val="2642498201"/>
                    </a:ext>
                  </a:extLst>
                </a:gridCol>
              </a:tblGrid>
              <a:tr h="298098">
                <a:tc>
                  <a:txBody>
                    <a:bodyPr/>
                    <a:lstStyle/>
                    <a:p>
                      <a:pPr algn="ctr"/>
                      <a:r>
                        <a:rPr lang="en-US" sz="1300" b="1" strike="noStrike" baseline="0" dirty="0" smtClean="0">
                          <a:latin typeface="+mn-lt"/>
                          <a:cs typeface="Arial" panose="020B0604020202020204" pitchFamily="34" charset="0"/>
                        </a:rPr>
                        <a:t>—</a:t>
                      </a:r>
                      <a:endParaRPr lang="en-US" sz="1300" b="1" baseline="30000" dirty="0">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2BAB5"/>
                    </a:solidFill>
                  </a:tcPr>
                </a:tc>
                <a:extLst>
                  <a:ext uri="{0D108BD9-81ED-4DB2-BD59-A6C34878D82A}">
                    <a16:rowId xmlns:a16="http://schemas.microsoft.com/office/drawing/2014/main" val="2211788169"/>
                  </a:ext>
                </a:extLst>
              </a:tr>
              <a:tr h="282039">
                <a:tc>
                  <a:txBody>
                    <a:bodyPr/>
                    <a:lstStyle/>
                    <a:p>
                      <a:pPr algn="ctr"/>
                      <a:r>
                        <a:rPr lang="en-US" sz="1300" b="1" baseline="0" dirty="0" smtClean="0">
                          <a:solidFill>
                            <a:schemeClr val="bg1"/>
                          </a:solidFill>
                          <a:effectLst>
                            <a:glow rad="63500">
                              <a:srgbClr val="365254"/>
                            </a:glow>
                          </a:effectLst>
                          <a:latin typeface="+mn-lt"/>
                          <a:cs typeface="Arial" panose="020B0604020202020204" pitchFamily="34" charset="0"/>
                        </a:rPr>
                        <a:t>45</a:t>
                      </a:r>
                      <a:r>
                        <a:rPr lang="en-US" sz="1300" b="1" baseline="30000" dirty="0" smtClean="0">
                          <a:solidFill>
                            <a:schemeClr val="bg1"/>
                          </a:solidFill>
                          <a:effectLst>
                            <a:glow rad="63500">
                              <a:srgbClr val="365254"/>
                            </a:glow>
                          </a:effectLst>
                          <a:latin typeface="+mn-lt"/>
                          <a:cs typeface="Arial" panose="020B0604020202020204" pitchFamily="34" charset="0"/>
                        </a:rPr>
                        <a:t>%</a:t>
                      </a:r>
                      <a:endParaRPr lang="en-US" sz="1300" b="1" baseline="30000" dirty="0">
                        <a:solidFill>
                          <a:schemeClr val="bg1"/>
                        </a:solidFill>
                        <a:effectLst>
                          <a:glow rad="63500">
                            <a:srgbClr val="365254"/>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365254"/>
                      </a:fgClr>
                      <a:bgClr>
                        <a:prstClr val="white"/>
                      </a:bgClr>
                    </a:pattFill>
                  </a:tcPr>
                </a:tc>
                <a:extLst>
                  <a:ext uri="{0D108BD9-81ED-4DB2-BD59-A6C34878D82A}">
                    <a16:rowId xmlns:a16="http://schemas.microsoft.com/office/drawing/2014/main" val="20091761"/>
                  </a:ext>
                </a:extLst>
              </a:tr>
              <a:tr h="282039">
                <a:tc>
                  <a:txBody>
                    <a:bodyPr/>
                    <a:lstStyle/>
                    <a:p>
                      <a:pPr algn="ctr"/>
                      <a:r>
                        <a:rPr lang="en-US" sz="1300" b="1" baseline="0" dirty="0" smtClean="0">
                          <a:solidFill>
                            <a:schemeClr val="bg1"/>
                          </a:solidFill>
                          <a:latin typeface="+mn-lt"/>
                          <a:cs typeface="Arial" panose="020B0604020202020204" pitchFamily="34" charset="0"/>
                        </a:rPr>
                        <a:t>39</a:t>
                      </a:r>
                      <a:r>
                        <a:rPr lang="en-US" sz="1300" b="1" baseline="30000" dirty="0" smtClean="0">
                          <a:solidFill>
                            <a:schemeClr val="bg1"/>
                          </a:solidFill>
                          <a:latin typeface="+mn-lt"/>
                          <a:cs typeface="Arial" panose="020B0604020202020204" pitchFamily="34" charset="0"/>
                        </a:rPr>
                        <a:t>%</a:t>
                      </a:r>
                      <a:r>
                        <a:rPr lang="en-US" sz="1300" b="1" dirty="0" smtClean="0">
                          <a:solidFill>
                            <a:schemeClr val="bg1"/>
                          </a:solidFill>
                          <a:latin typeface="+mn-lt"/>
                          <a:cs typeface="Arial" panose="020B0604020202020204" pitchFamily="34" charset="0"/>
                        </a:rPr>
                        <a:t>*</a:t>
                      </a:r>
                      <a:endParaRPr lang="en-US" sz="1300" b="1" baseline="30000" dirty="0">
                        <a:solidFill>
                          <a:schemeClr val="bg1"/>
                        </a:solidFill>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52062"/>
                    </a:solidFill>
                  </a:tcPr>
                </a:tc>
                <a:extLst>
                  <a:ext uri="{0D108BD9-81ED-4DB2-BD59-A6C34878D82A}">
                    <a16:rowId xmlns:a16="http://schemas.microsoft.com/office/drawing/2014/main" val="683321530"/>
                  </a:ext>
                </a:extLst>
              </a:tr>
              <a:tr h="282039">
                <a:tc>
                  <a:txBody>
                    <a:bodyPr/>
                    <a:lstStyle/>
                    <a:p>
                      <a:pPr algn="ctr"/>
                      <a:r>
                        <a:rPr lang="en-US" sz="1300" b="1" strike="noStrike" baseline="0" dirty="0" smtClean="0">
                          <a:effectLst>
                            <a:glow rad="63500">
                              <a:srgbClr val="C8DA3F">
                                <a:alpha val="40000"/>
                              </a:srgbClr>
                            </a:glow>
                          </a:effectLst>
                          <a:latin typeface="+mn-lt"/>
                          <a:cs typeface="Arial" panose="020B0604020202020204" pitchFamily="34" charset="0"/>
                        </a:rPr>
                        <a:t>—</a:t>
                      </a:r>
                      <a:endParaRPr lang="en-US" sz="1300" b="1" strike="noStrike" baseline="0" dirty="0">
                        <a:effectLst>
                          <a:glow rad="63500">
                            <a:srgbClr val="C8DA3F">
                              <a:alpha val="40000"/>
                            </a:srgbClr>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tx1"/>
                      </a:fgClr>
                      <a:bgClr>
                        <a:srgbClr val="C8DA3F"/>
                      </a:bgClr>
                    </a:pattFill>
                  </a:tcPr>
                </a:tc>
                <a:extLst>
                  <a:ext uri="{0D108BD9-81ED-4DB2-BD59-A6C34878D82A}">
                    <a16:rowId xmlns:a16="http://schemas.microsoft.com/office/drawing/2014/main" val="3460363731"/>
                  </a:ext>
                </a:extLst>
              </a:tr>
            </a:tbl>
          </a:graphicData>
        </a:graphic>
      </p:graphicFrame>
      <p:sp>
        <p:nvSpPr>
          <p:cNvPr id="37" name="Rectangle 36"/>
          <p:cNvSpPr/>
          <p:nvPr/>
        </p:nvSpPr>
        <p:spPr>
          <a:xfrm>
            <a:off x="457200" y="5881880"/>
            <a:ext cx="6269737" cy="584775"/>
          </a:xfrm>
          <a:prstGeom prst="rect">
            <a:avLst/>
          </a:prstGeom>
        </p:spPr>
        <p:txBody>
          <a:bodyPr wrap="square" lIns="0" tIns="45720" bIns="45720">
            <a:spAutoFit/>
          </a:bodyPr>
          <a:lstStyle/>
          <a:p>
            <a:r>
              <a:rPr lang="en-US" sz="800" b="1" dirty="0" smtClean="0">
                <a:latin typeface="Arial" panose="020B0604020202020204" pitchFamily="34" charset="0"/>
              </a:rPr>
              <a:t>Notes</a:t>
            </a:r>
          </a:p>
          <a:p>
            <a:r>
              <a:rPr lang="en-US" sz="800" dirty="0">
                <a:latin typeface="Arial" panose="020B0604020202020204" pitchFamily="34" charset="0"/>
                <a:cs typeface="Arial" panose="020B0604020202020204" pitchFamily="34" charset="0"/>
              </a:rPr>
              <a:t>* </a:t>
            </a:r>
            <a:r>
              <a:rPr lang="en-US" sz="800" dirty="0" smtClean="0">
                <a:latin typeface="Arial" panose="020B0604020202020204" pitchFamily="34" charset="0"/>
                <a:cs typeface="Arial" panose="020B0604020202020204" pitchFamily="34" charset="0"/>
              </a:rPr>
              <a:t>The </a:t>
            </a:r>
            <a:r>
              <a:rPr lang="en-US" sz="800" dirty="0">
                <a:latin typeface="Arial" panose="020B0604020202020204" pitchFamily="34" charset="0"/>
                <a:cs typeface="Arial" panose="020B0604020202020204" pitchFamily="34" charset="0"/>
              </a:rPr>
              <a:t>coefficient of variation (CV) is between 16.6% and 33.3</a:t>
            </a:r>
            <a:r>
              <a:rPr lang="en-US" sz="800" dirty="0" smtClean="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use with </a:t>
            </a:r>
            <a:r>
              <a:rPr lang="en-US" sz="800" dirty="0" smtClean="0">
                <a:latin typeface="Arial" panose="020B0604020202020204" pitchFamily="34" charset="0"/>
                <a:cs typeface="Arial" panose="020B0604020202020204" pitchFamily="34" charset="0"/>
              </a:rPr>
              <a:t>caution.</a:t>
            </a:r>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a:t>
            </a:r>
            <a:r>
              <a:rPr lang="en-US" sz="800" dirty="0" smtClean="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Data </a:t>
            </a:r>
            <a:r>
              <a:rPr lang="en-US" sz="800" dirty="0" smtClean="0">
                <a:latin typeface="Arial" panose="020B0604020202020204" pitchFamily="34" charset="0"/>
                <a:cs typeface="Arial" panose="020B0604020202020204" pitchFamily="34" charset="0"/>
              </a:rPr>
              <a:t>is </a:t>
            </a:r>
            <a:r>
              <a:rPr lang="en-US" sz="800" dirty="0">
                <a:latin typeface="Arial" panose="020B0604020202020204" pitchFamily="34" charset="0"/>
                <a:cs typeface="Arial" panose="020B0604020202020204" pitchFamily="34" charset="0"/>
              </a:rPr>
              <a:t>suppressed due to extreme sampling variability (CV&gt;33.3</a:t>
            </a:r>
            <a:r>
              <a:rPr lang="en-US" sz="800" dirty="0" smtClean="0">
                <a:latin typeface="Arial" panose="020B0604020202020204" pitchFamily="34" charset="0"/>
                <a:cs typeface="Arial" panose="020B0604020202020204" pitchFamily="34" charset="0"/>
              </a:rPr>
              <a:t>%).</a:t>
            </a:r>
            <a:endParaRPr lang="en-US" sz="800" dirty="0">
              <a:latin typeface="Arial" panose="020B0604020202020204" pitchFamily="34" charset="0"/>
              <a:cs typeface="Arial" panose="020B0604020202020204" pitchFamily="34" charset="0"/>
            </a:endParaRPr>
          </a:p>
          <a:p>
            <a:r>
              <a:rPr lang="en-US" sz="800" dirty="0" smtClean="0">
                <a:latin typeface="Arial" panose="020B0604020202020204" pitchFamily="34" charset="0"/>
              </a:rPr>
              <a:t>The </a:t>
            </a:r>
            <a:r>
              <a:rPr lang="en-US" sz="800" dirty="0">
                <a:latin typeface="Arial" panose="020B0604020202020204" pitchFamily="34" charset="0"/>
              </a:rPr>
              <a:t>Canadian average represents the average experience of Canadians (as opposed to the mean of provincial </a:t>
            </a:r>
            <a:r>
              <a:rPr lang="en-US" sz="800" dirty="0" smtClean="0">
                <a:latin typeface="Arial" panose="020B0604020202020204" pitchFamily="34" charset="0"/>
              </a:rPr>
              <a:t>and territorial results).</a:t>
            </a:r>
          </a:p>
        </p:txBody>
      </p:sp>
      <p:grpSp>
        <p:nvGrpSpPr>
          <p:cNvPr id="38" name="Group 37"/>
          <p:cNvGrpSpPr/>
          <p:nvPr/>
        </p:nvGrpSpPr>
        <p:grpSpPr>
          <a:xfrm>
            <a:off x="6704463" y="2068985"/>
            <a:ext cx="1643683" cy="261610"/>
            <a:chOff x="3681722" y="5850588"/>
            <a:chExt cx="1643683" cy="261610"/>
          </a:xfrm>
        </p:grpSpPr>
        <p:sp>
          <p:nvSpPr>
            <p:cNvPr id="39" name="Rectangle 38"/>
            <p:cNvSpPr/>
            <p:nvPr/>
          </p:nvSpPr>
          <p:spPr>
            <a:xfrm>
              <a:off x="3681722" y="5898412"/>
              <a:ext cx="165341" cy="165341"/>
            </a:xfrm>
            <a:prstGeom prst="rect">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0" name="TextBox 39"/>
            <p:cNvSpPr txBox="1"/>
            <p:nvPr/>
          </p:nvSpPr>
          <p:spPr>
            <a:xfrm>
              <a:off x="3871161" y="5850588"/>
              <a:ext cx="1454244"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P</a:t>
              </a:r>
              <a:r>
                <a:rPr lang="en-US" sz="1100" dirty="0" smtClean="0">
                  <a:latin typeface="Arial" panose="020B0604020202020204" pitchFamily="34" charset="0"/>
                  <a:cs typeface="Arial" panose="020B0604020202020204" pitchFamily="34" charset="0"/>
                </a:rPr>
                <a:t>rivate solo practice</a:t>
              </a:r>
              <a:endParaRPr lang="en-US" sz="1100" dirty="0">
                <a:latin typeface="Arial" panose="020B0604020202020204" pitchFamily="34" charset="0"/>
                <a:cs typeface="Arial" panose="020B0604020202020204" pitchFamily="34" charset="0"/>
              </a:endParaRPr>
            </a:p>
          </p:txBody>
        </p:sp>
      </p:grpSp>
      <p:grpSp>
        <p:nvGrpSpPr>
          <p:cNvPr id="41" name="Group 40"/>
          <p:cNvGrpSpPr/>
          <p:nvPr/>
        </p:nvGrpSpPr>
        <p:grpSpPr>
          <a:xfrm>
            <a:off x="6704463" y="2367937"/>
            <a:ext cx="1911385" cy="261610"/>
            <a:chOff x="3681722" y="5850588"/>
            <a:chExt cx="1911385" cy="261610"/>
          </a:xfrm>
        </p:grpSpPr>
        <p:sp>
          <p:nvSpPr>
            <p:cNvPr id="42" name="Rectangle 41"/>
            <p:cNvSpPr/>
            <p:nvPr/>
          </p:nvSpPr>
          <p:spPr>
            <a:xfrm>
              <a:off x="3681722" y="5898412"/>
              <a:ext cx="165341" cy="165341"/>
            </a:xfrm>
            <a:prstGeom prst="rect">
              <a:avLst/>
            </a:prstGeom>
            <a:pattFill prst="pct90">
              <a:fgClr>
                <a:srgbClr val="365254"/>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3" name="TextBox 42"/>
            <p:cNvSpPr txBox="1"/>
            <p:nvPr/>
          </p:nvSpPr>
          <p:spPr>
            <a:xfrm>
              <a:off x="3871161" y="5850588"/>
              <a:ext cx="1721946"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P</a:t>
              </a:r>
              <a:r>
                <a:rPr lang="en-US" sz="1100" dirty="0" smtClean="0">
                  <a:latin typeface="Arial" panose="020B0604020202020204" pitchFamily="34" charset="0"/>
                  <a:cs typeface="Arial" panose="020B0604020202020204" pitchFamily="34" charset="0"/>
                </a:rPr>
                <a:t>hysician group practice</a:t>
              </a:r>
              <a:endParaRPr lang="en-US" sz="1100" dirty="0">
                <a:latin typeface="Arial" panose="020B0604020202020204" pitchFamily="34" charset="0"/>
                <a:cs typeface="Arial" panose="020B0604020202020204" pitchFamily="34" charset="0"/>
              </a:endParaRPr>
            </a:p>
          </p:txBody>
        </p:sp>
      </p:grpSp>
      <p:grpSp>
        <p:nvGrpSpPr>
          <p:cNvPr id="44" name="Group 43"/>
          <p:cNvGrpSpPr/>
          <p:nvPr/>
        </p:nvGrpSpPr>
        <p:grpSpPr>
          <a:xfrm>
            <a:off x="6704463" y="2666889"/>
            <a:ext cx="2294502" cy="261610"/>
            <a:chOff x="3681722" y="5850588"/>
            <a:chExt cx="2294502" cy="261610"/>
          </a:xfrm>
        </p:grpSpPr>
        <p:sp>
          <p:nvSpPr>
            <p:cNvPr id="45" name="Rectangle 44"/>
            <p:cNvSpPr/>
            <p:nvPr/>
          </p:nvSpPr>
          <p:spPr>
            <a:xfrm>
              <a:off x="3681722" y="5898412"/>
              <a:ext cx="165341" cy="165341"/>
            </a:xfrm>
            <a:prstGeom prst="rect">
              <a:avLst/>
            </a:prstGeom>
            <a:solidFill>
              <a:srgbClr val="85206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6" name="TextBox 45"/>
            <p:cNvSpPr txBox="1"/>
            <p:nvPr/>
          </p:nvSpPr>
          <p:spPr>
            <a:xfrm>
              <a:off x="3871161" y="5850588"/>
              <a:ext cx="2105063" cy="261610"/>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Community clinic/health centre</a:t>
              </a:r>
              <a:endParaRPr lang="en-US" sz="1100" dirty="0">
                <a:latin typeface="Arial" panose="020B0604020202020204" pitchFamily="34" charset="0"/>
                <a:cs typeface="Arial" panose="020B0604020202020204" pitchFamily="34" charset="0"/>
              </a:endParaRPr>
            </a:p>
          </p:txBody>
        </p:sp>
      </p:grpSp>
      <p:grpSp>
        <p:nvGrpSpPr>
          <p:cNvPr id="47" name="Group 46"/>
          <p:cNvGrpSpPr/>
          <p:nvPr/>
        </p:nvGrpSpPr>
        <p:grpSpPr>
          <a:xfrm>
            <a:off x="6704463" y="2957131"/>
            <a:ext cx="1848868" cy="261610"/>
            <a:chOff x="3681722" y="5850588"/>
            <a:chExt cx="1848868" cy="261610"/>
          </a:xfrm>
        </p:grpSpPr>
        <p:sp>
          <p:nvSpPr>
            <p:cNvPr id="48" name="Rectangle 47"/>
            <p:cNvSpPr/>
            <p:nvPr/>
          </p:nvSpPr>
          <p:spPr>
            <a:xfrm>
              <a:off x="3681722" y="5898412"/>
              <a:ext cx="165341" cy="165341"/>
            </a:xfrm>
            <a:prstGeom prst="rect">
              <a:avLst/>
            </a:prstGeom>
            <a:pattFill prst="pct5">
              <a:fgClr>
                <a:schemeClr val="tx1"/>
              </a:fgClr>
              <a:bgClr>
                <a:srgbClr val="C8DA3F"/>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9" name="TextBox 48"/>
            <p:cNvSpPr txBox="1"/>
            <p:nvPr/>
          </p:nvSpPr>
          <p:spPr>
            <a:xfrm>
              <a:off x="3871161" y="5850588"/>
              <a:ext cx="1659429" cy="261610"/>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Hospital-based practice</a:t>
              </a:r>
              <a:endParaRPr lang="en-US" sz="1100" dirty="0">
                <a:latin typeface="Arial" panose="020B0604020202020204" pitchFamily="34" charset="0"/>
                <a:cs typeface="Arial" panose="020B0604020202020204" pitchFamily="34" charset="0"/>
              </a:endParaRPr>
            </a:p>
          </p:txBody>
        </p:sp>
      </p:grpSp>
      <p:graphicFrame>
        <p:nvGraphicFramePr>
          <p:cNvPr id="50" name="Table 49"/>
          <p:cNvGraphicFramePr>
            <a:graphicFrameLocks noGrp="1"/>
          </p:cNvGraphicFramePr>
          <p:nvPr>
            <p:extLst>
              <p:ext uri="{D42A27DB-BD31-4B8C-83A1-F6EECF244321}">
                <p14:modId xmlns:p14="http://schemas.microsoft.com/office/powerpoint/2010/main" val="69599646"/>
              </p:ext>
            </p:extLst>
          </p:nvPr>
        </p:nvGraphicFramePr>
        <p:xfrm>
          <a:off x="434907" y="2002442"/>
          <a:ext cx="448562" cy="1202720"/>
        </p:xfrm>
        <a:graphic>
          <a:graphicData uri="http://schemas.openxmlformats.org/drawingml/2006/table">
            <a:tbl>
              <a:tblPr>
                <a:tableStyleId>{5C22544A-7EE6-4342-B048-85BDC9FD1C3A}</a:tableStyleId>
              </a:tblPr>
              <a:tblGrid>
                <a:gridCol w="448562">
                  <a:extLst>
                    <a:ext uri="{9D8B030D-6E8A-4147-A177-3AD203B41FA5}">
                      <a16:colId xmlns:a16="http://schemas.microsoft.com/office/drawing/2014/main" val="2642498201"/>
                    </a:ext>
                  </a:extLst>
                </a:gridCol>
              </a:tblGrid>
              <a:tr h="298098">
                <a:tc>
                  <a:txBody>
                    <a:bodyPr/>
                    <a:lstStyle/>
                    <a:p>
                      <a:pPr algn="ctr"/>
                      <a:r>
                        <a:rPr lang="en-US" sz="1300" b="1" baseline="0" dirty="0" smtClean="0">
                          <a:latin typeface="+mn-lt"/>
                          <a:cs typeface="Arial" panose="020B0604020202020204" pitchFamily="34" charset="0"/>
                        </a:rPr>
                        <a:t>15</a:t>
                      </a:r>
                      <a:r>
                        <a:rPr lang="en-US" sz="1300" b="1" kern="1200" baseline="30000" dirty="0" smtClean="0">
                          <a:solidFill>
                            <a:schemeClr val="tx1"/>
                          </a:solidFill>
                          <a:latin typeface="+mn-lt"/>
                          <a:ea typeface="+mn-ea"/>
                          <a:cs typeface="Arial" panose="020B0604020202020204" pitchFamily="34" charset="0"/>
                        </a:rPr>
                        <a:t>%</a:t>
                      </a:r>
                      <a:endParaRPr lang="en-US" sz="1300" b="1" kern="1200" baseline="30000" dirty="0">
                        <a:solidFill>
                          <a:schemeClr val="tx1"/>
                        </a:solidFill>
                        <a:latin typeface="+mn-lt"/>
                        <a:ea typeface="+mn-ea"/>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2BAB5"/>
                    </a:solidFill>
                  </a:tcPr>
                </a:tc>
                <a:extLst>
                  <a:ext uri="{0D108BD9-81ED-4DB2-BD59-A6C34878D82A}">
                    <a16:rowId xmlns:a16="http://schemas.microsoft.com/office/drawing/2014/main" val="2211788169"/>
                  </a:ext>
                </a:extLst>
              </a:tr>
              <a:tr h="282039">
                <a:tc>
                  <a:txBody>
                    <a:bodyPr/>
                    <a:lstStyle/>
                    <a:p>
                      <a:pPr algn="ctr"/>
                      <a:r>
                        <a:rPr lang="en-US" sz="1300" b="1" baseline="0" dirty="0" smtClean="0">
                          <a:solidFill>
                            <a:schemeClr val="bg1"/>
                          </a:solidFill>
                          <a:effectLst>
                            <a:glow rad="63500">
                              <a:srgbClr val="365254"/>
                            </a:glow>
                          </a:effectLst>
                          <a:latin typeface="+mn-lt"/>
                          <a:cs typeface="Arial" panose="020B0604020202020204" pitchFamily="34" charset="0"/>
                        </a:rPr>
                        <a:t>65</a:t>
                      </a:r>
                      <a:r>
                        <a:rPr lang="en-US" sz="1300" b="1" baseline="30000" dirty="0" smtClean="0">
                          <a:solidFill>
                            <a:schemeClr val="bg1"/>
                          </a:solidFill>
                          <a:effectLst>
                            <a:glow rad="63500">
                              <a:srgbClr val="365254"/>
                            </a:glow>
                          </a:effectLst>
                          <a:latin typeface="+mn-lt"/>
                          <a:cs typeface="Arial" panose="020B0604020202020204" pitchFamily="34" charset="0"/>
                        </a:rPr>
                        <a:t>%</a:t>
                      </a:r>
                      <a:endParaRPr lang="en-US" sz="1300" b="1" baseline="30000" dirty="0">
                        <a:solidFill>
                          <a:schemeClr val="bg1"/>
                        </a:solidFill>
                        <a:effectLst>
                          <a:glow rad="63500">
                            <a:srgbClr val="365254"/>
                          </a:glow>
                        </a:effectLst>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365254"/>
                      </a:fgClr>
                      <a:bgClr>
                        <a:prstClr val="white"/>
                      </a:bgClr>
                    </a:pattFill>
                  </a:tcPr>
                </a:tc>
                <a:extLst>
                  <a:ext uri="{0D108BD9-81ED-4DB2-BD59-A6C34878D82A}">
                    <a16:rowId xmlns:a16="http://schemas.microsoft.com/office/drawing/2014/main" val="20091761"/>
                  </a:ext>
                </a:extLst>
              </a:tr>
              <a:tr h="282039">
                <a:tc>
                  <a:txBody>
                    <a:bodyPr/>
                    <a:lstStyle/>
                    <a:p>
                      <a:pPr algn="ctr"/>
                      <a:r>
                        <a:rPr lang="en-US" sz="1300" b="1" baseline="0" dirty="0" smtClean="0">
                          <a:solidFill>
                            <a:schemeClr val="bg1"/>
                          </a:solidFill>
                          <a:latin typeface="+mn-lt"/>
                          <a:cs typeface="Arial" panose="020B0604020202020204" pitchFamily="34" charset="0"/>
                        </a:rPr>
                        <a:t>12</a:t>
                      </a:r>
                      <a:r>
                        <a:rPr lang="en-US" sz="1300" b="1" baseline="30000" dirty="0" smtClean="0">
                          <a:solidFill>
                            <a:schemeClr val="bg1"/>
                          </a:solidFill>
                          <a:latin typeface="+mn-lt"/>
                          <a:cs typeface="Arial" panose="020B0604020202020204" pitchFamily="34" charset="0"/>
                        </a:rPr>
                        <a:t>%</a:t>
                      </a:r>
                      <a:endParaRPr lang="en-US" sz="1300" b="1" baseline="30000" dirty="0">
                        <a:solidFill>
                          <a:schemeClr val="bg1"/>
                        </a:solidFill>
                        <a:latin typeface="+mn-lt"/>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52062"/>
                    </a:solidFill>
                  </a:tcPr>
                </a:tc>
                <a:extLst>
                  <a:ext uri="{0D108BD9-81ED-4DB2-BD59-A6C34878D82A}">
                    <a16:rowId xmlns:a16="http://schemas.microsoft.com/office/drawing/2014/main" val="683321530"/>
                  </a:ext>
                </a:extLst>
              </a:tr>
              <a:tr h="282039">
                <a:tc>
                  <a:txBody>
                    <a:bodyPr/>
                    <a:lstStyle/>
                    <a:p>
                      <a:pPr algn="ctr"/>
                      <a:r>
                        <a:rPr lang="en-US" sz="1300" b="1" baseline="0" dirty="0" smtClean="0">
                          <a:effectLst>
                            <a:glow rad="63500">
                              <a:srgbClr val="C8DA3F">
                                <a:alpha val="40000"/>
                              </a:srgbClr>
                            </a:glow>
                          </a:effectLst>
                          <a:latin typeface="+mn-lt"/>
                          <a:cs typeface="Arial" panose="020B0604020202020204" pitchFamily="34" charset="0"/>
                        </a:rPr>
                        <a:t>5</a:t>
                      </a:r>
                      <a:r>
                        <a:rPr lang="en-US" sz="1300" b="1" kern="1200" baseline="30000" dirty="0" smtClean="0">
                          <a:solidFill>
                            <a:schemeClr val="tx1"/>
                          </a:solidFill>
                          <a:effectLst>
                            <a:glow rad="63500">
                              <a:srgbClr val="C8DA3F">
                                <a:alpha val="40000"/>
                              </a:srgbClr>
                            </a:glow>
                          </a:effectLst>
                          <a:latin typeface="+mn-lt"/>
                          <a:ea typeface="+mn-ea"/>
                          <a:cs typeface="Arial" panose="020B0604020202020204" pitchFamily="34" charset="0"/>
                        </a:rPr>
                        <a:t>%</a:t>
                      </a:r>
                      <a:endParaRPr lang="en-US" sz="1300" b="1" kern="1200" baseline="30000" dirty="0">
                        <a:solidFill>
                          <a:schemeClr val="tx1"/>
                        </a:solidFill>
                        <a:effectLst>
                          <a:glow rad="63500">
                            <a:srgbClr val="C8DA3F">
                              <a:alpha val="40000"/>
                            </a:srgbClr>
                          </a:glow>
                        </a:effectLst>
                        <a:latin typeface="+mn-lt"/>
                        <a:ea typeface="+mn-ea"/>
                        <a:cs typeface="Arial" panose="020B0604020202020204" pitchFamily="34" charset="0"/>
                      </a:endParaRPr>
                    </a:p>
                  </a:txBody>
                  <a:tcPr marL="51280" marR="51280" marT="51280" marB="5128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5">
                      <a:fgClr>
                        <a:schemeClr val="tx1"/>
                      </a:fgClr>
                      <a:bgClr>
                        <a:srgbClr val="C8DA3F"/>
                      </a:bgClr>
                    </a:pattFill>
                  </a:tcPr>
                </a:tc>
                <a:extLst>
                  <a:ext uri="{0D108BD9-81ED-4DB2-BD59-A6C34878D82A}">
                    <a16:rowId xmlns:a16="http://schemas.microsoft.com/office/drawing/2014/main" val="3460363731"/>
                  </a:ext>
                </a:extLst>
              </a:tr>
            </a:tbl>
          </a:graphicData>
        </a:graphic>
      </p:graphicFrame>
      <p:sp>
        <p:nvSpPr>
          <p:cNvPr id="55" name="TextBox 8"/>
          <p:cNvSpPr txBox="1"/>
          <p:nvPr/>
        </p:nvSpPr>
        <p:spPr>
          <a:xfrm>
            <a:off x="0" y="1328974"/>
            <a:ext cx="91440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rgbClr val="365254"/>
                </a:solidFill>
                <a:latin typeface="+mj-lt"/>
                <a:cs typeface="Arial" panose="020B0604020202020204" pitchFamily="34" charset="0"/>
              </a:rPr>
              <a:t>Primary </a:t>
            </a:r>
            <a:r>
              <a:rPr lang="en-US" sz="1400" dirty="0" smtClean="0">
                <a:solidFill>
                  <a:srgbClr val="365254"/>
                </a:solidFill>
                <a:latin typeface="+mj-lt"/>
                <a:cs typeface="Arial" panose="020B0604020202020204" pitchFamily="34" charset="0"/>
              </a:rPr>
              <a:t>practice site</a:t>
            </a:r>
            <a:endParaRPr lang="en-US" sz="1400" dirty="0">
              <a:solidFill>
                <a:srgbClr val="365254"/>
              </a:solidFill>
              <a:latin typeface="+mj-lt"/>
              <a:cs typeface="Arial" panose="020B0604020202020204" pitchFamily="34" charset="0"/>
            </a:endParaRPr>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5903" y="342050"/>
            <a:ext cx="313565" cy="340831"/>
          </a:xfrm>
          <a:prstGeom prst="rect">
            <a:avLst/>
          </a:prstGeom>
        </p:spPr>
      </p:pic>
      <p:sp>
        <p:nvSpPr>
          <p:cNvPr id="34" name="Rectangle 33"/>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6833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274320"/>
            <a:ext cx="8601610" cy="553998"/>
          </a:xfrm>
        </p:spPr>
        <p:txBody>
          <a:bodyPr/>
          <a:lstStyle/>
          <a:p>
            <a:r>
              <a:rPr lang="en-US" dirty="0" smtClean="0"/>
              <a:t>Differences between solo and group physician practices</a:t>
            </a:r>
            <a:endParaRPr lang="en-US" dirty="0"/>
          </a:p>
        </p:txBody>
      </p:sp>
      <p:graphicFrame>
        <p:nvGraphicFramePr>
          <p:cNvPr id="12" name="Picture Placeholder 11"/>
          <p:cNvGraphicFramePr>
            <a:graphicFrameLocks noGrp="1"/>
          </p:cNvGraphicFramePr>
          <p:nvPr>
            <p:ph type="pic" sz="quarter" idx="13"/>
            <p:extLst>
              <p:ext uri="{D42A27DB-BD31-4B8C-83A1-F6EECF244321}">
                <p14:modId xmlns:p14="http://schemas.microsoft.com/office/powerpoint/2010/main" val="3123580042"/>
              </p:ext>
            </p:extLst>
          </p:nvPr>
        </p:nvGraphicFramePr>
        <p:xfrm>
          <a:off x="734943" y="1740644"/>
          <a:ext cx="7927848" cy="4469656"/>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bwMode="ltGray">
          <a:xfrm>
            <a:off x="523875" y="1740644"/>
            <a:ext cx="4305300" cy="3565079"/>
          </a:xfrm>
          <a:prstGeom prst="rect">
            <a:avLst/>
          </a:prstGeom>
          <a:solidFill>
            <a:schemeClr val="bg1"/>
          </a:solidFill>
          <a:ln>
            <a:noFill/>
          </a:ln>
        </p:spPr>
        <p:txBody>
          <a:bodyPr wrap="square" tIns="274320">
            <a:spAutoFit/>
          </a:bodyPr>
          <a:lstStyle/>
          <a:p>
            <a:pPr algn="r">
              <a:spcAft>
                <a:spcPts val="3600"/>
              </a:spcAft>
            </a:pPr>
            <a:r>
              <a:rPr lang="en-US" sz="1200" dirty="0">
                <a:latin typeface="Arial Narrow" panose="020B0606020202030204" pitchFamily="34" charset="0"/>
                <a:cs typeface="Arial" panose="020B0604020202020204" pitchFamily="34" charset="0"/>
              </a:rPr>
              <a:t>Offer appointments on the weekend (i.e., Saturday or Sunday)</a:t>
            </a:r>
          </a:p>
          <a:p>
            <a:pPr algn="r">
              <a:spcAft>
                <a:spcPts val="3600"/>
              </a:spcAft>
            </a:pPr>
            <a:r>
              <a:rPr lang="en-US" sz="1200" dirty="0">
                <a:latin typeface="Arial Narrow" panose="020B0606020202030204" pitchFamily="34" charset="0"/>
                <a:cs typeface="Arial" panose="020B0604020202020204" pitchFamily="34" charset="0"/>
              </a:rPr>
              <a:t>Use personnel, such as nurses or case managers, to monitor and manage care for patients with chronic conditions that need regular follow-up care</a:t>
            </a:r>
          </a:p>
          <a:p>
            <a:pPr algn="r">
              <a:spcAft>
                <a:spcPts val="4400"/>
              </a:spcAft>
            </a:pPr>
            <a:r>
              <a:rPr lang="en-US" sz="1200" dirty="0">
                <a:latin typeface="Arial Narrow" panose="020B0606020202030204" pitchFamily="34" charset="0"/>
                <a:cs typeface="Arial" panose="020B0604020202020204" pitchFamily="34" charset="0"/>
              </a:rPr>
              <a:t>Use electronic patient medical records (not including billing systems)</a:t>
            </a:r>
          </a:p>
          <a:p>
            <a:pPr algn="r">
              <a:spcAft>
                <a:spcPts val="3600"/>
              </a:spcAft>
            </a:pPr>
            <a:r>
              <a:rPr lang="en-US" sz="1200" dirty="0">
                <a:latin typeface="Arial Narrow" panose="020B0606020202030204" pitchFamily="34" charset="0"/>
                <a:cs typeface="Arial" panose="020B0604020202020204" pitchFamily="34" charset="0"/>
              </a:rPr>
              <a:t>Offer patients the option to request appointments online</a:t>
            </a:r>
          </a:p>
          <a:p>
            <a:pPr algn="r">
              <a:spcAft>
                <a:spcPts val="3200"/>
              </a:spcAft>
            </a:pPr>
            <a:r>
              <a:rPr lang="en-US" sz="1200" dirty="0">
                <a:latin typeface="Arial Narrow" panose="020B0606020202030204" pitchFamily="34" charset="0"/>
                <a:cs typeface="Arial" panose="020B0604020202020204" pitchFamily="34" charset="0"/>
              </a:rPr>
              <a:t>Receive and review data on surveys of patient satisfaction and experiences with care quarterly or yearly</a:t>
            </a:r>
            <a:endParaRPr lang="en-US" sz="1200" baseline="30000" dirty="0">
              <a:latin typeface="Arial Narrow" panose="020B0606020202030204" pitchFamily="34" charset="0"/>
              <a:cs typeface="Arial" panose="020B0604020202020204" pitchFamily="34" charset="0"/>
            </a:endParaRPr>
          </a:p>
        </p:txBody>
      </p:sp>
      <p:sp>
        <p:nvSpPr>
          <p:cNvPr id="7" name="TextBox 10"/>
          <p:cNvSpPr txBox="1"/>
          <p:nvPr/>
        </p:nvSpPr>
        <p:spPr>
          <a:xfrm>
            <a:off x="374903" y="1038225"/>
            <a:ext cx="8287887" cy="461665"/>
          </a:xfrm>
          <a:prstGeom prst="rect">
            <a:avLst/>
          </a:prstGeom>
          <a:noFill/>
        </p:spPr>
        <p:txBody>
          <a:bodyPr wrap="square" lIns="0" tIns="91440" bIns="13716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800"/>
              </a:lnSpc>
            </a:pPr>
            <a:r>
              <a:rPr lang="en-US" sz="1400" dirty="0">
                <a:solidFill>
                  <a:srgbClr val="365254"/>
                </a:solidFill>
              </a:rPr>
              <a:t>Proportion of primary care practices that do the following, by type of practice</a:t>
            </a:r>
          </a:p>
        </p:txBody>
      </p:sp>
      <p:sp>
        <p:nvSpPr>
          <p:cNvPr id="8" name="Rectangle 7"/>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4649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675907" y="2020302"/>
            <a:ext cx="5900325" cy="3730884"/>
            <a:chOff x="2905755" y="2106027"/>
            <a:chExt cx="5900325" cy="3730884"/>
          </a:xfrm>
        </p:grpSpPr>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5755" y="2106027"/>
              <a:ext cx="5900325" cy="3730884"/>
            </a:xfrm>
            <a:prstGeom prst="rect">
              <a:avLst/>
            </a:prstGeom>
          </p:spPr>
        </p:pic>
        <p:grpSp>
          <p:nvGrpSpPr>
            <p:cNvPr id="16" name="Group 15"/>
            <p:cNvGrpSpPr/>
            <p:nvPr/>
          </p:nvGrpSpPr>
          <p:grpSpPr>
            <a:xfrm>
              <a:off x="3939372" y="2849100"/>
              <a:ext cx="4390076" cy="2720598"/>
              <a:chOff x="3939372" y="2849100"/>
              <a:chExt cx="4390076" cy="2720598"/>
            </a:xfrm>
          </p:grpSpPr>
          <p:sp>
            <p:nvSpPr>
              <p:cNvPr id="21" name="Rectangle 20"/>
              <p:cNvSpPr/>
              <p:nvPr/>
            </p:nvSpPr>
            <p:spPr>
              <a:xfrm>
                <a:off x="3939372" y="4408131"/>
                <a:ext cx="36576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120</a:t>
                </a:r>
              </a:p>
            </p:txBody>
          </p:sp>
          <p:sp>
            <p:nvSpPr>
              <p:cNvPr id="22" name="Rectangle 21"/>
              <p:cNvSpPr/>
              <p:nvPr/>
            </p:nvSpPr>
            <p:spPr>
              <a:xfrm>
                <a:off x="4400186" y="4553644"/>
                <a:ext cx="36576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100</a:t>
                </a:r>
              </a:p>
            </p:txBody>
          </p:sp>
          <p:sp>
            <p:nvSpPr>
              <p:cNvPr id="23" name="Rectangle 22"/>
              <p:cNvSpPr/>
              <p:nvPr/>
            </p:nvSpPr>
            <p:spPr>
              <a:xfrm>
                <a:off x="4866807" y="4597657"/>
                <a:ext cx="36576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120</a:t>
                </a:r>
              </a:p>
            </p:txBody>
          </p:sp>
          <p:sp>
            <p:nvSpPr>
              <p:cNvPr id="24" name="Rectangle 23"/>
              <p:cNvSpPr/>
              <p:nvPr/>
            </p:nvSpPr>
            <p:spPr>
              <a:xfrm>
                <a:off x="5293257" y="4612840"/>
                <a:ext cx="36576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100</a:t>
                </a:r>
              </a:p>
            </p:txBody>
          </p:sp>
          <p:sp>
            <p:nvSpPr>
              <p:cNvPr id="25" name="Rectangle 24"/>
              <p:cNvSpPr/>
              <p:nvPr/>
            </p:nvSpPr>
            <p:spPr>
              <a:xfrm>
                <a:off x="5885630" y="4809756"/>
                <a:ext cx="36576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100</a:t>
                </a:r>
              </a:p>
            </p:txBody>
          </p:sp>
          <p:sp>
            <p:nvSpPr>
              <p:cNvPr id="26" name="Rectangle 25"/>
              <p:cNvSpPr/>
              <p:nvPr/>
            </p:nvSpPr>
            <p:spPr>
              <a:xfrm>
                <a:off x="6611715" y="4654326"/>
                <a:ext cx="365760" cy="2363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70</a:t>
                </a:r>
              </a:p>
            </p:txBody>
          </p:sp>
          <p:sp>
            <p:nvSpPr>
              <p:cNvPr id="27" name="Rectangle 26"/>
              <p:cNvSpPr/>
              <p:nvPr/>
            </p:nvSpPr>
            <p:spPr>
              <a:xfrm>
                <a:off x="7116466" y="3717326"/>
                <a:ext cx="365760" cy="2363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125</a:t>
                </a:r>
              </a:p>
            </p:txBody>
          </p:sp>
          <p:sp>
            <p:nvSpPr>
              <p:cNvPr id="28" name="Rectangle 27"/>
              <p:cNvSpPr/>
              <p:nvPr/>
            </p:nvSpPr>
            <p:spPr>
              <a:xfrm>
                <a:off x="7963688" y="4085309"/>
                <a:ext cx="36576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100</a:t>
                </a:r>
              </a:p>
            </p:txBody>
          </p:sp>
          <p:sp>
            <p:nvSpPr>
              <p:cNvPr id="29" name="Rectangle 28"/>
              <p:cNvSpPr/>
              <p:nvPr/>
            </p:nvSpPr>
            <p:spPr>
              <a:xfrm>
                <a:off x="7889763" y="5001913"/>
                <a:ext cx="36576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112</a:t>
                </a:r>
              </a:p>
            </p:txBody>
          </p:sp>
          <p:sp>
            <p:nvSpPr>
              <p:cNvPr id="30" name="Rectangle 29"/>
              <p:cNvSpPr/>
              <p:nvPr/>
            </p:nvSpPr>
            <p:spPr>
              <a:xfrm>
                <a:off x="7281869" y="5341098"/>
                <a:ext cx="36576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110</a:t>
                </a:r>
              </a:p>
            </p:txBody>
          </p:sp>
          <p:sp>
            <p:nvSpPr>
              <p:cNvPr id="15" name="Rectangle 14"/>
              <p:cNvSpPr/>
              <p:nvPr/>
            </p:nvSpPr>
            <p:spPr>
              <a:xfrm>
                <a:off x="4141087" y="2849100"/>
                <a:ext cx="36576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70</a:t>
                </a:r>
              </a:p>
            </p:txBody>
          </p:sp>
        </p:grpSp>
      </p:grpSp>
      <p:sp>
        <p:nvSpPr>
          <p:cNvPr id="2" name="Title 1"/>
          <p:cNvSpPr>
            <a:spLocks noGrp="1"/>
          </p:cNvSpPr>
          <p:nvPr>
            <p:ph type="title"/>
          </p:nvPr>
        </p:nvSpPr>
        <p:spPr/>
        <p:txBody>
          <a:bodyPr/>
          <a:lstStyle/>
          <a:p>
            <a:r>
              <a:rPr lang="en-US" dirty="0" smtClean="0"/>
              <a:t>Canadian primary care physicians see 100 patients </a:t>
            </a:r>
            <a:br>
              <a:rPr lang="en-US" dirty="0" smtClean="0"/>
            </a:br>
            <a:r>
              <a:rPr lang="en-US" dirty="0" smtClean="0"/>
              <a:t>a week, with variability across jurisdictions</a:t>
            </a:r>
            <a:endParaRPr lang="en-US" dirty="0"/>
          </a:p>
        </p:txBody>
      </p:sp>
      <p:graphicFrame>
        <p:nvGraphicFramePr>
          <p:cNvPr id="3" name="Chart 2"/>
          <p:cNvGraphicFramePr/>
          <p:nvPr>
            <p:extLst>
              <p:ext uri="{D42A27DB-BD31-4B8C-83A1-F6EECF244321}">
                <p14:modId xmlns:p14="http://schemas.microsoft.com/office/powerpoint/2010/main" val="1772108161"/>
              </p:ext>
            </p:extLst>
          </p:nvPr>
        </p:nvGraphicFramePr>
        <p:xfrm>
          <a:off x="363919" y="2147981"/>
          <a:ext cx="3470564" cy="3190105"/>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370940" y="1438281"/>
            <a:ext cx="8435140" cy="307777"/>
          </a:xfrm>
          <a:prstGeom prst="rect">
            <a:avLst/>
          </a:prstGeom>
          <a:noFill/>
        </p:spPr>
        <p:txBody>
          <a:bodyPr wrap="square" lIns="0" rtlCol="0">
            <a:spAutoFit/>
          </a:bodyPr>
          <a:lstStyle/>
          <a:p>
            <a:pPr algn="ctr"/>
            <a:r>
              <a:rPr lang="en-US" sz="1400" b="1" dirty="0">
                <a:solidFill>
                  <a:srgbClr val="365254"/>
                </a:solidFill>
                <a:cs typeface="Arial" panose="020B0604020202020204" pitchFamily="34" charset="0"/>
              </a:rPr>
              <a:t>Median</a:t>
            </a:r>
            <a:r>
              <a:rPr lang="en-US" sz="1400" dirty="0">
                <a:solidFill>
                  <a:srgbClr val="365254"/>
                </a:solidFill>
                <a:cs typeface="Arial" panose="020B0604020202020204" pitchFamily="34" charset="0"/>
              </a:rPr>
              <a:t> number of patients seen during a typical </a:t>
            </a:r>
            <a:r>
              <a:rPr lang="en-US" sz="1400" dirty="0" smtClean="0">
                <a:solidFill>
                  <a:srgbClr val="365254"/>
                </a:solidFill>
                <a:cs typeface="Arial" panose="020B0604020202020204" pitchFamily="34" charset="0"/>
              </a:rPr>
              <a:t>workweek</a:t>
            </a:r>
            <a:endParaRPr lang="en-US" sz="1400" dirty="0">
              <a:solidFill>
                <a:srgbClr val="365254"/>
              </a:solidFill>
              <a:cs typeface="Arial" panose="020B0604020202020204" pitchFamily="34" charset="0"/>
            </a:endParaRPr>
          </a:p>
        </p:txBody>
      </p:sp>
      <p:grpSp>
        <p:nvGrpSpPr>
          <p:cNvPr id="4" name="Group 3"/>
          <p:cNvGrpSpPr/>
          <p:nvPr/>
        </p:nvGrpSpPr>
        <p:grpSpPr>
          <a:xfrm>
            <a:off x="6108192" y="1991106"/>
            <a:ext cx="2561312" cy="759247"/>
            <a:chOff x="6251588" y="1907745"/>
            <a:chExt cx="2561312" cy="759247"/>
          </a:xfrm>
        </p:grpSpPr>
        <p:sp>
          <p:nvSpPr>
            <p:cNvPr id="6" name="TextBox 5"/>
            <p:cNvSpPr txBox="1"/>
            <p:nvPr/>
          </p:nvSpPr>
          <p:spPr>
            <a:xfrm>
              <a:off x="6841167" y="1907745"/>
              <a:ext cx="1971733" cy="759247"/>
            </a:xfrm>
            <a:prstGeom prst="rect">
              <a:avLst/>
            </a:prstGeom>
            <a:noFill/>
          </p:spPr>
          <p:txBody>
            <a:bodyPr wrap="square" rtlCol="0">
              <a:spAutoFit/>
            </a:bodyPr>
            <a:lstStyle/>
            <a:p>
              <a:pPr>
                <a:lnSpc>
                  <a:spcPts val="1800"/>
                </a:lnSpc>
              </a:pPr>
              <a:r>
                <a:rPr lang="en-US" sz="1100" dirty="0" smtClean="0">
                  <a:latin typeface="Arial" panose="020B0604020202020204" pitchFamily="34" charset="0"/>
                  <a:cs typeface="Arial" panose="020B0604020202020204" pitchFamily="34" charset="0"/>
                </a:rPr>
                <a:t>In 2016, 85% of Canadians had a regular doctor or place where they received care.</a:t>
              </a:r>
              <a:r>
                <a:rPr lang="en-CA" sz="1100" baseline="30000" dirty="0">
                  <a:latin typeface="Arial" panose="020B0604020202020204" pitchFamily="34" charset="0"/>
                  <a:cs typeface="Arial" panose="020B0604020202020204" pitchFamily="34" charset="0"/>
                </a:rPr>
                <a:t>1</a:t>
              </a:r>
              <a:endParaRPr lang="en-US" sz="1100" dirty="0">
                <a:latin typeface="Arial" panose="020B0604020202020204" pitchFamily="34" charset="0"/>
                <a:cs typeface="Arial" panose="020B0604020202020204" pitchFamily="34" charset="0"/>
              </a:endParaRPr>
            </a:p>
          </p:txBody>
        </p:sp>
        <p:pic>
          <p:nvPicPr>
            <p:cNvPr id="31" name="Content Placeholder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1588" y="2009326"/>
              <a:ext cx="594360" cy="594360"/>
            </a:xfrm>
            <a:prstGeom prst="rect">
              <a:avLst/>
            </a:prstGeom>
          </p:spPr>
        </p:pic>
      </p:grpSp>
      <p:sp>
        <p:nvSpPr>
          <p:cNvPr id="32" name="Rectangle 31"/>
          <p:cNvSpPr/>
          <p:nvPr/>
        </p:nvSpPr>
        <p:spPr>
          <a:xfrm>
            <a:off x="374904" y="5652065"/>
            <a:ext cx="7312692" cy="338554"/>
          </a:xfrm>
          <a:prstGeom prst="rect">
            <a:avLst/>
          </a:prstGeom>
        </p:spPr>
        <p:txBody>
          <a:bodyPr wrap="square" lIns="0" tIns="91440" bIns="0">
            <a:spAutoFit/>
          </a:bodyPr>
          <a:lstStyle/>
          <a:p>
            <a:r>
              <a:rPr lang="en-US" sz="800" b="1" dirty="0" smtClean="0">
                <a:latin typeface="Arial" panose="020B0604020202020204" pitchFamily="34" charset="0"/>
              </a:rPr>
              <a:t>Note</a:t>
            </a:r>
          </a:p>
          <a:p>
            <a:r>
              <a:rPr lang="en-US" sz="800" dirty="0">
                <a:latin typeface="Arial" panose="020B0604020202020204" pitchFamily="34" charset="0"/>
              </a:rPr>
              <a:t>The Canadian median represents the median experience of Canadians (as opposed to the average of provincial and territorial medians).</a:t>
            </a:r>
            <a:endParaRPr lang="en-US" sz="800" dirty="0" smtClean="0">
              <a:latin typeface="Arial" panose="020B0604020202020204" pitchFamily="34" charset="0"/>
            </a:endParaRPr>
          </a:p>
        </p:txBody>
      </p:sp>
      <p:grpSp>
        <p:nvGrpSpPr>
          <p:cNvPr id="42" name="Group 41"/>
          <p:cNvGrpSpPr/>
          <p:nvPr/>
        </p:nvGrpSpPr>
        <p:grpSpPr>
          <a:xfrm>
            <a:off x="374904" y="6304861"/>
            <a:ext cx="3387471" cy="410305"/>
            <a:chOff x="3484840" y="6546819"/>
            <a:chExt cx="3387471" cy="410305"/>
          </a:xfrm>
        </p:grpSpPr>
        <p:sp>
          <p:nvSpPr>
            <p:cNvPr id="52" name="TextBox 51"/>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59" name="Oval 58"/>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sp>
        <p:nvSpPr>
          <p:cNvPr id="33" name="Rectangle 32"/>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3340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physicians work similar hours as </a:t>
            </a:r>
            <a:br>
              <a:rPr lang="en-US" dirty="0" smtClean="0"/>
            </a:br>
            <a:r>
              <a:rPr lang="en-US" dirty="0" smtClean="0"/>
              <a:t>CMWF average</a:t>
            </a:r>
            <a:endParaRPr lang="en-US" dirty="0"/>
          </a:p>
        </p:txBody>
      </p:sp>
      <p:sp>
        <p:nvSpPr>
          <p:cNvPr id="14" name="TextBox 13"/>
          <p:cNvSpPr txBox="1"/>
          <p:nvPr/>
        </p:nvSpPr>
        <p:spPr>
          <a:xfrm>
            <a:off x="374904" y="5949950"/>
            <a:ext cx="5716594" cy="384721"/>
          </a:xfrm>
          <a:prstGeom prst="rect">
            <a:avLst/>
          </a:prstGeom>
          <a:noFill/>
        </p:spPr>
        <p:txBody>
          <a:bodyPr wrap="square" lIns="0" tIns="91440" rtlCol="0">
            <a:spAutoFit/>
          </a:bodyPr>
          <a:lstStyle/>
          <a:p>
            <a:r>
              <a:rPr lang="en-US" sz="800" b="1" dirty="0" smtClean="0">
                <a:latin typeface="Arial" panose="020B0604020202020204" pitchFamily="34" charset="0"/>
                <a:cs typeface="Arial" panose="020B0604020202020204" pitchFamily="34" charset="0"/>
              </a:rPr>
              <a:t>Note</a:t>
            </a:r>
          </a:p>
          <a:p>
            <a:r>
              <a:rPr lang="en-US" sz="800" dirty="0" smtClean="0">
                <a:latin typeface="Arial" panose="020B0604020202020204" pitchFamily="34" charset="0"/>
                <a:cs typeface="Arial" panose="020B0604020202020204" pitchFamily="34" charset="0"/>
              </a:rPr>
              <a:t>Including </a:t>
            </a:r>
            <a:r>
              <a:rPr lang="en-US" sz="800" dirty="0">
                <a:latin typeface="Arial" panose="020B0604020202020204" pitchFamily="34" charset="0"/>
                <a:cs typeface="Arial" panose="020B0604020202020204" pitchFamily="34" charset="0"/>
              </a:rPr>
              <a:t>all hours they work across </a:t>
            </a:r>
            <a:r>
              <a:rPr lang="en-US" sz="800" dirty="0" smtClean="0">
                <a:latin typeface="Arial" panose="020B0604020202020204" pitchFamily="34" charset="0"/>
                <a:cs typeface="Arial" panose="020B0604020202020204" pitchFamily="34" charset="0"/>
              </a:rPr>
              <a:t>practices, </a:t>
            </a:r>
            <a:r>
              <a:rPr lang="en-US" sz="800" dirty="0">
                <a:latin typeface="Arial" panose="020B0604020202020204" pitchFamily="34" charset="0"/>
                <a:cs typeface="Arial" panose="020B0604020202020204" pitchFamily="34" charset="0"/>
              </a:rPr>
              <a:t>including hours worked at home and </a:t>
            </a:r>
            <a:r>
              <a:rPr lang="en-US" sz="800" dirty="0" smtClean="0">
                <a:latin typeface="Arial" panose="020B0604020202020204" pitchFamily="34" charset="0"/>
                <a:cs typeface="Arial" panose="020B0604020202020204" pitchFamily="34" charset="0"/>
              </a:rPr>
              <a:t>on call.</a:t>
            </a:r>
            <a:endParaRPr lang="en-US" sz="800" dirty="0">
              <a:latin typeface="Arial" panose="020B0604020202020204" pitchFamily="34" charset="0"/>
              <a:cs typeface="Arial" panose="020B0604020202020204" pitchFamily="34" charset="0"/>
            </a:endParaRPr>
          </a:p>
        </p:txBody>
      </p:sp>
      <p:graphicFrame>
        <p:nvGraphicFramePr>
          <p:cNvPr id="15" name="Content Placeholder 15"/>
          <p:cNvGraphicFramePr>
            <a:graphicFrameLocks noGrp="1"/>
          </p:cNvGraphicFramePr>
          <p:nvPr>
            <p:ph type="pic" sz="quarter" idx="13"/>
            <p:extLst>
              <p:ext uri="{D42A27DB-BD31-4B8C-83A1-F6EECF244321}">
                <p14:modId xmlns:p14="http://schemas.microsoft.com/office/powerpoint/2010/main" val="2929618564"/>
              </p:ext>
            </p:extLst>
          </p:nvPr>
        </p:nvGraphicFramePr>
        <p:xfrm>
          <a:off x="374904" y="1423988"/>
          <a:ext cx="6518275" cy="4525962"/>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p:cNvGrpSpPr/>
          <p:nvPr/>
        </p:nvGrpSpPr>
        <p:grpSpPr>
          <a:xfrm>
            <a:off x="6108033" y="2228232"/>
            <a:ext cx="2712118" cy="1913409"/>
            <a:chOff x="5460333" y="2238517"/>
            <a:chExt cx="2712118" cy="1913409"/>
          </a:xfrm>
        </p:grpSpPr>
        <p:sp>
          <p:nvSpPr>
            <p:cNvPr id="17" name="TextBox 16"/>
            <p:cNvSpPr txBox="1"/>
            <p:nvPr/>
          </p:nvSpPr>
          <p:spPr>
            <a:xfrm>
              <a:off x="6066885" y="2238517"/>
              <a:ext cx="2105566" cy="1913409"/>
            </a:xfrm>
            <a:prstGeom prst="rect">
              <a:avLst/>
            </a:prstGeom>
            <a:noFill/>
          </p:spPr>
          <p:txBody>
            <a:bodyPr wrap="square" rtlCol="0">
              <a:spAutoFit/>
            </a:bodyPr>
            <a:lstStyle/>
            <a:p>
              <a:pPr>
                <a:lnSpc>
                  <a:spcPts val="1800"/>
                </a:lnSpc>
              </a:pPr>
              <a:r>
                <a:rPr lang="en-US" sz="1100" dirty="0" smtClean="0">
                  <a:latin typeface="Arial" panose="020B0604020202020204" pitchFamily="34" charset="0"/>
                  <a:cs typeface="Arial" panose="020B0604020202020204" pitchFamily="34" charset="0"/>
                </a:rPr>
                <a:t>In addition to clinical activities as measured here, primary care physicians may work </a:t>
              </a:r>
              <a:br>
                <a:rPr lang="en-US" sz="1100" dirty="0" smtClean="0">
                  <a:latin typeface="Arial" panose="020B0604020202020204" pitchFamily="34" charset="0"/>
                  <a:cs typeface="Arial" panose="020B0604020202020204" pitchFamily="34" charset="0"/>
                </a:rPr>
              </a:br>
              <a:r>
                <a:rPr lang="en-US" sz="1100" dirty="0" smtClean="0">
                  <a:latin typeface="Arial" panose="020B0604020202020204" pitchFamily="34" charset="0"/>
                  <a:cs typeface="Arial" panose="020B0604020202020204" pitchFamily="34" charset="0"/>
                </a:rPr>
                <a:t>in teaching, health facility committees, administration, research and continuing medical education/continuing professional development.</a:t>
              </a:r>
              <a:r>
                <a:rPr lang="en-US" sz="1100" baseline="30000" dirty="0">
                  <a:latin typeface="Arial" panose="020B0604020202020204" pitchFamily="34" charset="0"/>
                  <a:cs typeface="Arial" panose="020B0604020202020204" pitchFamily="34" charset="0"/>
                </a:rPr>
                <a:t>1</a:t>
              </a:r>
            </a:p>
          </p:txBody>
        </p:sp>
        <p:pic>
          <p:nvPicPr>
            <p:cNvPr id="18" name="Content Placeholder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0333" y="2343292"/>
              <a:ext cx="594360" cy="594360"/>
            </a:xfrm>
            <a:prstGeom prst="rect">
              <a:avLst/>
            </a:prstGeom>
          </p:spPr>
        </p:pic>
      </p:grpSp>
      <p:sp>
        <p:nvSpPr>
          <p:cNvPr id="10" name="Rectangle 9"/>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6384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457200" y="643428"/>
            <a:ext cx="7924800" cy="5757372"/>
          </a:xfrm>
          <a:prstGeom prst="rect">
            <a:avLst/>
          </a:prstGeom>
        </p:spPr>
        <p:txBody>
          <a:bodyPr vert="horz" lIns="0" tIns="0" rIns="0" bIns="0" rtlCol="0">
            <a:noAutofit/>
          </a:bodyPr>
          <a:lstStyle>
            <a:lvl1pPr marL="180971" indent="-180971" algn="l" defTabSz="914378"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n-lt"/>
                <a:ea typeface="+mn-ea"/>
                <a:cs typeface="+mn-cs"/>
              </a:defRPr>
            </a:lvl1pPr>
            <a:lvl2pPr marL="361941" indent="-171446" algn="l" defTabSz="914378"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880" lvl="1" indent="0">
              <a:lnSpc>
                <a:spcPts val="1200"/>
              </a:lnSpc>
              <a:spcBef>
                <a:spcPts val="840"/>
              </a:spcBef>
              <a:buFont typeface="Courier New" panose="02070309020205020404" pitchFamily="49" charset="0"/>
              <a:buNone/>
            </a:pPr>
            <a:r>
              <a:rPr lang="en-US" sz="900" dirty="0" smtClean="0">
                <a:latin typeface="Arial" panose="020B0604020202020204" pitchFamily="34" charset="0"/>
              </a:rPr>
              <a:t>Production of this document is made possible by financial contributions from Health Canada and provincial and territorial governments. </a:t>
            </a:r>
            <a:br>
              <a:rPr lang="en-US" sz="900" dirty="0" smtClean="0">
                <a:latin typeface="Arial" panose="020B0604020202020204" pitchFamily="34" charset="0"/>
              </a:rPr>
            </a:br>
            <a:r>
              <a:rPr lang="en-US" sz="900" dirty="0" smtClean="0">
                <a:latin typeface="Arial" panose="020B0604020202020204" pitchFamily="34" charset="0"/>
              </a:rPr>
              <a:t>The views expressed herein do not necessarily represent the views of Health Canada or any provincial or territorial government.</a:t>
            </a:r>
          </a:p>
          <a:p>
            <a:pPr marL="182880" lvl="1" indent="0">
              <a:lnSpc>
                <a:spcPts val="1200"/>
              </a:lnSpc>
              <a:spcBef>
                <a:spcPts val="840"/>
              </a:spcBef>
              <a:buFont typeface="Courier New" panose="02070309020205020404" pitchFamily="49" charset="0"/>
              <a:buNone/>
            </a:pPr>
            <a:r>
              <a:rPr lang="en-US" sz="900" dirty="0" smtClean="0">
                <a:latin typeface="Arial" panose="020B0604020202020204" pitchFamily="34" charset="0"/>
              </a:rPr>
              <a:t>Unless otherwise indicated, this product uses data provided by Canada’s provinces and territories.</a:t>
            </a:r>
          </a:p>
          <a:p>
            <a:pPr marL="182880" lvl="1" indent="0">
              <a:lnSpc>
                <a:spcPts val="1200"/>
              </a:lnSpc>
              <a:spcBef>
                <a:spcPts val="840"/>
              </a:spcBef>
              <a:buFont typeface="Courier New" panose="02070309020205020404" pitchFamily="49" charset="0"/>
              <a:buNone/>
            </a:pPr>
            <a:r>
              <a:rPr lang="en-US" sz="900" dirty="0" smtClean="0">
                <a:latin typeface="Arial" panose="020B0604020202020204" pitchFamily="34" charset="0"/>
              </a:rPr>
              <a:t>All rights reserved.</a:t>
            </a:r>
          </a:p>
          <a:p>
            <a:pPr marL="182880" lvl="1" indent="0">
              <a:lnSpc>
                <a:spcPts val="1200"/>
              </a:lnSpc>
              <a:spcBef>
                <a:spcPts val="840"/>
              </a:spcBef>
              <a:buFont typeface="Courier New" panose="02070309020205020404" pitchFamily="49" charset="0"/>
              <a:buNone/>
            </a:pPr>
            <a:r>
              <a:rPr lang="en-US" sz="900" dirty="0" smtClean="0">
                <a:latin typeface="Arial" panose="020B0604020202020204" pitchFamily="34" charset="0"/>
              </a:rPr>
              <a:t>The contents of this publication may be reproduced unaltered, in whole or in part and by any means, solely for non-commercial purposes, </a:t>
            </a:r>
            <a:br>
              <a:rPr lang="en-US" sz="900" dirty="0" smtClean="0">
                <a:latin typeface="Arial" panose="020B0604020202020204" pitchFamily="34" charset="0"/>
              </a:rPr>
            </a:br>
            <a:r>
              <a:rPr lang="en-US" sz="900" dirty="0" smtClean="0">
                <a:latin typeface="Arial" panose="020B0604020202020204" pitchFamily="34" charset="0"/>
              </a:rPr>
              <a:t>provided that the Canadian Institute for Health Information is properly and fully acknowledged as the copyright owner. Any reproduction </a:t>
            </a:r>
            <a:br>
              <a:rPr lang="en-US" sz="900" dirty="0" smtClean="0">
                <a:latin typeface="Arial" panose="020B0604020202020204" pitchFamily="34" charset="0"/>
              </a:rPr>
            </a:br>
            <a:r>
              <a:rPr lang="en-US" sz="900" dirty="0" smtClean="0">
                <a:latin typeface="Arial" panose="020B0604020202020204" pitchFamily="34" charset="0"/>
              </a:rPr>
              <a:t>or use of this publication or its contents for any commercial purpose requires the prior written authorization of the Canadian Institute for </a:t>
            </a:r>
            <a:br>
              <a:rPr lang="en-US" sz="900" dirty="0" smtClean="0">
                <a:latin typeface="Arial" panose="020B0604020202020204" pitchFamily="34" charset="0"/>
              </a:rPr>
            </a:br>
            <a:r>
              <a:rPr lang="en-US" sz="900" dirty="0" smtClean="0">
                <a:latin typeface="Arial" panose="020B0604020202020204" pitchFamily="34" charset="0"/>
              </a:rPr>
              <a:t>Health Information. Reproduction or use that suggests endorsement by, or affiliation with, the Canadian Institute for Health Information</a:t>
            </a:r>
            <a:br>
              <a:rPr lang="en-US" sz="900" dirty="0" smtClean="0">
                <a:latin typeface="Arial" panose="020B0604020202020204" pitchFamily="34" charset="0"/>
              </a:rPr>
            </a:br>
            <a:r>
              <a:rPr lang="en-US" sz="900" dirty="0" smtClean="0">
                <a:latin typeface="Arial" panose="020B0604020202020204" pitchFamily="34" charset="0"/>
              </a:rPr>
              <a:t>is prohibited.</a:t>
            </a:r>
          </a:p>
          <a:p>
            <a:pPr marL="182880" lvl="1" indent="0">
              <a:lnSpc>
                <a:spcPts val="1200"/>
              </a:lnSpc>
              <a:spcBef>
                <a:spcPts val="840"/>
              </a:spcBef>
              <a:buFont typeface="Courier New" panose="02070309020205020404" pitchFamily="49" charset="0"/>
              <a:buNone/>
            </a:pPr>
            <a:r>
              <a:rPr lang="en-US" sz="900" dirty="0" smtClean="0">
                <a:latin typeface="Arial" panose="020B0604020202020204" pitchFamily="34" charset="0"/>
              </a:rPr>
              <a:t>For permission or information, please contact CIHI:</a:t>
            </a:r>
          </a:p>
          <a:p>
            <a:pPr marL="182880" lvl="1" indent="0">
              <a:lnSpc>
                <a:spcPts val="1200"/>
              </a:lnSpc>
              <a:spcBef>
                <a:spcPts val="840"/>
              </a:spcBef>
              <a:spcAft>
                <a:spcPts val="0"/>
              </a:spcAft>
              <a:buFont typeface="Courier New" panose="02070309020205020404" pitchFamily="49" charset="0"/>
              <a:buNone/>
            </a:pPr>
            <a:r>
              <a:rPr lang="en-US" sz="900" dirty="0" smtClean="0">
                <a:latin typeface="Arial" panose="020B0604020202020204" pitchFamily="34" charset="0"/>
              </a:rPr>
              <a:t>Canadian Institute for Health Information</a:t>
            </a:r>
          </a:p>
          <a:p>
            <a:pPr marL="182880" lvl="1" indent="0">
              <a:lnSpc>
                <a:spcPts val="1200"/>
              </a:lnSpc>
              <a:spcBef>
                <a:spcPts val="0"/>
              </a:spcBef>
              <a:spcAft>
                <a:spcPts val="0"/>
              </a:spcAft>
              <a:buFont typeface="Courier New" panose="02070309020205020404" pitchFamily="49" charset="0"/>
              <a:buNone/>
            </a:pPr>
            <a:r>
              <a:rPr lang="en-US" sz="900" dirty="0" smtClean="0">
                <a:latin typeface="Arial" panose="020B0604020202020204" pitchFamily="34" charset="0"/>
              </a:rPr>
              <a:t>495 Richmond Road, Suite 600</a:t>
            </a:r>
          </a:p>
          <a:p>
            <a:pPr marL="182880" lvl="1" indent="0">
              <a:lnSpc>
                <a:spcPts val="1200"/>
              </a:lnSpc>
              <a:spcBef>
                <a:spcPts val="0"/>
              </a:spcBef>
              <a:buFont typeface="Courier New" panose="02070309020205020404" pitchFamily="49" charset="0"/>
              <a:buNone/>
            </a:pPr>
            <a:r>
              <a:rPr lang="en-US" sz="900" dirty="0" smtClean="0">
                <a:latin typeface="Arial" panose="020B0604020202020204" pitchFamily="34" charset="0"/>
              </a:rPr>
              <a:t>Ottawa, Ontario  K2A 4H6</a:t>
            </a:r>
          </a:p>
          <a:p>
            <a:pPr marL="182880" lvl="1" indent="0">
              <a:lnSpc>
                <a:spcPts val="1200"/>
              </a:lnSpc>
              <a:spcBef>
                <a:spcPts val="840"/>
              </a:spcBef>
              <a:spcAft>
                <a:spcPts val="0"/>
              </a:spcAft>
              <a:buFont typeface="Courier New" panose="02070309020205020404" pitchFamily="49" charset="0"/>
              <a:buNone/>
            </a:pPr>
            <a:r>
              <a:rPr lang="en-US" sz="900" dirty="0" smtClean="0">
                <a:latin typeface="Arial" panose="020B0604020202020204" pitchFamily="34" charset="0"/>
              </a:rPr>
              <a:t>Phone: 613-241-7860</a:t>
            </a:r>
          </a:p>
          <a:p>
            <a:pPr marL="182880" lvl="1" indent="0">
              <a:lnSpc>
                <a:spcPts val="1200"/>
              </a:lnSpc>
              <a:spcBef>
                <a:spcPts val="0"/>
              </a:spcBef>
              <a:spcAft>
                <a:spcPts val="0"/>
              </a:spcAft>
              <a:buFont typeface="Courier New" panose="02070309020205020404" pitchFamily="49" charset="0"/>
              <a:buNone/>
            </a:pPr>
            <a:r>
              <a:rPr lang="en-US" sz="900" dirty="0" smtClean="0">
                <a:latin typeface="Arial" panose="020B0604020202020204" pitchFamily="34" charset="0"/>
              </a:rPr>
              <a:t>Fax: 613-241-8120</a:t>
            </a:r>
          </a:p>
          <a:p>
            <a:pPr marL="182880" lvl="1" indent="0">
              <a:lnSpc>
                <a:spcPts val="1200"/>
              </a:lnSpc>
              <a:spcBef>
                <a:spcPts val="0"/>
              </a:spcBef>
              <a:spcAft>
                <a:spcPts val="0"/>
              </a:spcAft>
              <a:buFont typeface="Courier New" panose="02070309020205020404" pitchFamily="49" charset="0"/>
              <a:buNone/>
            </a:pPr>
            <a:r>
              <a:rPr lang="en-US" sz="900" dirty="0" smtClean="0">
                <a:latin typeface="Arial" panose="020B0604020202020204" pitchFamily="34" charset="0"/>
                <a:hlinkClick r:id="rId2"/>
              </a:rPr>
              <a:t>cihi.ca</a:t>
            </a:r>
            <a:endParaRPr lang="en-US" sz="900" dirty="0" smtClean="0">
              <a:latin typeface="Arial" panose="020B0604020202020204" pitchFamily="34" charset="0"/>
            </a:endParaRPr>
          </a:p>
          <a:p>
            <a:pPr marL="182880" lvl="1" indent="0">
              <a:lnSpc>
                <a:spcPts val="1200"/>
              </a:lnSpc>
              <a:spcBef>
                <a:spcPts val="0"/>
              </a:spcBef>
              <a:buFont typeface="Courier New" panose="02070309020205020404" pitchFamily="49" charset="0"/>
              <a:buNone/>
            </a:pPr>
            <a:r>
              <a:rPr lang="en-US" sz="900" dirty="0" smtClean="0">
                <a:latin typeface="Arial" panose="020B0604020202020204" pitchFamily="34" charset="0"/>
                <a:hlinkClick r:id="rId3"/>
              </a:rPr>
              <a:t>copyright@cihi.ca</a:t>
            </a:r>
            <a:endParaRPr lang="en-US" sz="900" dirty="0" smtClean="0">
              <a:latin typeface="Arial" panose="020B0604020202020204" pitchFamily="34" charset="0"/>
            </a:endParaRPr>
          </a:p>
          <a:p>
            <a:pPr marL="182880" lvl="1" indent="0">
              <a:lnSpc>
                <a:spcPts val="1200"/>
              </a:lnSpc>
              <a:spcBef>
                <a:spcPts val="840"/>
              </a:spcBef>
              <a:buNone/>
            </a:pPr>
            <a:r>
              <a:rPr lang="en-US" sz="900" dirty="0" smtClean="0">
                <a:latin typeface="Arial" panose="020B0604020202020204" pitchFamily="34" charset="0"/>
              </a:rPr>
              <a:t>ISBN 978-1-77109-886-1</a:t>
            </a:r>
          </a:p>
          <a:p>
            <a:pPr marL="182880" lvl="1" indent="0">
              <a:lnSpc>
                <a:spcPts val="1200"/>
              </a:lnSpc>
              <a:spcBef>
                <a:spcPts val="840"/>
              </a:spcBef>
              <a:buFont typeface="Courier New" panose="02070309020205020404" pitchFamily="49" charset="0"/>
              <a:buNone/>
            </a:pPr>
            <a:r>
              <a:rPr lang="en-US" sz="900" dirty="0" smtClean="0">
                <a:latin typeface="Arial" panose="020B0604020202020204" pitchFamily="34" charset="0"/>
              </a:rPr>
              <a:t>© 2020 Canadian Institute for Health Information</a:t>
            </a:r>
          </a:p>
          <a:p>
            <a:pPr marL="182880" lvl="3" indent="0">
              <a:lnSpc>
                <a:spcPts val="1200"/>
              </a:lnSpc>
              <a:spcBef>
                <a:spcPts val="840"/>
              </a:spcBef>
              <a:buNone/>
            </a:pPr>
            <a:r>
              <a:rPr lang="en-US" sz="900" dirty="0">
                <a:latin typeface="Arial" panose="020B0604020202020204" pitchFamily="34" charset="0"/>
              </a:rPr>
              <a:t>How to cite this </a:t>
            </a:r>
            <a:r>
              <a:rPr lang="en-US" sz="900" dirty="0" smtClean="0">
                <a:latin typeface="Arial" panose="020B0604020202020204" pitchFamily="34" charset="0"/>
              </a:rPr>
              <a:t>document:</a:t>
            </a:r>
            <a:br>
              <a:rPr lang="en-US" sz="900" dirty="0" smtClean="0">
                <a:latin typeface="Arial" panose="020B0604020202020204" pitchFamily="34" charset="0"/>
              </a:rPr>
            </a:br>
            <a:r>
              <a:rPr lang="en-US" sz="900" dirty="0" smtClean="0">
                <a:latin typeface="Arial" panose="020B0604020202020204" pitchFamily="34" charset="0"/>
              </a:rPr>
              <a:t>Canadian </a:t>
            </a:r>
            <a:r>
              <a:rPr lang="en-US" sz="900" dirty="0">
                <a:latin typeface="Arial" panose="020B0604020202020204" pitchFamily="34" charset="0"/>
              </a:rPr>
              <a:t>Institute for Health Information. </a:t>
            </a:r>
            <a:r>
              <a:rPr lang="en-US" sz="900" i="1" dirty="0">
                <a:latin typeface="Arial" panose="020B0604020202020204" pitchFamily="34" charset="0"/>
              </a:rPr>
              <a:t>How Canada Compares: Results From the Commonwealth Fund’s 2019 International Health Policy Survey of Primary Care Physicians</a:t>
            </a:r>
            <a:r>
              <a:rPr lang="en-US" sz="900" dirty="0">
                <a:latin typeface="Arial" panose="020B0604020202020204" pitchFamily="34" charset="0"/>
              </a:rPr>
              <a:t>. Ottawa, ON: CIHI; 2020.</a:t>
            </a:r>
          </a:p>
          <a:p>
            <a:pPr marL="182880" lvl="3" indent="0">
              <a:lnSpc>
                <a:spcPts val="1200"/>
              </a:lnSpc>
              <a:spcBef>
                <a:spcPts val="840"/>
              </a:spcBef>
              <a:spcAft>
                <a:spcPts val="0"/>
              </a:spcAft>
              <a:buNone/>
            </a:pPr>
            <a:r>
              <a:rPr lang="en-US" sz="900" dirty="0">
                <a:latin typeface="Arial" panose="020B0604020202020204" pitchFamily="34" charset="0"/>
              </a:rPr>
              <a:t>Cette publication est aussi disponible en français sous le titre </a:t>
            </a:r>
            <a:r>
              <a:rPr lang="fr-FR" sz="900" i="1" dirty="0">
                <a:latin typeface="Arial" panose="020B0604020202020204" pitchFamily="34" charset="0"/>
              </a:rPr>
              <a:t>Résultats du Canada : Enquête internationale de 2019 du Fonds du Commonwealth sur les politiques de santé auprès des médecins de soins primaires</a:t>
            </a:r>
            <a:r>
              <a:rPr lang="en-US" sz="900" dirty="0">
                <a:latin typeface="Arial" panose="020B0604020202020204" pitchFamily="34" charset="0"/>
              </a:rPr>
              <a:t>.</a:t>
            </a:r>
          </a:p>
          <a:p>
            <a:pPr marL="182880" lvl="1" indent="0">
              <a:lnSpc>
                <a:spcPts val="1200"/>
              </a:lnSpc>
              <a:spcBef>
                <a:spcPts val="840"/>
              </a:spcBef>
              <a:spcAft>
                <a:spcPts val="0"/>
              </a:spcAft>
              <a:buNone/>
            </a:pPr>
            <a:r>
              <a:rPr lang="en-US" sz="900" dirty="0" smtClean="0">
                <a:latin typeface="Arial" panose="020B0604020202020204" pitchFamily="34" charset="0"/>
              </a:rPr>
              <a:t>ISBN </a:t>
            </a:r>
            <a:r>
              <a:rPr lang="en-CA" sz="900" dirty="0">
                <a:latin typeface="Arial" panose="020B0604020202020204" pitchFamily="34" charset="0"/>
              </a:rPr>
              <a:t>978-1-77109-887-8</a:t>
            </a:r>
          </a:p>
        </p:txBody>
      </p:sp>
    </p:spTree>
    <p:extLst>
      <p:ext uri="{BB962C8B-B14F-4D97-AF65-F5344CB8AC3E}">
        <p14:creationId xmlns:p14="http://schemas.microsoft.com/office/powerpoint/2010/main" val="121841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primary care physicians spend similar amount of time with patients as CMWF average</a:t>
            </a:r>
            <a:endParaRPr lang="en-US" dirty="0"/>
          </a:p>
        </p:txBody>
      </p:sp>
      <p:graphicFrame>
        <p:nvGraphicFramePr>
          <p:cNvPr id="12" name="Content Placeholder 15"/>
          <p:cNvGraphicFramePr>
            <a:graphicFrameLocks noGrp="1"/>
          </p:cNvGraphicFramePr>
          <p:nvPr>
            <p:ph type="pic" sz="quarter" idx="13"/>
            <p:extLst>
              <p:ext uri="{D42A27DB-BD31-4B8C-83A1-F6EECF244321}">
                <p14:modId xmlns:p14="http://schemas.microsoft.com/office/powerpoint/2010/main" val="2995428047"/>
              </p:ext>
            </p:extLst>
          </p:nvPr>
        </p:nvGraphicFramePr>
        <p:xfrm>
          <a:off x="374904" y="1426464"/>
          <a:ext cx="6518275" cy="4710112"/>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6108192" y="2229231"/>
            <a:ext cx="2537562" cy="1682577"/>
            <a:chOff x="6139178" y="2189035"/>
            <a:chExt cx="2537562" cy="1682577"/>
          </a:xfrm>
        </p:grpSpPr>
        <p:sp>
          <p:nvSpPr>
            <p:cNvPr id="15" name="TextBox 14"/>
            <p:cNvSpPr txBox="1"/>
            <p:nvPr/>
          </p:nvSpPr>
          <p:spPr>
            <a:xfrm>
              <a:off x="6748397" y="2189035"/>
              <a:ext cx="1928343" cy="1682577"/>
            </a:xfrm>
            <a:prstGeom prst="rect">
              <a:avLst/>
            </a:prstGeom>
            <a:noFill/>
          </p:spPr>
          <p:txBody>
            <a:bodyPr wrap="square" rtlCol="0">
              <a:spAutoFit/>
            </a:bodyPr>
            <a:lstStyle/>
            <a:p>
              <a:pPr>
                <a:lnSpc>
                  <a:spcPts val="1800"/>
                </a:lnSpc>
              </a:pPr>
              <a:r>
                <a:rPr lang="en-US" sz="1100" dirty="0">
                  <a:latin typeface="Arial" panose="020B0604020202020204" pitchFamily="34" charset="0"/>
                  <a:cs typeface="Arial" panose="020B0604020202020204" pitchFamily="34" charset="0"/>
                </a:rPr>
                <a:t>C</a:t>
              </a:r>
              <a:r>
                <a:rPr lang="en-US" sz="1100" dirty="0" smtClean="0">
                  <a:latin typeface="Arial" panose="020B0604020202020204" pitchFamily="34" charset="0"/>
                  <a:cs typeface="Arial" panose="020B0604020202020204" pitchFamily="34" charset="0"/>
                </a:rPr>
                <a:t>ompared with 2015, </a:t>
              </a:r>
              <a:br>
                <a:rPr lang="en-US" sz="1100" dirty="0" smtClean="0">
                  <a:latin typeface="Arial" panose="020B0604020202020204" pitchFamily="34" charset="0"/>
                  <a:cs typeface="Arial" panose="020B0604020202020204" pitchFamily="34" charset="0"/>
                </a:rPr>
              </a:br>
              <a:r>
                <a:rPr lang="en-US" sz="1100" dirty="0" smtClean="0">
                  <a:latin typeface="Arial" panose="020B0604020202020204" pitchFamily="34" charset="0"/>
                  <a:cs typeface="Arial" panose="020B0604020202020204" pitchFamily="34" charset="0"/>
                </a:rPr>
                <a:t>there were no significant changes in the amount of time Canadian primary care physicians were able to spend with patients during routine office visits.</a:t>
              </a:r>
              <a:r>
                <a:rPr lang="en-US" sz="1100" baseline="30000" dirty="0">
                  <a:latin typeface="Arial" panose="020B0604020202020204" pitchFamily="34" charset="0"/>
                  <a:cs typeface="Arial" panose="020B0604020202020204" pitchFamily="34" charset="0"/>
                </a:rPr>
                <a:t>1</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9178" y="2291524"/>
              <a:ext cx="594360" cy="594360"/>
            </a:xfrm>
            <a:prstGeom prst="rect">
              <a:avLst/>
            </a:prstGeom>
          </p:spPr>
        </p:pic>
      </p:grpSp>
      <p:sp>
        <p:nvSpPr>
          <p:cNvPr id="9" name="Rectangle 8"/>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807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Picture Placeholder 9"/>
          <p:cNvGraphicFramePr>
            <a:graphicFrameLocks noGrp="1"/>
          </p:cNvGraphicFramePr>
          <p:nvPr>
            <p:ph type="pic" sz="quarter" idx="13"/>
            <p:extLst>
              <p:ext uri="{D42A27DB-BD31-4B8C-83A1-F6EECF244321}">
                <p14:modId xmlns:p14="http://schemas.microsoft.com/office/powerpoint/2010/main" val="2565174302"/>
              </p:ext>
            </p:extLst>
          </p:nvPr>
        </p:nvGraphicFramePr>
        <p:xfrm>
          <a:off x="374904" y="2000250"/>
          <a:ext cx="5749671" cy="419138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70940" y="370637"/>
            <a:ext cx="8229600" cy="553998"/>
          </a:xfrm>
        </p:spPr>
        <p:txBody>
          <a:bodyPr>
            <a:noAutofit/>
          </a:bodyPr>
          <a:lstStyle/>
          <a:p>
            <a:r>
              <a:rPr lang="en-US" dirty="0" smtClean="0"/>
              <a:t>Physician satisfaction by time spent with patients</a:t>
            </a:r>
            <a:endParaRPr lang="en-US" dirty="0"/>
          </a:p>
        </p:txBody>
      </p:sp>
      <p:grpSp>
        <p:nvGrpSpPr>
          <p:cNvPr id="3" name="Group 2"/>
          <p:cNvGrpSpPr/>
          <p:nvPr/>
        </p:nvGrpSpPr>
        <p:grpSpPr>
          <a:xfrm>
            <a:off x="6110859" y="2229231"/>
            <a:ext cx="2198943" cy="1451744"/>
            <a:chOff x="2638425" y="5707013"/>
            <a:chExt cx="2198943" cy="1451744"/>
          </a:xfrm>
        </p:grpSpPr>
        <p:sp>
          <p:nvSpPr>
            <p:cNvPr id="18" name="TextBox 17"/>
            <p:cNvSpPr txBox="1"/>
            <p:nvPr/>
          </p:nvSpPr>
          <p:spPr>
            <a:xfrm>
              <a:off x="3250311" y="5707013"/>
              <a:ext cx="1587057" cy="1451744"/>
            </a:xfrm>
            <a:prstGeom prst="rect">
              <a:avLst/>
            </a:prstGeom>
            <a:noFill/>
          </p:spPr>
          <p:txBody>
            <a:bodyPr wrap="square" rtlCol="0">
              <a:spAutoFit/>
            </a:bodyPr>
            <a:lstStyle/>
            <a:p>
              <a:pPr>
                <a:lnSpc>
                  <a:spcPts val="1800"/>
                </a:lnSpc>
              </a:pPr>
              <a:r>
                <a:rPr lang="en-US" sz="1100" dirty="0" smtClean="0">
                  <a:latin typeface="Arial" panose="020B0604020202020204" pitchFamily="34" charset="0"/>
                  <a:cs typeface="Arial" panose="020B0604020202020204" pitchFamily="34" charset="0"/>
                </a:rPr>
                <a:t>57% of Canadians feel that their regular doctor </a:t>
              </a:r>
              <a:r>
                <a:rPr lang="en-US" sz="1100" b="1" dirty="0" smtClean="0">
                  <a:latin typeface="Arial" panose="020B0604020202020204" pitchFamily="34" charset="0"/>
                  <a:cs typeface="Arial" panose="020B0604020202020204" pitchFamily="34" charset="0"/>
                </a:rPr>
                <a:t>always</a:t>
              </a:r>
              <a:r>
                <a:rPr lang="en-US" sz="1100" dirty="0" smtClean="0">
                  <a:latin typeface="Arial" panose="020B0604020202020204" pitchFamily="34" charset="0"/>
                  <a:cs typeface="Arial" panose="020B0604020202020204" pitchFamily="34" charset="0"/>
                </a:rPr>
                <a:t> spends enough time with them when they need care or treatment.</a:t>
              </a:r>
              <a:r>
                <a:rPr lang="en-US" sz="1100" baseline="30000" dirty="0" smtClean="0">
                  <a:latin typeface="Arial" panose="020B0604020202020204" pitchFamily="34" charset="0"/>
                  <a:cs typeface="Arial" panose="020B0604020202020204" pitchFamily="34" charset="0"/>
                </a:rPr>
                <a:t>1</a:t>
              </a:r>
              <a:endParaRPr lang="en-US" sz="1100" dirty="0">
                <a:latin typeface="Arial" panose="020B0604020202020204" pitchFamily="34" charset="0"/>
                <a:cs typeface="Arial" panose="020B0604020202020204" pitchFamily="34" charset="0"/>
              </a:endParaRPr>
            </a:p>
          </p:txBody>
        </p:sp>
        <p:pic>
          <p:nvPicPr>
            <p:cNvPr id="19" name="Content Placeholder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8425" y="5807378"/>
              <a:ext cx="594360" cy="594360"/>
            </a:xfrm>
            <a:prstGeom prst="rect">
              <a:avLst/>
            </a:prstGeom>
          </p:spPr>
        </p:pic>
      </p:grpSp>
      <p:sp>
        <p:nvSpPr>
          <p:cNvPr id="12" name="TextBox 6"/>
          <p:cNvSpPr txBox="1"/>
          <p:nvPr/>
        </p:nvSpPr>
        <p:spPr>
          <a:xfrm>
            <a:off x="374904" y="1039006"/>
            <a:ext cx="5244845" cy="1102866"/>
          </a:xfrm>
          <a:prstGeom prst="rect">
            <a:avLst/>
          </a:prstGeom>
          <a:noFill/>
        </p:spPr>
        <p:txBody>
          <a:bodyPr wrap="square" lIns="0" tIns="91440" bIns="13716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700"/>
              </a:lnSpc>
            </a:pPr>
            <a:r>
              <a:rPr lang="en-US" sz="1400" dirty="0">
                <a:solidFill>
                  <a:srgbClr val="365254"/>
                </a:solidFill>
                <a:cs typeface="Arial" panose="020B0604020202020204" pitchFamily="34" charset="0"/>
              </a:rPr>
              <a:t>Proportion of Canadian primary care physicians who are </a:t>
            </a:r>
            <a:r>
              <a:rPr lang="en-US" sz="1400" b="1" dirty="0">
                <a:solidFill>
                  <a:srgbClr val="365254"/>
                </a:solidFill>
                <a:cs typeface="Arial" panose="020B0604020202020204" pitchFamily="34" charset="0"/>
              </a:rPr>
              <a:t>extremely</a:t>
            </a:r>
            <a:r>
              <a:rPr lang="en-US" sz="1400" dirty="0">
                <a:solidFill>
                  <a:srgbClr val="365254"/>
                </a:solidFill>
                <a:cs typeface="Arial" panose="020B0604020202020204" pitchFamily="34" charset="0"/>
              </a:rPr>
              <a:t>, </a:t>
            </a:r>
            <a:r>
              <a:rPr lang="en-US" sz="1400" b="1" dirty="0">
                <a:solidFill>
                  <a:srgbClr val="365254"/>
                </a:solidFill>
                <a:cs typeface="Arial" panose="020B0604020202020204" pitchFamily="34" charset="0"/>
              </a:rPr>
              <a:t>very</a:t>
            </a:r>
            <a:r>
              <a:rPr lang="en-US" sz="1400" dirty="0">
                <a:solidFill>
                  <a:srgbClr val="365254"/>
                </a:solidFill>
                <a:cs typeface="Arial" panose="020B0604020202020204" pitchFamily="34" charset="0"/>
              </a:rPr>
              <a:t> or </a:t>
            </a:r>
            <a:r>
              <a:rPr lang="en-US" sz="1400" b="1" dirty="0">
                <a:solidFill>
                  <a:srgbClr val="365254"/>
                </a:solidFill>
                <a:cs typeface="Arial" panose="020B0604020202020204" pitchFamily="34" charset="0"/>
              </a:rPr>
              <a:t>moderately satisfied</a:t>
            </a:r>
            <a:r>
              <a:rPr lang="en-US" sz="1400" dirty="0">
                <a:solidFill>
                  <a:srgbClr val="365254"/>
                </a:solidFill>
                <a:cs typeface="Arial" panose="020B0604020202020204" pitchFamily="34" charset="0"/>
              </a:rPr>
              <a:t> </a:t>
            </a:r>
            <a:r>
              <a:rPr lang="en-US" sz="1400" dirty="0" smtClean="0">
                <a:solidFill>
                  <a:srgbClr val="365254"/>
                </a:solidFill>
                <a:cs typeface="Arial" panose="020B0604020202020204" pitchFamily="34" charset="0"/>
              </a:rPr>
              <a:t>with </a:t>
            </a:r>
            <a:r>
              <a:rPr lang="en-US" sz="1400" dirty="0">
                <a:solidFill>
                  <a:srgbClr val="365254"/>
                </a:solidFill>
                <a:cs typeface="Arial" panose="020B0604020202020204" pitchFamily="34" charset="0"/>
              </a:rPr>
              <a:t>the time they can spend </a:t>
            </a:r>
            <a:r>
              <a:rPr lang="en-US" sz="1400" dirty="0" smtClean="0">
                <a:solidFill>
                  <a:srgbClr val="365254"/>
                </a:solidFill>
                <a:cs typeface="Arial" panose="020B0604020202020204" pitchFamily="34" charset="0"/>
              </a:rPr>
              <a:t/>
            </a:r>
            <a:br>
              <a:rPr lang="en-US" sz="1400" dirty="0" smtClean="0">
                <a:solidFill>
                  <a:srgbClr val="365254"/>
                </a:solidFill>
                <a:cs typeface="Arial" panose="020B0604020202020204" pitchFamily="34" charset="0"/>
              </a:rPr>
            </a:br>
            <a:r>
              <a:rPr lang="en-US" sz="1400" dirty="0" smtClean="0">
                <a:solidFill>
                  <a:srgbClr val="365254"/>
                </a:solidFill>
                <a:cs typeface="Arial" panose="020B0604020202020204" pitchFamily="34" charset="0"/>
              </a:rPr>
              <a:t>with </a:t>
            </a:r>
            <a:r>
              <a:rPr lang="en-US" sz="1400" dirty="0">
                <a:solidFill>
                  <a:srgbClr val="365254"/>
                </a:solidFill>
                <a:cs typeface="Arial" panose="020B0604020202020204" pitchFamily="34" charset="0"/>
              </a:rPr>
              <a:t>patients, by the amount </a:t>
            </a:r>
            <a:r>
              <a:rPr lang="en-US" sz="1400" dirty="0" smtClean="0">
                <a:solidFill>
                  <a:srgbClr val="365254"/>
                </a:solidFill>
                <a:cs typeface="Arial" panose="020B0604020202020204" pitchFamily="34" charset="0"/>
              </a:rPr>
              <a:t>of </a:t>
            </a:r>
            <a:r>
              <a:rPr lang="en-US" sz="1400" dirty="0">
                <a:solidFill>
                  <a:srgbClr val="365254"/>
                </a:solidFill>
                <a:cs typeface="Arial" panose="020B0604020202020204" pitchFamily="34" charset="0"/>
              </a:rPr>
              <a:t>time they are able to spend </a:t>
            </a:r>
            <a:r>
              <a:rPr lang="en-US" sz="1400" dirty="0" smtClean="0">
                <a:solidFill>
                  <a:srgbClr val="365254"/>
                </a:solidFill>
                <a:cs typeface="Arial" panose="020B0604020202020204" pitchFamily="34" charset="0"/>
              </a:rPr>
              <a:t/>
            </a:r>
            <a:br>
              <a:rPr lang="en-US" sz="1400" dirty="0" smtClean="0">
                <a:solidFill>
                  <a:srgbClr val="365254"/>
                </a:solidFill>
                <a:cs typeface="Arial" panose="020B0604020202020204" pitchFamily="34" charset="0"/>
              </a:rPr>
            </a:br>
            <a:r>
              <a:rPr lang="en-US" sz="1400" dirty="0" smtClean="0">
                <a:solidFill>
                  <a:srgbClr val="365254"/>
                </a:solidFill>
                <a:cs typeface="Arial" panose="020B0604020202020204" pitchFamily="34" charset="0"/>
              </a:rPr>
              <a:t>with patients </a:t>
            </a:r>
            <a:r>
              <a:rPr lang="en-US" sz="1400" dirty="0">
                <a:solidFill>
                  <a:srgbClr val="365254"/>
                </a:solidFill>
                <a:cs typeface="Arial" panose="020B0604020202020204" pitchFamily="34" charset="0"/>
              </a:rPr>
              <a:t>during routine office visits</a:t>
            </a:r>
          </a:p>
        </p:txBody>
      </p:sp>
      <p:sp>
        <p:nvSpPr>
          <p:cNvPr id="9" name="Rectangle 8"/>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467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370637"/>
            <a:ext cx="8229600" cy="553998"/>
          </a:xfrm>
        </p:spPr>
        <p:txBody>
          <a:bodyPr>
            <a:noAutofit/>
          </a:bodyPr>
          <a:lstStyle/>
          <a:p>
            <a:r>
              <a:rPr lang="en-US" dirty="0" smtClean="0"/>
              <a:t>Provincial and territorial snapshot: Time</a:t>
            </a:r>
            <a:endParaRPr lang="en-US" dirty="0"/>
          </a:p>
        </p:txBody>
      </p:sp>
      <p:sp>
        <p:nvSpPr>
          <p:cNvPr id="39" name="TextBox 38"/>
          <p:cNvSpPr txBox="1"/>
          <p:nvPr/>
        </p:nvSpPr>
        <p:spPr>
          <a:xfrm>
            <a:off x="374904" y="1040123"/>
            <a:ext cx="8686800" cy="400110"/>
          </a:xfrm>
          <a:prstGeom prst="rect">
            <a:avLst/>
          </a:prstGeom>
          <a:noFill/>
        </p:spPr>
        <p:txBody>
          <a:bodyPr wrap="square" lIns="0" tIns="45720" bIns="137160" rtlCol="0">
            <a:spAutoFit/>
          </a:bodyPr>
          <a:lstStyle/>
          <a:p>
            <a:r>
              <a:rPr lang="en-US" sz="1400" dirty="0">
                <a:solidFill>
                  <a:srgbClr val="365254"/>
                </a:solidFill>
                <a:cs typeface="Arial" panose="020B0604020202020204" pitchFamily="34" charset="0"/>
              </a:rPr>
              <a:t>Proportion of primary care physicians by the number of hours they typically work </a:t>
            </a:r>
            <a:r>
              <a:rPr lang="en-US" sz="1400" dirty="0" smtClean="0">
                <a:solidFill>
                  <a:srgbClr val="365254"/>
                </a:solidFill>
                <a:cs typeface="Arial" panose="020B0604020202020204" pitchFamily="34" charset="0"/>
              </a:rPr>
              <a:t>each </a:t>
            </a:r>
            <a:r>
              <a:rPr lang="en-US" sz="1400" dirty="0">
                <a:solidFill>
                  <a:srgbClr val="365254"/>
                </a:solidFill>
                <a:cs typeface="Arial" panose="020B0604020202020204" pitchFamily="34" charset="0"/>
              </a:rPr>
              <a:t>week in their medical </a:t>
            </a:r>
            <a:r>
              <a:rPr lang="en-US" sz="1400" dirty="0" smtClean="0">
                <a:solidFill>
                  <a:srgbClr val="365254"/>
                </a:solidFill>
                <a:cs typeface="Arial" panose="020B0604020202020204" pitchFamily="34" charset="0"/>
              </a:rPr>
              <a:t>practice</a:t>
            </a:r>
            <a:endParaRPr lang="en-US" sz="1400" dirty="0">
              <a:solidFill>
                <a:srgbClr val="365254"/>
              </a:solidFill>
              <a:cs typeface="Arial" panose="020B0604020202020204" pitchFamily="34" charset="0"/>
            </a:endParaRPr>
          </a:p>
        </p:txBody>
      </p:sp>
      <p:sp>
        <p:nvSpPr>
          <p:cNvPr id="40" name="TextBox 39"/>
          <p:cNvSpPr txBox="1"/>
          <p:nvPr/>
        </p:nvSpPr>
        <p:spPr>
          <a:xfrm>
            <a:off x="374904" y="3114487"/>
            <a:ext cx="8122356" cy="615553"/>
          </a:xfrm>
          <a:prstGeom prst="rect">
            <a:avLst/>
          </a:prstGeom>
          <a:noFill/>
        </p:spPr>
        <p:txBody>
          <a:bodyPr wrap="square" lIns="0" bIns="137160" rtlCol="0">
            <a:spAutoFit/>
          </a:bodyPr>
          <a:lstStyle/>
          <a:p>
            <a:r>
              <a:rPr lang="en-US" sz="1400" dirty="0" smtClean="0">
                <a:solidFill>
                  <a:srgbClr val="365254"/>
                </a:solidFill>
                <a:cs typeface="Arial" panose="020B0604020202020204" pitchFamily="34" charset="0"/>
              </a:rPr>
              <a:t>Proportion of primary care physicians by the </a:t>
            </a:r>
            <a:r>
              <a:rPr lang="en-US" sz="1400" b="1" dirty="0" smtClean="0">
                <a:solidFill>
                  <a:srgbClr val="365254"/>
                </a:solidFill>
                <a:cs typeface="Arial" panose="020B0604020202020204" pitchFamily="34" charset="0"/>
              </a:rPr>
              <a:t>average</a:t>
            </a:r>
            <a:r>
              <a:rPr lang="en-US" sz="1400" dirty="0" smtClean="0">
                <a:solidFill>
                  <a:srgbClr val="365254"/>
                </a:solidFill>
                <a:cs typeface="Arial" panose="020B0604020202020204" pitchFamily="34" charset="0"/>
              </a:rPr>
              <a:t> amount </a:t>
            </a:r>
            <a:r>
              <a:rPr lang="en-US" sz="1400" dirty="0">
                <a:solidFill>
                  <a:srgbClr val="365254"/>
                </a:solidFill>
                <a:cs typeface="Arial" panose="020B0604020202020204" pitchFamily="34" charset="0"/>
              </a:rPr>
              <a:t>of time </a:t>
            </a:r>
            <a:r>
              <a:rPr lang="en-US" sz="1400" dirty="0" smtClean="0">
                <a:solidFill>
                  <a:srgbClr val="365254"/>
                </a:solidFill>
                <a:cs typeface="Arial" panose="020B0604020202020204" pitchFamily="34" charset="0"/>
              </a:rPr>
              <a:t>they are </a:t>
            </a:r>
            <a:r>
              <a:rPr lang="en-US" sz="1400" dirty="0">
                <a:solidFill>
                  <a:srgbClr val="365254"/>
                </a:solidFill>
                <a:cs typeface="Arial" panose="020B0604020202020204" pitchFamily="34" charset="0"/>
              </a:rPr>
              <a:t>able to spend with a patient during </a:t>
            </a:r>
            <a:r>
              <a:rPr lang="en-US" sz="1400" dirty="0" smtClean="0">
                <a:solidFill>
                  <a:srgbClr val="365254"/>
                </a:solidFill>
                <a:cs typeface="Arial" panose="020B0604020202020204" pitchFamily="34" charset="0"/>
              </a:rPr>
              <a:t>a </a:t>
            </a:r>
            <a:r>
              <a:rPr lang="en-US" sz="1400" dirty="0">
                <a:solidFill>
                  <a:srgbClr val="365254"/>
                </a:solidFill>
                <a:cs typeface="Arial" panose="020B0604020202020204" pitchFamily="34" charset="0"/>
              </a:rPr>
              <a:t>routine office visit </a:t>
            </a:r>
          </a:p>
        </p:txBody>
      </p:sp>
      <p:graphicFrame>
        <p:nvGraphicFramePr>
          <p:cNvPr id="41" name="Content Placeholder 4"/>
          <p:cNvGraphicFramePr>
            <a:graphicFrameLocks/>
          </p:cNvGraphicFramePr>
          <p:nvPr>
            <p:extLst>
              <p:ext uri="{D42A27DB-BD31-4B8C-83A1-F6EECF244321}">
                <p14:modId xmlns:p14="http://schemas.microsoft.com/office/powerpoint/2010/main" val="1371230605"/>
              </p:ext>
            </p:extLst>
          </p:nvPr>
        </p:nvGraphicFramePr>
        <p:xfrm>
          <a:off x="374904" y="1439799"/>
          <a:ext cx="8229614" cy="1316736"/>
        </p:xfrm>
        <a:graphic>
          <a:graphicData uri="http://schemas.openxmlformats.org/drawingml/2006/table">
            <a:tbl>
              <a:tblPr/>
              <a:tblGrid>
                <a:gridCol w="1562103">
                  <a:extLst>
                    <a:ext uri="{9D8B030D-6E8A-4147-A177-3AD203B41FA5}">
                      <a16:colId xmlns:a16="http://schemas.microsoft.com/office/drawing/2014/main" val="2274431385"/>
                    </a:ext>
                  </a:extLst>
                </a:gridCol>
                <a:gridCol w="503238">
                  <a:extLst>
                    <a:ext uri="{9D8B030D-6E8A-4147-A177-3AD203B41FA5}">
                      <a16:colId xmlns:a16="http://schemas.microsoft.com/office/drawing/2014/main" val="3414494534"/>
                    </a:ext>
                  </a:extLst>
                </a:gridCol>
                <a:gridCol w="503238">
                  <a:extLst>
                    <a:ext uri="{9D8B030D-6E8A-4147-A177-3AD203B41FA5}">
                      <a16:colId xmlns:a16="http://schemas.microsoft.com/office/drawing/2014/main" val="1291103358"/>
                    </a:ext>
                  </a:extLst>
                </a:gridCol>
                <a:gridCol w="503238">
                  <a:extLst>
                    <a:ext uri="{9D8B030D-6E8A-4147-A177-3AD203B41FA5}">
                      <a16:colId xmlns:a16="http://schemas.microsoft.com/office/drawing/2014/main" val="2659665947"/>
                    </a:ext>
                  </a:extLst>
                </a:gridCol>
                <a:gridCol w="503238">
                  <a:extLst>
                    <a:ext uri="{9D8B030D-6E8A-4147-A177-3AD203B41FA5}">
                      <a16:colId xmlns:a16="http://schemas.microsoft.com/office/drawing/2014/main" val="77205676"/>
                    </a:ext>
                  </a:extLst>
                </a:gridCol>
                <a:gridCol w="503238">
                  <a:extLst>
                    <a:ext uri="{9D8B030D-6E8A-4147-A177-3AD203B41FA5}">
                      <a16:colId xmlns:a16="http://schemas.microsoft.com/office/drawing/2014/main" val="5221739"/>
                    </a:ext>
                  </a:extLst>
                </a:gridCol>
                <a:gridCol w="503238">
                  <a:extLst>
                    <a:ext uri="{9D8B030D-6E8A-4147-A177-3AD203B41FA5}">
                      <a16:colId xmlns:a16="http://schemas.microsoft.com/office/drawing/2014/main" val="3757745029"/>
                    </a:ext>
                  </a:extLst>
                </a:gridCol>
                <a:gridCol w="503238">
                  <a:extLst>
                    <a:ext uri="{9D8B030D-6E8A-4147-A177-3AD203B41FA5}">
                      <a16:colId xmlns:a16="http://schemas.microsoft.com/office/drawing/2014/main" val="2250567162"/>
                    </a:ext>
                  </a:extLst>
                </a:gridCol>
                <a:gridCol w="503238">
                  <a:extLst>
                    <a:ext uri="{9D8B030D-6E8A-4147-A177-3AD203B41FA5}">
                      <a16:colId xmlns:a16="http://schemas.microsoft.com/office/drawing/2014/main" val="2848938551"/>
                    </a:ext>
                  </a:extLst>
                </a:gridCol>
                <a:gridCol w="503238">
                  <a:extLst>
                    <a:ext uri="{9D8B030D-6E8A-4147-A177-3AD203B41FA5}">
                      <a16:colId xmlns:a16="http://schemas.microsoft.com/office/drawing/2014/main" val="1775685730"/>
                    </a:ext>
                  </a:extLst>
                </a:gridCol>
                <a:gridCol w="503238">
                  <a:extLst>
                    <a:ext uri="{9D8B030D-6E8A-4147-A177-3AD203B41FA5}">
                      <a16:colId xmlns:a16="http://schemas.microsoft.com/office/drawing/2014/main" val="613197185"/>
                    </a:ext>
                  </a:extLst>
                </a:gridCol>
                <a:gridCol w="503238">
                  <a:extLst>
                    <a:ext uri="{9D8B030D-6E8A-4147-A177-3AD203B41FA5}">
                      <a16:colId xmlns:a16="http://schemas.microsoft.com/office/drawing/2014/main" val="4077132638"/>
                    </a:ext>
                  </a:extLst>
                </a:gridCol>
                <a:gridCol w="503238">
                  <a:extLst>
                    <a:ext uri="{9D8B030D-6E8A-4147-A177-3AD203B41FA5}">
                      <a16:colId xmlns:a16="http://schemas.microsoft.com/office/drawing/2014/main" val="178737671"/>
                    </a:ext>
                  </a:extLst>
                </a:gridCol>
                <a:gridCol w="628655">
                  <a:extLst>
                    <a:ext uri="{9D8B030D-6E8A-4147-A177-3AD203B41FA5}">
                      <a16:colId xmlns:a16="http://schemas.microsoft.com/office/drawing/2014/main" val="3241438732"/>
                    </a:ext>
                  </a:extLst>
                </a:gridCol>
              </a:tblGrid>
              <a:tr h="121696">
                <a:tc>
                  <a:txBody>
                    <a:bodyPr/>
                    <a:lstStyle/>
                    <a:p>
                      <a:pPr algn="l" fontAlgn="b"/>
                      <a:endParaRPr lang="en-CA" sz="1200" b="0" i="0" u="none" strike="noStrike" dirty="0">
                        <a:effectLst/>
                        <a:latin typeface="+mn-lt"/>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 </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200" b="0" i="0" u="none" strike="noStrike" kern="1200" baseline="0" dirty="0" smtClean="0">
                          <a:solidFill>
                            <a:schemeClr val="tx1"/>
                          </a:solidFill>
                          <a:effectLst/>
                          <a:latin typeface="+mn-lt"/>
                          <a:ea typeface="+mn-ea"/>
                          <a:cs typeface="Arial" panose="020B0604020202020204" pitchFamily="34" charset="0"/>
                        </a:rPr>
                        <a:t>Less than 35 hours</a:t>
                      </a:r>
                    </a:p>
                  </a:txBody>
                  <a:tcPr marL="27432" marR="27432" marT="27432" marB="27432"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9*</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13*</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14*</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29</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17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12*</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9*</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13*</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19*</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18</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latin typeface="Arial" panose="020B0604020202020204" pitchFamily="34" charset="0"/>
                          <a:ea typeface="+mn-ea"/>
                          <a:cs typeface="Arial" panose="020B0604020202020204" pitchFamily="34" charset="0"/>
                        </a:rPr>
                        <a:t>20</a:t>
                      </a:r>
                    </a:p>
                  </a:txBody>
                  <a:tcPr marL="27432" marR="27432" marT="27432" marB="27432"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29390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200" b="0" i="0" u="none" strike="noStrike" kern="1200" baseline="0" dirty="0" smtClean="0">
                          <a:solidFill>
                            <a:schemeClr val="tx1"/>
                          </a:solidFill>
                          <a:effectLst/>
                          <a:latin typeface="+mn-lt"/>
                          <a:ea typeface="+mn-ea"/>
                          <a:cs typeface="Arial" panose="020B0604020202020204" pitchFamily="34" charset="0"/>
                        </a:rPr>
                        <a:t>35 to less than </a:t>
                      </a:r>
                      <a:br>
                        <a:rPr lang="en-CA" sz="1200" b="0" i="0" u="none" strike="noStrike" kern="1200" baseline="0" dirty="0" smtClean="0">
                          <a:solidFill>
                            <a:schemeClr val="tx1"/>
                          </a:solidFill>
                          <a:effectLst/>
                          <a:latin typeface="+mn-lt"/>
                          <a:ea typeface="+mn-ea"/>
                          <a:cs typeface="Arial" panose="020B0604020202020204" pitchFamily="34" charset="0"/>
                        </a:rPr>
                      </a:br>
                      <a:r>
                        <a:rPr lang="en-CA" sz="1200" b="0" i="0" u="none" strike="noStrike" kern="1200" baseline="0" dirty="0" smtClean="0">
                          <a:solidFill>
                            <a:schemeClr val="tx1"/>
                          </a:solidFill>
                          <a:effectLst/>
                          <a:latin typeface="+mn-lt"/>
                          <a:ea typeface="+mn-ea"/>
                          <a:cs typeface="Arial" panose="020B0604020202020204" pitchFamily="34" charset="0"/>
                        </a:rPr>
                        <a:t>45 hours</a:t>
                      </a:r>
                    </a:p>
                  </a:txBody>
                  <a:tcPr marL="27432" marR="27432" marT="27432" marB="27432"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25</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22*</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20*</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20*</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27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30</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17*</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13*</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27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24</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25*</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26</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latin typeface="Arial" panose="020B0604020202020204" pitchFamily="34" charset="0"/>
                          <a:ea typeface="+mn-ea"/>
                          <a:cs typeface="Arial" panose="020B0604020202020204" pitchFamily="34" charset="0"/>
                        </a:rPr>
                        <a:t>26</a:t>
                      </a:r>
                    </a:p>
                  </a:txBody>
                  <a:tcPr marL="27432" marR="27432" marT="27432" marB="27432"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635297254"/>
                  </a:ext>
                </a:extLst>
              </a:tr>
              <a:tr h="15712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200" b="0" i="0" u="none" strike="noStrike" kern="1200" baseline="0" dirty="0" smtClean="0">
                          <a:solidFill>
                            <a:schemeClr val="tx1"/>
                          </a:solidFill>
                          <a:effectLst/>
                          <a:latin typeface="+mn-lt"/>
                          <a:ea typeface="+mn-ea"/>
                          <a:cs typeface="Arial" panose="020B0604020202020204" pitchFamily="34" charset="0"/>
                        </a:rPr>
                        <a:t>45 or more hours</a:t>
                      </a:r>
                    </a:p>
                  </a:txBody>
                  <a:tcPr marL="27432" marR="27432" marT="27432" marB="27432"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66</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65</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67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66</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44</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53</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72</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77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61</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57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60</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55</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latin typeface="Arial" panose="020B0604020202020204" pitchFamily="34" charset="0"/>
                          <a:ea typeface="+mn-ea"/>
                          <a:cs typeface="Arial" panose="020B0604020202020204" pitchFamily="34" charset="0"/>
                        </a:rPr>
                        <a:t>54</a:t>
                      </a:r>
                    </a:p>
                  </a:txBody>
                  <a:tcPr marL="27432" marR="27432" marT="27432" marB="27432"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3888375958"/>
                  </a:ext>
                </a:extLst>
              </a:tr>
            </a:tbl>
          </a:graphicData>
        </a:graphic>
      </p:graphicFrame>
      <p:graphicFrame>
        <p:nvGraphicFramePr>
          <p:cNvPr id="42" name="Content Placeholder 4"/>
          <p:cNvGraphicFramePr>
            <a:graphicFrameLocks/>
          </p:cNvGraphicFramePr>
          <p:nvPr>
            <p:extLst>
              <p:ext uri="{D42A27DB-BD31-4B8C-83A1-F6EECF244321}">
                <p14:modId xmlns:p14="http://schemas.microsoft.com/office/powerpoint/2010/main" val="999544202"/>
              </p:ext>
            </p:extLst>
          </p:nvPr>
        </p:nvGraphicFramePr>
        <p:xfrm>
          <a:off x="374904" y="3735324"/>
          <a:ext cx="8229608" cy="1333739"/>
        </p:xfrm>
        <a:graphic>
          <a:graphicData uri="http://schemas.openxmlformats.org/drawingml/2006/table">
            <a:tbl>
              <a:tblPr/>
              <a:tblGrid>
                <a:gridCol w="1571626">
                  <a:extLst>
                    <a:ext uri="{9D8B030D-6E8A-4147-A177-3AD203B41FA5}">
                      <a16:colId xmlns:a16="http://schemas.microsoft.com/office/drawing/2014/main" val="2274431385"/>
                    </a:ext>
                  </a:extLst>
                </a:gridCol>
                <a:gridCol w="502444">
                  <a:extLst>
                    <a:ext uri="{9D8B030D-6E8A-4147-A177-3AD203B41FA5}">
                      <a16:colId xmlns:a16="http://schemas.microsoft.com/office/drawing/2014/main" val="3414494534"/>
                    </a:ext>
                  </a:extLst>
                </a:gridCol>
                <a:gridCol w="502444">
                  <a:extLst>
                    <a:ext uri="{9D8B030D-6E8A-4147-A177-3AD203B41FA5}">
                      <a16:colId xmlns:a16="http://schemas.microsoft.com/office/drawing/2014/main" val="1291103358"/>
                    </a:ext>
                  </a:extLst>
                </a:gridCol>
                <a:gridCol w="502444">
                  <a:extLst>
                    <a:ext uri="{9D8B030D-6E8A-4147-A177-3AD203B41FA5}">
                      <a16:colId xmlns:a16="http://schemas.microsoft.com/office/drawing/2014/main" val="2659665947"/>
                    </a:ext>
                  </a:extLst>
                </a:gridCol>
                <a:gridCol w="502444">
                  <a:extLst>
                    <a:ext uri="{9D8B030D-6E8A-4147-A177-3AD203B41FA5}">
                      <a16:colId xmlns:a16="http://schemas.microsoft.com/office/drawing/2014/main" val="77205676"/>
                    </a:ext>
                  </a:extLst>
                </a:gridCol>
                <a:gridCol w="502444">
                  <a:extLst>
                    <a:ext uri="{9D8B030D-6E8A-4147-A177-3AD203B41FA5}">
                      <a16:colId xmlns:a16="http://schemas.microsoft.com/office/drawing/2014/main" val="5221739"/>
                    </a:ext>
                  </a:extLst>
                </a:gridCol>
                <a:gridCol w="502444">
                  <a:extLst>
                    <a:ext uri="{9D8B030D-6E8A-4147-A177-3AD203B41FA5}">
                      <a16:colId xmlns:a16="http://schemas.microsoft.com/office/drawing/2014/main" val="3757745029"/>
                    </a:ext>
                  </a:extLst>
                </a:gridCol>
                <a:gridCol w="502444">
                  <a:extLst>
                    <a:ext uri="{9D8B030D-6E8A-4147-A177-3AD203B41FA5}">
                      <a16:colId xmlns:a16="http://schemas.microsoft.com/office/drawing/2014/main" val="2250567162"/>
                    </a:ext>
                  </a:extLst>
                </a:gridCol>
                <a:gridCol w="502444">
                  <a:extLst>
                    <a:ext uri="{9D8B030D-6E8A-4147-A177-3AD203B41FA5}">
                      <a16:colId xmlns:a16="http://schemas.microsoft.com/office/drawing/2014/main" val="2848938551"/>
                    </a:ext>
                  </a:extLst>
                </a:gridCol>
                <a:gridCol w="502444">
                  <a:extLst>
                    <a:ext uri="{9D8B030D-6E8A-4147-A177-3AD203B41FA5}">
                      <a16:colId xmlns:a16="http://schemas.microsoft.com/office/drawing/2014/main" val="1775685730"/>
                    </a:ext>
                  </a:extLst>
                </a:gridCol>
                <a:gridCol w="502444">
                  <a:extLst>
                    <a:ext uri="{9D8B030D-6E8A-4147-A177-3AD203B41FA5}">
                      <a16:colId xmlns:a16="http://schemas.microsoft.com/office/drawing/2014/main" val="613197185"/>
                    </a:ext>
                  </a:extLst>
                </a:gridCol>
                <a:gridCol w="502444">
                  <a:extLst>
                    <a:ext uri="{9D8B030D-6E8A-4147-A177-3AD203B41FA5}">
                      <a16:colId xmlns:a16="http://schemas.microsoft.com/office/drawing/2014/main" val="4077132638"/>
                    </a:ext>
                  </a:extLst>
                </a:gridCol>
                <a:gridCol w="502444">
                  <a:extLst>
                    <a:ext uri="{9D8B030D-6E8A-4147-A177-3AD203B41FA5}">
                      <a16:colId xmlns:a16="http://schemas.microsoft.com/office/drawing/2014/main" val="178737671"/>
                    </a:ext>
                  </a:extLst>
                </a:gridCol>
                <a:gridCol w="628654">
                  <a:extLst>
                    <a:ext uri="{9D8B030D-6E8A-4147-A177-3AD203B41FA5}">
                      <a16:colId xmlns:a16="http://schemas.microsoft.com/office/drawing/2014/main" val="3241438732"/>
                    </a:ext>
                  </a:extLst>
                </a:gridCol>
              </a:tblGrid>
              <a:tr h="437627">
                <a:tc>
                  <a:txBody>
                    <a:bodyPr/>
                    <a:lstStyle/>
                    <a:p>
                      <a:pPr algn="l" fontAlgn="b"/>
                      <a:endParaRPr lang="en-CA" sz="1200" b="0" i="0" u="none" strike="noStrike" dirty="0">
                        <a:effectLst/>
                        <a:latin typeface="+mn-lt"/>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 </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1094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200" b="0" i="0" u="none" strike="noStrike" baseline="0" dirty="0" smtClean="0">
                          <a:solidFill>
                            <a:schemeClr val="tx1"/>
                          </a:solidFill>
                          <a:effectLst/>
                          <a:latin typeface="+mn-lt"/>
                          <a:cs typeface="Arial" panose="020B0604020202020204" pitchFamily="34" charset="0"/>
                        </a:rPr>
                        <a:t>Less than 15 minutes</a:t>
                      </a:r>
                    </a:p>
                  </a:txBody>
                  <a:tcPr marL="27432" marR="27432" marT="27432" marB="27432"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43</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34*</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28</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34</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2*</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34</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29</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34</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19*</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58</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28</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latin typeface="Arial" panose="020B0604020202020204" pitchFamily="34" charset="0"/>
                          <a:ea typeface="+mn-ea"/>
                          <a:cs typeface="Arial" panose="020B0604020202020204" pitchFamily="34" charset="0"/>
                        </a:rPr>
                        <a:t>32</a:t>
                      </a:r>
                    </a:p>
                  </a:txBody>
                  <a:tcPr marL="27432" marR="27432" marT="27432" marB="27432"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29284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200" b="0" i="0" u="none" strike="noStrike" baseline="0" dirty="0" smtClean="0">
                          <a:solidFill>
                            <a:schemeClr val="tx1"/>
                          </a:solidFill>
                          <a:effectLst/>
                          <a:latin typeface="+mn-lt"/>
                          <a:cs typeface="Arial" panose="020B0604020202020204" pitchFamily="34" charset="0"/>
                        </a:rPr>
                        <a:t>15 to less than </a:t>
                      </a:r>
                      <a:br>
                        <a:rPr lang="en-CA" sz="1200" b="0" i="0" u="none" strike="noStrike" baseline="0" dirty="0" smtClean="0">
                          <a:solidFill>
                            <a:schemeClr val="tx1"/>
                          </a:solidFill>
                          <a:effectLst/>
                          <a:latin typeface="+mn-lt"/>
                          <a:cs typeface="Arial" panose="020B0604020202020204" pitchFamily="34" charset="0"/>
                        </a:rPr>
                      </a:br>
                      <a:r>
                        <a:rPr lang="en-CA" sz="1200" b="0" i="0" u="none" strike="noStrike" baseline="0" dirty="0" smtClean="0">
                          <a:solidFill>
                            <a:schemeClr val="tx1"/>
                          </a:solidFill>
                          <a:effectLst/>
                          <a:latin typeface="+mn-lt"/>
                          <a:cs typeface="Arial" panose="020B0604020202020204" pitchFamily="34" charset="0"/>
                        </a:rPr>
                        <a:t>25 minutes</a:t>
                      </a:r>
                    </a:p>
                  </a:txBody>
                  <a:tcPr marL="27432" marR="27432" marT="27432" marB="27432"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49</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63</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62</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61</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50</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58</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58</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57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69</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36</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77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55</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latin typeface="Arial" panose="020B0604020202020204" pitchFamily="34" charset="0"/>
                          <a:ea typeface="+mn-ea"/>
                          <a:cs typeface="Arial" panose="020B0604020202020204" pitchFamily="34" charset="0"/>
                        </a:rPr>
                        <a:t>54</a:t>
                      </a:r>
                    </a:p>
                  </a:txBody>
                  <a:tcPr marL="27432" marR="27432" marT="27432" marB="27432"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635297254"/>
                  </a:ext>
                </a:extLst>
              </a:tr>
              <a:tr h="12535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200" b="0" i="0" u="none" strike="noStrike" baseline="0" dirty="0" smtClean="0">
                          <a:solidFill>
                            <a:schemeClr val="tx1"/>
                          </a:solidFill>
                          <a:effectLst/>
                          <a:latin typeface="+mn-lt"/>
                          <a:cs typeface="Arial" panose="020B0604020202020204" pitchFamily="34" charset="0"/>
                        </a:rPr>
                        <a:t>25 minutes or more</a:t>
                      </a:r>
                    </a:p>
                  </a:txBody>
                  <a:tcPr marL="27432" marR="27432" marT="27432" marB="27432"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8*</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10*</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48</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13*</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9*</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12*</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rgbClr val="000000"/>
                          </a:solidFill>
                          <a:effectLst/>
                          <a:latin typeface="Arial" panose="020B0604020202020204" pitchFamily="34" charset="0"/>
                          <a:ea typeface="+mn-ea"/>
                          <a:cs typeface="Arial" panose="020B0604020202020204" pitchFamily="34" charset="0"/>
                        </a:rPr>
                        <a:t>—</a:t>
                      </a:r>
                      <a:endParaRPr lang="en-US"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18</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latin typeface="Arial" panose="020B0604020202020204" pitchFamily="34" charset="0"/>
                          <a:ea typeface="+mn-ea"/>
                          <a:cs typeface="Arial" panose="020B0604020202020204" pitchFamily="34" charset="0"/>
                        </a:rPr>
                        <a:t>14</a:t>
                      </a:r>
                    </a:p>
                  </a:txBody>
                  <a:tcPr marL="27432" marR="27432" marT="27432" marB="27432"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3888375958"/>
                  </a:ext>
                </a:extLst>
              </a:tr>
            </a:tbl>
          </a:graphicData>
        </a:graphic>
      </p:graphicFrame>
      <p:sp>
        <p:nvSpPr>
          <p:cNvPr id="8" name="Rectangle 7"/>
          <p:cNvSpPr/>
          <p:nvPr/>
        </p:nvSpPr>
        <p:spPr>
          <a:xfrm>
            <a:off x="374904" y="5071919"/>
            <a:ext cx="7312692" cy="754053"/>
          </a:xfrm>
          <a:prstGeom prst="rect">
            <a:avLst/>
          </a:prstGeom>
        </p:spPr>
        <p:txBody>
          <a:bodyPr wrap="square" lIns="0" tIns="91440" bIns="45720">
            <a:spAutoFit/>
          </a:bodyPr>
          <a:lstStyle/>
          <a:p>
            <a:r>
              <a:rPr lang="en-US" sz="800" b="1" dirty="0" smtClean="0">
                <a:latin typeface="Arial" panose="020B0604020202020204" pitchFamily="34" charset="0"/>
              </a:rPr>
              <a:t>Notes</a:t>
            </a:r>
          </a:p>
          <a:p>
            <a:r>
              <a:rPr lang="en-US" sz="800" dirty="0">
                <a:latin typeface="Arial" panose="020B0604020202020204" pitchFamily="34" charset="0"/>
                <a:cs typeface="Arial" panose="020B0604020202020204" pitchFamily="34" charset="0"/>
              </a:rPr>
              <a:t>* </a:t>
            </a:r>
            <a:r>
              <a:rPr lang="en-US" sz="800" dirty="0" smtClean="0">
                <a:latin typeface="Arial" panose="020B0604020202020204" pitchFamily="34" charset="0"/>
                <a:cs typeface="Arial" panose="020B0604020202020204" pitchFamily="34" charset="0"/>
              </a:rPr>
              <a:t>The </a:t>
            </a:r>
            <a:r>
              <a:rPr lang="en-US" sz="800" dirty="0">
                <a:latin typeface="Arial" panose="020B0604020202020204" pitchFamily="34" charset="0"/>
                <a:cs typeface="Arial" panose="020B0604020202020204" pitchFamily="34" charset="0"/>
              </a:rPr>
              <a:t>coefficient of variation (CV) is between 16.6% and 33.3</a:t>
            </a:r>
            <a:r>
              <a:rPr lang="en-US" sz="800" dirty="0" smtClean="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use with </a:t>
            </a:r>
            <a:r>
              <a:rPr lang="en-US" sz="800" dirty="0" smtClean="0">
                <a:latin typeface="Arial" panose="020B0604020202020204" pitchFamily="34" charset="0"/>
                <a:cs typeface="Arial" panose="020B0604020202020204" pitchFamily="34" charset="0"/>
              </a:rPr>
              <a:t>caution.</a:t>
            </a:r>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 Data </a:t>
            </a:r>
            <a:r>
              <a:rPr lang="en-US" sz="800" dirty="0" smtClean="0">
                <a:latin typeface="Arial" panose="020B0604020202020204" pitchFamily="34" charset="0"/>
                <a:cs typeface="Arial" panose="020B0604020202020204" pitchFamily="34" charset="0"/>
              </a:rPr>
              <a:t>is </a:t>
            </a:r>
            <a:r>
              <a:rPr lang="en-US" sz="800" dirty="0">
                <a:latin typeface="Arial" panose="020B0604020202020204" pitchFamily="34" charset="0"/>
                <a:cs typeface="Arial" panose="020B0604020202020204" pitchFamily="34" charset="0"/>
              </a:rPr>
              <a:t>suppressed due to extreme sampling variability (CV&gt;33.3</a:t>
            </a:r>
            <a:r>
              <a:rPr lang="en-US" sz="800" dirty="0" smtClean="0">
                <a:latin typeface="Arial" panose="020B0604020202020204" pitchFamily="34" charset="0"/>
                <a:cs typeface="Arial" panose="020B0604020202020204" pitchFamily="34" charset="0"/>
              </a:rPr>
              <a:t>%).</a:t>
            </a:r>
            <a:endParaRPr lang="en-US" sz="800" dirty="0">
              <a:latin typeface="Arial" panose="020B0604020202020204" pitchFamily="34" charset="0"/>
              <a:cs typeface="Arial" panose="020B0604020202020204" pitchFamily="34" charset="0"/>
            </a:endParaRPr>
          </a:p>
          <a:p>
            <a:r>
              <a:rPr lang="en-US" sz="800" dirty="0" smtClean="0">
                <a:latin typeface="Arial" panose="020B0604020202020204" pitchFamily="34" charset="0"/>
              </a:rPr>
              <a:t>The </a:t>
            </a:r>
            <a:r>
              <a:rPr lang="en-US" sz="800" dirty="0">
                <a:latin typeface="Arial" panose="020B0604020202020204" pitchFamily="34" charset="0"/>
              </a:rPr>
              <a:t>Canadian average represents the average experience of Canadians (as opposed to the mean of provincial </a:t>
            </a:r>
            <a:r>
              <a:rPr lang="en-US" sz="800" dirty="0" smtClean="0">
                <a:latin typeface="Arial" panose="020B0604020202020204" pitchFamily="34" charset="0"/>
              </a:rPr>
              <a:t>and territorial results).</a:t>
            </a:r>
          </a:p>
          <a:p>
            <a:r>
              <a:rPr lang="en-US" sz="800" dirty="0" smtClean="0">
                <a:latin typeface="Arial" panose="020B0604020202020204" pitchFamily="34" charset="0"/>
                <a:cs typeface="Arial" panose="020B0604020202020204" pitchFamily="34" charset="0"/>
              </a:rPr>
              <a:t>Typical hours of work include all </a:t>
            </a:r>
            <a:r>
              <a:rPr lang="en-US" sz="800" dirty="0">
                <a:latin typeface="Arial" panose="020B0604020202020204" pitchFamily="34" charset="0"/>
                <a:cs typeface="Arial" panose="020B0604020202020204" pitchFamily="34" charset="0"/>
              </a:rPr>
              <a:t>hours </a:t>
            </a:r>
            <a:r>
              <a:rPr lang="en-US" sz="800" dirty="0" smtClean="0">
                <a:latin typeface="Arial" panose="020B0604020202020204" pitchFamily="34" charset="0"/>
                <a:cs typeface="Arial" panose="020B0604020202020204" pitchFamily="34" charset="0"/>
              </a:rPr>
              <a:t>physicians </a:t>
            </a:r>
            <a:r>
              <a:rPr lang="en-US" sz="800" dirty="0">
                <a:latin typeface="Arial" panose="020B0604020202020204" pitchFamily="34" charset="0"/>
                <a:cs typeface="Arial" panose="020B0604020202020204" pitchFamily="34" charset="0"/>
              </a:rPr>
              <a:t>work across </a:t>
            </a:r>
            <a:r>
              <a:rPr lang="en-US" sz="800" dirty="0" smtClean="0">
                <a:latin typeface="Arial" panose="020B0604020202020204" pitchFamily="34" charset="0"/>
                <a:cs typeface="Arial" panose="020B0604020202020204" pitchFamily="34" charset="0"/>
              </a:rPr>
              <a:t>practices, </a:t>
            </a:r>
            <a:r>
              <a:rPr lang="en-US" sz="800" dirty="0">
                <a:latin typeface="Arial" panose="020B0604020202020204" pitchFamily="34" charset="0"/>
                <a:cs typeface="Arial" panose="020B0604020202020204" pitchFamily="34" charset="0"/>
              </a:rPr>
              <a:t>including hours worked at home and </a:t>
            </a:r>
            <a:r>
              <a:rPr lang="en-US" sz="800" dirty="0" smtClean="0">
                <a:latin typeface="Arial" panose="020B0604020202020204" pitchFamily="34" charset="0"/>
                <a:cs typeface="Arial" panose="020B0604020202020204" pitchFamily="34" charset="0"/>
              </a:rPr>
              <a:t>on call.</a:t>
            </a:r>
            <a:endParaRPr lang="en-US" sz="800" dirty="0">
              <a:latin typeface="Arial" panose="020B0604020202020204" pitchFamily="34" charset="0"/>
            </a:endParaRPr>
          </a:p>
        </p:txBody>
      </p:sp>
      <p:sp>
        <p:nvSpPr>
          <p:cNvPr id="12" name="Rectangle 11"/>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13" name="Group 12"/>
          <p:cNvGrpSpPr/>
          <p:nvPr/>
        </p:nvGrpSpPr>
        <p:grpSpPr>
          <a:xfrm>
            <a:off x="374904" y="6304861"/>
            <a:ext cx="3387471" cy="410305"/>
            <a:chOff x="3484840" y="6546819"/>
            <a:chExt cx="3387471" cy="410305"/>
          </a:xfrm>
        </p:grpSpPr>
        <p:sp>
          <p:nvSpPr>
            <p:cNvPr id="14" name="TextBox 13"/>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15" name="Oval 14"/>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15932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694683" y="1438275"/>
            <a:ext cx="4167095" cy="4914900"/>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2571750" y="2705886"/>
            <a:ext cx="2122933" cy="1078992"/>
            <a:chOff x="2571750" y="2705886"/>
            <a:chExt cx="2122933" cy="1078992"/>
          </a:xfrm>
        </p:grpSpPr>
        <p:cxnSp>
          <p:nvCxnSpPr>
            <p:cNvPr id="28" name="Straight Connector 27"/>
            <p:cNvCxnSpPr/>
            <p:nvPr/>
          </p:nvCxnSpPr>
          <p:spPr>
            <a:xfrm flipH="1">
              <a:off x="2914650" y="3784878"/>
              <a:ext cx="129153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2571750" y="2705886"/>
              <a:ext cx="2122933" cy="1078992"/>
              <a:chOff x="2571750" y="2705886"/>
              <a:chExt cx="2122933" cy="1078992"/>
            </a:xfrm>
          </p:grpSpPr>
          <p:cxnSp>
            <p:nvCxnSpPr>
              <p:cNvPr id="24" name="Straight Connector 23"/>
              <p:cNvCxnSpPr/>
              <p:nvPr/>
            </p:nvCxnSpPr>
            <p:spPr>
              <a:xfrm flipH="1">
                <a:off x="2571750" y="2705886"/>
                <a:ext cx="163443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206180" y="2705886"/>
                <a:ext cx="0" cy="10789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206180" y="3250525"/>
                <a:ext cx="488503" cy="0"/>
              </a:xfrm>
              <a:prstGeom prst="line">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grpSp>
      </p:grpSp>
      <p:graphicFrame>
        <p:nvGraphicFramePr>
          <p:cNvPr id="10" name="Chart 9"/>
          <p:cNvGraphicFramePr/>
          <p:nvPr>
            <p:extLst>
              <p:ext uri="{D42A27DB-BD31-4B8C-83A1-F6EECF244321}">
                <p14:modId xmlns:p14="http://schemas.microsoft.com/office/powerpoint/2010/main" val="2858659000"/>
              </p:ext>
            </p:extLst>
          </p:nvPr>
        </p:nvGraphicFramePr>
        <p:xfrm>
          <a:off x="266700" y="2080842"/>
          <a:ext cx="4305300" cy="426467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About two-thirds of Canadian primary care </a:t>
            </a:r>
            <a:br>
              <a:rPr lang="en-US" dirty="0" smtClean="0"/>
            </a:br>
            <a:r>
              <a:rPr lang="en-US" dirty="0" smtClean="0"/>
              <a:t>practices not accepting new patients</a:t>
            </a:r>
            <a:endParaRPr lang="en-US" dirty="0"/>
          </a:p>
        </p:txBody>
      </p:sp>
      <p:graphicFrame>
        <p:nvGraphicFramePr>
          <p:cNvPr id="7" name="Chart 6"/>
          <p:cNvGraphicFramePr/>
          <p:nvPr>
            <p:extLst>
              <p:ext uri="{D42A27DB-BD31-4B8C-83A1-F6EECF244321}">
                <p14:modId xmlns:p14="http://schemas.microsoft.com/office/powerpoint/2010/main" val="3627285454"/>
              </p:ext>
            </p:extLst>
          </p:nvPr>
        </p:nvGraphicFramePr>
        <p:xfrm>
          <a:off x="5042960" y="2365466"/>
          <a:ext cx="3904544" cy="329238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58050" y="1531085"/>
            <a:ext cx="3922601" cy="746358"/>
          </a:xfrm>
          <a:prstGeom prst="rect">
            <a:avLst/>
          </a:prstGeom>
          <a:noFill/>
        </p:spPr>
        <p:txBody>
          <a:bodyPr wrap="square" rtlCol="0">
            <a:spAutoFit/>
          </a:bodyPr>
          <a:lstStyle/>
          <a:p>
            <a:pPr algn="ctr">
              <a:lnSpc>
                <a:spcPts val="1700"/>
              </a:lnSpc>
            </a:pPr>
            <a:r>
              <a:rPr lang="en-US" sz="1400" dirty="0" smtClean="0">
                <a:solidFill>
                  <a:srgbClr val="365254"/>
                </a:solidFill>
                <a:cs typeface="Arial" panose="020B0604020202020204" pitchFamily="34" charset="0"/>
              </a:rPr>
              <a:t>Proportion </a:t>
            </a:r>
            <a:r>
              <a:rPr lang="en-US" sz="1400" dirty="0">
                <a:solidFill>
                  <a:srgbClr val="365254"/>
                </a:solidFill>
                <a:cs typeface="Arial" panose="020B0604020202020204" pitchFamily="34" charset="0"/>
              </a:rPr>
              <a:t>of primary care physicians who have the capacity to accept new patients in their main care </a:t>
            </a:r>
            <a:r>
              <a:rPr lang="en-US" sz="1400" dirty="0" smtClean="0">
                <a:solidFill>
                  <a:srgbClr val="365254"/>
                </a:solidFill>
                <a:cs typeface="Arial" panose="020B0604020202020204" pitchFamily="34" charset="0"/>
              </a:rPr>
              <a:t>setting</a:t>
            </a:r>
            <a:r>
              <a:rPr lang="en-US" sz="1400" dirty="0">
                <a:solidFill>
                  <a:srgbClr val="365254"/>
                </a:solidFill>
                <a:cs typeface="Arial" panose="020B0604020202020204" pitchFamily="34" charset="0"/>
              </a:rPr>
              <a:t>, considering their roster and work </a:t>
            </a:r>
            <a:r>
              <a:rPr lang="en-US" sz="1400" dirty="0" smtClean="0">
                <a:solidFill>
                  <a:srgbClr val="365254"/>
                </a:solidFill>
                <a:cs typeface="Arial" panose="020B0604020202020204" pitchFamily="34" charset="0"/>
              </a:rPr>
              <a:t>schedule</a:t>
            </a:r>
            <a:endParaRPr lang="en-US" sz="1400" dirty="0">
              <a:solidFill>
                <a:srgbClr val="365254"/>
              </a:solidFill>
              <a:cs typeface="Arial" panose="020B0604020202020204" pitchFamily="34" charset="0"/>
            </a:endParaRPr>
          </a:p>
        </p:txBody>
      </p:sp>
      <p:sp>
        <p:nvSpPr>
          <p:cNvPr id="12" name="TextBox 11"/>
          <p:cNvSpPr txBox="1"/>
          <p:nvPr/>
        </p:nvSpPr>
        <p:spPr>
          <a:xfrm>
            <a:off x="4804835" y="1531085"/>
            <a:ext cx="3904543" cy="739241"/>
          </a:xfrm>
          <a:prstGeom prst="rect">
            <a:avLst/>
          </a:prstGeom>
          <a:noFill/>
        </p:spPr>
        <p:txBody>
          <a:bodyPr wrap="square" rtlCol="0">
            <a:spAutoFit/>
          </a:bodyPr>
          <a:lstStyle/>
          <a:p>
            <a:pPr algn="ctr">
              <a:lnSpc>
                <a:spcPts val="1700"/>
              </a:lnSpc>
            </a:pPr>
            <a:r>
              <a:rPr lang="en-US" sz="1400" dirty="0">
                <a:solidFill>
                  <a:srgbClr val="365254"/>
                </a:solidFill>
                <a:cs typeface="Arial" panose="020B0604020202020204" pitchFamily="34" charset="0"/>
              </a:rPr>
              <a:t>Of those who have the capacity and are accepting </a:t>
            </a:r>
            <a:r>
              <a:rPr lang="en-US" sz="1400" dirty="0" smtClean="0">
                <a:solidFill>
                  <a:srgbClr val="365254"/>
                </a:solidFill>
                <a:cs typeface="Arial" panose="020B0604020202020204" pitchFamily="34" charset="0"/>
              </a:rPr>
              <a:t/>
            </a:r>
            <a:br>
              <a:rPr lang="en-US" sz="1400" dirty="0" smtClean="0">
                <a:solidFill>
                  <a:srgbClr val="365254"/>
                </a:solidFill>
                <a:cs typeface="Arial" panose="020B0604020202020204" pitchFamily="34" charset="0"/>
              </a:rPr>
            </a:br>
            <a:r>
              <a:rPr lang="en-US" sz="1400" dirty="0" smtClean="0">
                <a:solidFill>
                  <a:srgbClr val="365254"/>
                </a:solidFill>
                <a:cs typeface="Arial" panose="020B0604020202020204" pitchFamily="34" charset="0"/>
              </a:rPr>
              <a:t>new </a:t>
            </a:r>
            <a:r>
              <a:rPr lang="en-US" sz="1400" dirty="0">
                <a:solidFill>
                  <a:srgbClr val="365254"/>
                </a:solidFill>
                <a:cs typeface="Arial" panose="020B0604020202020204" pitchFamily="34" charset="0"/>
              </a:rPr>
              <a:t>patients, </a:t>
            </a:r>
            <a:r>
              <a:rPr lang="en-US" sz="1400" dirty="0" smtClean="0">
                <a:solidFill>
                  <a:srgbClr val="365254"/>
                </a:solidFill>
                <a:cs typeface="Arial" panose="020B0604020202020204" pitchFamily="34" charset="0"/>
              </a:rPr>
              <a:t>proportion </a:t>
            </a:r>
            <a:r>
              <a:rPr lang="en-US" sz="1400" dirty="0">
                <a:solidFill>
                  <a:srgbClr val="365254"/>
                </a:solidFill>
                <a:cs typeface="Arial" panose="020B0604020202020204" pitchFamily="34" charset="0"/>
              </a:rPr>
              <a:t>of primary care physicians who </a:t>
            </a:r>
            <a:r>
              <a:rPr lang="en-US" sz="1400" dirty="0" smtClean="0">
                <a:solidFill>
                  <a:srgbClr val="365254"/>
                </a:solidFill>
                <a:cs typeface="Arial" panose="020B0604020202020204" pitchFamily="34" charset="0"/>
              </a:rPr>
              <a:t>use </a:t>
            </a:r>
            <a:r>
              <a:rPr lang="en-US" sz="1400" dirty="0">
                <a:solidFill>
                  <a:srgbClr val="365254"/>
                </a:solidFill>
                <a:cs typeface="Arial" panose="020B0604020202020204" pitchFamily="34" charset="0"/>
              </a:rPr>
              <a:t>the following </a:t>
            </a:r>
            <a:r>
              <a:rPr lang="en-US" sz="1400" dirty="0" smtClean="0">
                <a:solidFill>
                  <a:srgbClr val="365254"/>
                </a:solidFill>
                <a:cs typeface="Arial" panose="020B0604020202020204" pitchFamily="34" charset="0"/>
              </a:rPr>
              <a:t>strategies</a:t>
            </a:r>
            <a:r>
              <a:rPr lang="en-US" sz="1400" baseline="30000" dirty="0" smtClean="0">
                <a:solidFill>
                  <a:srgbClr val="365254"/>
                </a:solidFill>
                <a:cs typeface="Arial" panose="020B0604020202020204" pitchFamily="34" charset="0"/>
              </a:rPr>
              <a:t>†</a:t>
            </a:r>
            <a:endParaRPr lang="en-US" sz="1400" baseline="30000" dirty="0">
              <a:solidFill>
                <a:srgbClr val="365254"/>
              </a:solidFill>
              <a:cs typeface="Arial" panose="020B0604020202020204" pitchFamily="34" charset="0"/>
            </a:endParaRPr>
          </a:p>
        </p:txBody>
      </p:sp>
      <p:sp>
        <p:nvSpPr>
          <p:cNvPr id="13" name="Rectangle 12"/>
          <p:cNvSpPr/>
          <p:nvPr/>
        </p:nvSpPr>
        <p:spPr>
          <a:xfrm>
            <a:off x="4876800" y="5757103"/>
            <a:ext cx="3832578" cy="461665"/>
          </a:xfrm>
          <a:prstGeom prst="rect">
            <a:avLst/>
          </a:prstGeom>
        </p:spPr>
        <p:txBody>
          <a:bodyPr wrap="square" lIns="0" tIns="45720" bIns="45720">
            <a:spAutoFit/>
          </a:bodyPr>
          <a:lstStyle/>
          <a:p>
            <a:r>
              <a:rPr lang="en-US" sz="800" b="1" dirty="0" smtClean="0">
                <a:latin typeface="Arial" panose="020B0604020202020204" pitchFamily="34" charset="0"/>
              </a:rPr>
              <a:t>Notes</a:t>
            </a:r>
          </a:p>
          <a:p>
            <a:r>
              <a:rPr lang="en-US" sz="800" dirty="0">
                <a:latin typeface="Arial" panose="020B0604020202020204" pitchFamily="34" charset="0"/>
                <a:cs typeface="Arial" panose="020B0604020202020204" pitchFamily="34" charset="0"/>
              </a:rPr>
              <a:t>† Excludes respondents who answered “not applicable” for each strategy.</a:t>
            </a:r>
            <a:endParaRPr lang="en-US" sz="800" dirty="0">
              <a:latin typeface="Arial" panose="020B0604020202020204" pitchFamily="34" charset="0"/>
            </a:endParaRPr>
          </a:p>
          <a:p>
            <a:r>
              <a:rPr lang="en-US" sz="800" dirty="0">
                <a:latin typeface="Arial" panose="020B0604020202020204" pitchFamily="34" charset="0"/>
              </a:rPr>
              <a:t>Multiple responses were allowed, so the sum of responses does not total 100%.</a:t>
            </a:r>
          </a:p>
        </p:txBody>
      </p:sp>
      <p:sp>
        <p:nvSpPr>
          <p:cNvPr id="27" name="Rectangle 26"/>
          <p:cNvSpPr/>
          <p:nvPr/>
        </p:nvSpPr>
        <p:spPr bwMode="ltGray">
          <a:xfrm>
            <a:off x="4694683" y="2422032"/>
            <a:ext cx="2299095" cy="2923877"/>
          </a:xfrm>
          <a:prstGeom prst="rect">
            <a:avLst/>
          </a:prstGeom>
          <a:noFill/>
          <a:ln>
            <a:noFill/>
          </a:ln>
        </p:spPr>
        <p:txBody>
          <a:bodyPr wrap="square" tIns="274320">
            <a:spAutoFit/>
          </a:bodyPr>
          <a:lstStyle/>
          <a:p>
            <a:pPr algn="r">
              <a:spcAft>
                <a:spcPts val="3200"/>
              </a:spcAft>
            </a:pPr>
            <a:r>
              <a:rPr lang="en-US" sz="1200" dirty="0">
                <a:latin typeface="Arial Narrow" panose="020B0606020202030204" pitchFamily="34" charset="0"/>
                <a:cs typeface="Arial" panose="020B0604020202020204" pitchFamily="34" charset="0"/>
              </a:rPr>
              <a:t>Use a waiting list maintained </a:t>
            </a:r>
            <a:br>
              <a:rPr lang="en-US" sz="1200" dirty="0">
                <a:latin typeface="Arial Narrow" panose="020B0606020202030204" pitchFamily="34" charset="0"/>
                <a:cs typeface="Arial" panose="020B0604020202020204" pitchFamily="34" charset="0"/>
              </a:rPr>
            </a:br>
            <a:r>
              <a:rPr lang="en-US" sz="1200" dirty="0">
                <a:latin typeface="Arial Narrow" panose="020B0606020202030204" pitchFamily="34" charset="0"/>
                <a:cs typeface="Arial" panose="020B0604020202020204" pitchFamily="34" charset="0"/>
              </a:rPr>
              <a:t>by the </a:t>
            </a:r>
            <a:r>
              <a:rPr lang="en-US" sz="1200" dirty="0" smtClean="0">
                <a:latin typeface="Arial Narrow" panose="020B0606020202030204" pitchFamily="34" charset="0"/>
                <a:cs typeface="Arial" panose="020B0604020202020204" pitchFamily="34" charset="0"/>
              </a:rPr>
              <a:t>clinic</a:t>
            </a:r>
          </a:p>
          <a:p>
            <a:pPr algn="r">
              <a:spcAft>
                <a:spcPts val="3000"/>
              </a:spcAft>
            </a:pPr>
            <a:r>
              <a:rPr lang="en-US" sz="1200" dirty="0">
                <a:latin typeface="Arial Narrow" panose="020B0606020202030204" pitchFamily="34" charset="0"/>
                <a:cs typeface="Arial" panose="020B0604020202020204" pitchFamily="34" charset="0"/>
              </a:rPr>
              <a:t>Use the public waiting list of patients maintained by the government </a:t>
            </a:r>
            <a:endParaRPr lang="en-US" sz="1200" dirty="0" smtClean="0">
              <a:latin typeface="Arial Narrow" panose="020B0606020202030204" pitchFamily="34" charset="0"/>
              <a:cs typeface="Arial" panose="020B0604020202020204" pitchFamily="34" charset="0"/>
            </a:endParaRPr>
          </a:p>
          <a:p>
            <a:pPr algn="r">
              <a:spcAft>
                <a:spcPts val="3600"/>
              </a:spcAft>
            </a:pPr>
            <a:r>
              <a:rPr lang="en-US" sz="1200" dirty="0">
                <a:latin typeface="Arial Narrow" panose="020B0606020202030204" pitchFamily="34" charset="0"/>
                <a:cs typeface="Arial" panose="020B0604020202020204" pitchFamily="34" charset="0"/>
              </a:rPr>
              <a:t>Put your name in the government list of available doctors </a:t>
            </a:r>
          </a:p>
          <a:p>
            <a:pPr algn="r">
              <a:spcAft>
                <a:spcPts val="4000"/>
              </a:spcAft>
            </a:pPr>
            <a:r>
              <a:rPr lang="en-US" sz="1200" dirty="0" smtClean="0">
                <a:latin typeface="Arial Narrow" panose="020B0606020202030204" pitchFamily="34" charset="0"/>
                <a:cs typeface="Arial" panose="020B0604020202020204" pitchFamily="34" charset="0"/>
              </a:rPr>
              <a:t>Use </a:t>
            </a:r>
            <a:r>
              <a:rPr lang="en-US" sz="1200" dirty="0">
                <a:latin typeface="Arial Narrow" panose="020B0606020202030204" pitchFamily="34" charset="0"/>
                <a:cs typeface="Arial" panose="020B0604020202020204" pitchFamily="34" charset="0"/>
              </a:rPr>
              <a:t>other strategies to fill </a:t>
            </a:r>
            <a:r>
              <a:rPr lang="en-US" sz="1200" dirty="0" smtClean="0">
                <a:latin typeface="Arial Narrow" panose="020B0606020202030204" pitchFamily="34" charset="0"/>
                <a:cs typeface="Arial" panose="020B0604020202020204" pitchFamily="34" charset="0"/>
              </a:rPr>
              <a:t>capacity</a:t>
            </a:r>
            <a:endParaRPr lang="en-US" sz="1200" dirty="0">
              <a:latin typeface="Arial Narrow" panose="020B0606020202030204" pitchFamily="34" charset="0"/>
              <a:cs typeface="Arial" panose="020B0604020202020204" pitchFamily="34" charset="0"/>
            </a:endParaRPr>
          </a:p>
        </p:txBody>
      </p:sp>
      <p:sp>
        <p:nvSpPr>
          <p:cNvPr id="34" name="Rectangle 33"/>
          <p:cNvSpPr/>
          <p:nvPr/>
        </p:nvSpPr>
        <p:spPr>
          <a:xfrm>
            <a:off x="355965" y="5722643"/>
            <a:ext cx="109728" cy="109728"/>
          </a:xfrm>
          <a:prstGeom prst="rect">
            <a:avLst/>
          </a:prstGeom>
          <a:solidFill>
            <a:srgbClr val="85206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Rectangle 34"/>
          <p:cNvSpPr/>
          <p:nvPr/>
        </p:nvSpPr>
        <p:spPr>
          <a:xfrm>
            <a:off x="355965" y="5428707"/>
            <a:ext cx="109728" cy="109728"/>
          </a:xfrm>
          <a:prstGeom prst="rect">
            <a:avLst/>
          </a:prstGeom>
          <a:pattFill prst="pct90">
            <a:fgClr>
              <a:srgbClr val="365254"/>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Rectangle 35"/>
          <p:cNvSpPr/>
          <p:nvPr/>
        </p:nvSpPr>
        <p:spPr>
          <a:xfrm>
            <a:off x="355965" y="5134771"/>
            <a:ext cx="109728" cy="109728"/>
          </a:xfrm>
          <a:prstGeom prst="rect">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Rectangle 36"/>
          <p:cNvSpPr/>
          <p:nvPr/>
        </p:nvSpPr>
        <p:spPr>
          <a:xfrm>
            <a:off x="355965" y="6019280"/>
            <a:ext cx="109728" cy="109728"/>
          </a:xfrm>
          <a:prstGeom prst="rect">
            <a:avLst/>
          </a:prstGeom>
          <a:pattFill prst="pct90">
            <a:fgClr>
              <a:srgbClr val="C8DA3F"/>
            </a:fgClr>
            <a:bgClr>
              <a:schemeClr val="tx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5903" y="342050"/>
            <a:ext cx="313565" cy="340831"/>
          </a:xfrm>
          <a:prstGeom prst="rect">
            <a:avLst/>
          </a:prstGeom>
        </p:spPr>
      </p:pic>
      <p:sp>
        <p:nvSpPr>
          <p:cNvPr id="22" name="Rectangle 21"/>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4845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4"/>
          <p:cNvGraphicFramePr>
            <a:graphicFrameLocks/>
          </p:cNvGraphicFramePr>
          <p:nvPr>
            <p:extLst>
              <p:ext uri="{D42A27DB-BD31-4B8C-83A1-F6EECF244321}">
                <p14:modId xmlns:p14="http://schemas.microsoft.com/office/powerpoint/2010/main" val="3566546828"/>
              </p:ext>
            </p:extLst>
          </p:nvPr>
        </p:nvGraphicFramePr>
        <p:xfrm>
          <a:off x="4187355" y="2917221"/>
          <a:ext cx="4756327" cy="315388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Fewer Canadian primary care physicians satisfied with practising medicine and with their income compared with CMWF average</a:t>
            </a:r>
            <a:endParaRPr lang="en-US" dirty="0"/>
          </a:p>
        </p:txBody>
      </p:sp>
      <p:graphicFrame>
        <p:nvGraphicFramePr>
          <p:cNvPr id="3" name="Chart 2"/>
          <p:cNvGraphicFramePr/>
          <p:nvPr>
            <p:extLst>
              <p:ext uri="{D42A27DB-BD31-4B8C-83A1-F6EECF244321}">
                <p14:modId xmlns:p14="http://schemas.microsoft.com/office/powerpoint/2010/main" val="1248888081"/>
              </p:ext>
            </p:extLst>
          </p:nvPr>
        </p:nvGraphicFramePr>
        <p:xfrm>
          <a:off x="411218" y="2796155"/>
          <a:ext cx="3229096" cy="290020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419922" y="1732749"/>
            <a:ext cx="3211689" cy="739241"/>
          </a:xfrm>
          <a:prstGeom prst="rect">
            <a:avLst/>
          </a:prstGeom>
          <a:noFill/>
        </p:spPr>
        <p:txBody>
          <a:bodyPr wrap="square" rtlCol="0">
            <a:spAutoFit/>
          </a:bodyPr>
          <a:lstStyle/>
          <a:p>
            <a:pPr algn="ctr">
              <a:lnSpc>
                <a:spcPts val="1700"/>
              </a:lnSpc>
            </a:pPr>
            <a:r>
              <a:rPr lang="en-US" sz="1400" dirty="0" smtClean="0">
                <a:solidFill>
                  <a:srgbClr val="365254"/>
                </a:solidFill>
                <a:cs typeface="Arial" panose="020B0604020202020204" pitchFamily="34" charset="0"/>
              </a:rPr>
              <a:t>Proportion </a:t>
            </a:r>
            <a:r>
              <a:rPr lang="en-US" sz="1400" dirty="0">
                <a:solidFill>
                  <a:srgbClr val="365254"/>
                </a:solidFill>
                <a:cs typeface="Arial" panose="020B0604020202020204" pitchFamily="34" charset="0"/>
              </a:rPr>
              <a:t>of primary care physicians who are </a:t>
            </a:r>
            <a:r>
              <a:rPr lang="en-US" sz="1400" b="1" dirty="0" smtClean="0">
                <a:solidFill>
                  <a:srgbClr val="365254"/>
                </a:solidFill>
                <a:cs typeface="Arial" panose="020B0604020202020204" pitchFamily="34" charset="0"/>
              </a:rPr>
              <a:t>extremely</a:t>
            </a:r>
            <a:r>
              <a:rPr lang="en-US" sz="1400" dirty="0" smtClean="0">
                <a:solidFill>
                  <a:srgbClr val="365254"/>
                </a:solidFill>
                <a:cs typeface="Arial" panose="020B0604020202020204" pitchFamily="34" charset="0"/>
              </a:rPr>
              <a:t>, </a:t>
            </a:r>
            <a:r>
              <a:rPr lang="en-US" sz="1400" b="1" dirty="0" smtClean="0">
                <a:solidFill>
                  <a:srgbClr val="365254"/>
                </a:solidFill>
                <a:cs typeface="Arial" panose="020B0604020202020204" pitchFamily="34" charset="0"/>
              </a:rPr>
              <a:t>very</a:t>
            </a:r>
            <a:r>
              <a:rPr lang="en-US" sz="1400" dirty="0" smtClean="0">
                <a:solidFill>
                  <a:srgbClr val="365254"/>
                </a:solidFill>
                <a:cs typeface="Arial" panose="020B0604020202020204" pitchFamily="34" charset="0"/>
              </a:rPr>
              <a:t> </a:t>
            </a:r>
            <a:r>
              <a:rPr lang="en-US" sz="1400" dirty="0">
                <a:solidFill>
                  <a:srgbClr val="365254"/>
                </a:solidFill>
                <a:cs typeface="Arial" panose="020B0604020202020204" pitchFamily="34" charset="0"/>
              </a:rPr>
              <a:t>or </a:t>
            </a:r>
            <a:r>
              <a:rPr lang="en-US" sz="1400" b="1" dirty="0" smtClean="0">
                <a:solidFill>
                  <a:srgbClr val="365254"/>
                </a:solidFill>
                <a:cs typeface="Arial" panose="020B0604020202020204" pitchFamily="34" charset="0"/>
              </a:rPr>
              <a:t>moderately</a:t>
            </a:r>
            <a:r>
              <a:rPr lang="en-US" sz="1400" dirty="0" smtClean="0">
                <a:solidFill>
                  <a:srgbClr val="365254"/>
                </a:solidFill>
                <a:cs typeface="Arial" panose="020B0604020202020204" pitchFamily="34" charset="0"/>
              </a:rPr>
              <a:t> </a:t>
            </a:r>
            <a:r>
              <a:rPr lang="en-US" sz="1400" b="1" dirty="0">
                <a:solidFill>
                  <a:srgbClr val="365254"/>
                </a:solidFill>
                <a:cs typeface="Arial" panose="020B0604020202020204" pitchFamily="34" charset="0"/>
              </a:rPr>
              <a:t>satisfied</a:t>
            </a:r>
            <a:r>
              <a:rPr lang="en-US" sz="1400" dirty="0">
                <a:solidFill>
                  <a:srgbClr val="365254"/>
                </a:solidFill>
                <a:cs typeface="Arial" panose="020B0604020202020204" pitchFamily="34" charset="0"/>
              </a:rPr>
              <a:t> with </a:t>
            </a:r>
            <a:r>
              <a:rPr lang="en-US" sz="1400" dirty="0" smtClean="0">
                <a:solidFill>
                  <a:srgbClr val="365254"/>
                </a:solidFill>
                <a:cs typeface="Arial" panose="020B0604020202020204" pitchFamily="34" charset="0"/>
              </a:rPr>
              <a:t>practising </a:t>
            </a:r>
            <a:r>
              <a:rPr lang="en-US" sz="1400" dirty="0">
                <a:solidFill>
                  <a:srgbClr val="365254"/>
                </a:solidFill>
                <a:cs typeface="Arial" panose="020B0604020202020204" pitchFamily="34" charset="0"/>
              </a:rPr>
              <a:t>medicine</a:t>
            </a:r>
          </a:p>
        </p:txBody>
      </p:sp>
      <p:sp>
        <p:nvSpPr>
          <p:cNvPr id="5" name="TextBox 4"/>
          <p:cNvSpPr txBox="1"/>
          <p:nvPr/>
        </p:nvSpPr>
        <p:spPr>
          <a:xfrm>
            <a:off x="4187355" y="1732749"/>
            <a:ext cx="4413185" cy="746358"/>
          </a:xfrm>
          <a:prstGeom prst="rect">
            <a:avLst/>
          </a:prstGeom>
          <a:noFill/>
        </p:spPr>
        <p:txBody>
          <a:bodyPr wrap="square" rtlCol="0">
            <a:spAutoFit/>
          </a:bodyPr>
          <a:lstStyle/>
          <a:p>
            <a:pPr algn="ctr">
              <a:lnSpc>
                <a:spcPts val="1700"/>
              </a:lnSpc>
            </a:pPr>
            <a:r>
              <a:rPr lang="en-US" sz="1400" dirty="0" smtClean="0">
                <a:solidFill>
                  <a:srgbClr val="365254"/>
                </a:solidFill>
                <a:cs typeface="Arial" panose="020B0604020202020204" pitchFamily="34" charset="0"/>
              </a:rPr>
              <a:t>Proportion </a:t>
            </a:r>
            <a:r>
              <a:rPr lang="en-US" sz="1400" dirty="0">
                <a:solidFill>
                  <a:srgbClr val="365254"/>
                </a:solidFill>
                <a:cs typeface="Arial" panose="020B0604020202020204" pitchFamily="34" charset="0"/>
              </a:rPr>
              <a:t>of primary care physicians who are </a:t>
            </a:r>
            <a:r>
              <a:rPr lang="en-US" sz="1400" dirty="0" smtClean="0">
                <a:solidFill>
                  <a:srgbClr val="365254"/>
                </a:solidFill>
                <a:cs typeface="Arial" panose="020B0604020202020204" pitchFamily="34" charset="0"/>
              </a:rPr>
              <a:t/>
            </a:r>
            <a:br>
              <a:rPr lang="en-US" sz="1400" dirty="0" smtClean="0">
                <a:solidFill>
                  <a:srgbClr val="365254"/>
                </a:solidFill>
                <a:cs typeface="Arial" panose="020B0604020202020204" pitchFamily="34" charset="0"/>
              </a:rPr>
            </a:br>
            <a:r>
              <a:rPr lang="en-US" sz="1400" b="1" dirty="0" smtClean="0">
                <a:solidFill>
                  <a:srgbClr val="365254"/>
                </a:solidFill>
                <a:cs typeface="Arial" panose="020B0604020202020204" pitchFamily="34" charset="0"/>
              </a:rPr>
              <a:t>extremely</a:t>
            </a:r>
            <a:r>
              <a:rPr lang="en-US" sz="1400" dirty="0" smtClean="0">
                <a:solidFill>
                  <a:srgbClr val="365254"/>
                </a:solidFill>
                <a:cs typeface="Arial" panose="020B0604020202020204" pitchFamily="34" charset="0"/>
              </a:rPr>
              <a:t>, </a:t>
            </a:r>
            <a:r>
              <a:rPr lang="en-US" sz="1400" b="1" dirty="0" smtClean="0">
                <a:solidFill>
                  <a:srgbClr val="365254"/>
                </a:solidFill>
                <a:cs typeface="Arial" panose="020B0604020202020204" pitchFamily="34" charset="0"/>
              </a:rPr>
              <a:t>very</a:t>
            </a:r>
            <a:r>
              <a:rPr lang="en-US" sz="1400" dirty="0" smtClean="0">
                <a:solidFill>
                  <a:srgbClr val="365254"/>
                </a:solidFill>
                <a:cs typeface="Arial" panose="020B0604020202020204" pitchFamily="34" charset="0"/>
              </a:rPr>
              <a:t> </a:t>
            </a:r>
            <a:r>
              <a:rPr lang="en-US" sz="1400" dirty="0">
                <a:solidFill>
                  <a:srgbClr val="365254"/>
                </a:solidFill>
                <a:cs typeface="Arial" panose="020B0604020202020204" pitchFamily="34" charset="0"/>
              </a:rPr>
              <a:t>or </a:t>
            </a:r>
            <a:r>
              <a:rPr lang="en-US" sz="1400" b="1" dirty="0" smtClean="0">
                <a:solidFill>
                  <a:srgbClr val="365254"/>
                </a:solidFill>
                <a:cs typeface="Arial" panose="020B0604020202020204" pitchFamily="34" charset="0"/>
              </a:rPr>
              <a:t>moderately</a:t>
            </a:r>
            <a:r>
              <a:rPr lang="en-US" sz="1400" dirty="0" smtClean="0">
                <a:solidFill>
                  <a:srgbClr val="365254"/>
                </a:solidFill>
                <a:cs typeface="Arial" panose="020B0604020202020204" pitchFamily="34" charset="0"/>
              </a:rPr>
              <a:t> </a:t>
            </a:r>
            <a:r>
              <a:rPr lang="en-US" sz="1400" b="1" dirty="0">
                <a:solidFill>
                  <a:srgbClr val="365254"/>
                </a:solidFill>
                <a:cs typeface="Arial" panose="020B0604020202020204" pitchFamily="34" charset="0"/>
              </a:rPr>
              <a:t>satisfied</a:t>
            </a:r>
            <a:r>
              <a:rPr lang="en-US" sz="1400" dirty="0">
                <a:solidFill>
                  <a:srgbClr val="365254"/>
                </a:solidFill>
                <a:cs typeface="Arial" panose="020B0604020202020204" pitchFamily="34" charset="0"/>
              </a:rPr>
              <a:t> with </a:t>
            </a:r>
            <a:r>
              <a:rPr lang="en-US" sz="1400" dirty="0" smtClean="0">
                <a:solidFill>
                  <a:srgbClr val="365254"/>
                </a:solidFill>
                <a:cs typeface="Arial" panose="020B0604020202020204" pitchFamily="34" charset="0"/>
              </a:rPr>
              <a:t/>
            </a:r>
            <a:br>
              <a:rPr lang="en-US" sz="1400" dirty="0" smtClean="0">
                <a:solidFill>
                  <a:srgbClr val="365254"/>
                </a:solidFill>
                <a:cs typeface="Arial" panose="020B0604020202020204" pitchFamily="34" charset="0"/>
              </a:rPr>
            </a:br>
            <a:r>
              <a:rPr lang="en-US" sz="1400" dirty="0" smtClean="0">
                <a:solidFill>
                  <a:srgbClr val="365254"/>
                </a:solidFill>
                <a:cs typeface="Arial" panose="020B0604020202020204" pitchFamily="34" charset="0"/>
              </a:rPr>
              <a:t>the </a:t>
            </a:r>
            <a:r>
              <a:rPr lang="en-US" sz="1400" dirty="0">
                <a:solidFill>
                  <a:srgbClr val="365254"/>
                </a:solidFill>
                <a:cs typeface="Arial" panose="020B0604020202020204" pitchFamily="34" charset="0"/>
              </a:rPr>
              <a:t>following aspects </a:t>
            </a:r>
            <a:r>
              <a:rPr lang="en-US" sz="1400" dirty="0" smtClean="0">
                <a:solidFill>
                  <a:srgbClr val="365254"/>
                </a:solidFill>
                <a:cs typeface="Arial" panose="020B0604020202020204" pitchFamily="34" charset="0"/>
              </a:rPr>
              <a:t>of </a:t>
            </a:r>
            <a:r>
              <a:rPr lang="en-US" sz="1400" dirty="0">
                <a:solidFill>
                  <a:srgbClr val="365254"/>
                </a:solidFill>
                <a:cs typeface="Arial" panose="020B0604020202020204" pitchFamily="34" charset="0"/>
              </a:rPr>
              <a:t>their medical </a:t>
            </a:r>
            <a:r>
              <a:rPr lang="en-US" sz="1400" dirty="0" smtClean="0">
                <a:solidFill>
                  <a:srgbClr val="365254"/>
                </a:solidFill>
                <a:cs typeface="Arial" panose="020B0604020202020204" pitchFamily="34" charset="0"/>
              </a:rPr>
              <a:t>practice</a:t>
            </a:r>
            <a:endParaRPr lang="en-US" sz="1400" dirty="0">
              <a:solidFill>
                <a:srgbClr val="365254"/>
              </a:solidFill>
              <a:cs typeface="Arial" panose="020B0604020202020204" pitchFamily="34" charset="0"/>
            </a:endParaRPr>
          </a:p>
        </p:txBody>
      </p:sp>
      <p:sp>
        <p:nvSpPr>
          <p:cNvPr id="7" name="TextBox 6"/>
          <p:cNvSpPr txBox="1"/>
          <p:nvPr/>
        </p:nvSpPr>
        <p:spPr>
          <a:xfrm>
            <a:off x="4572000" y="5724578"/>
            <a:ext cx="2658741" cy="384721"/>
          </a:xfrm>
          <a:prstGeom prst="rect">
            <a:avLst/>
          </a:prstGeom>
          <a:noFill/>
        </p:spPr>
        <p:txBody>
          <a:bodyPr wrap="none" lIns="0" tIns="91440" rtlCol="0">
            <a:spAutoFit/>
          </a:bodyPr>
          <a:lstStyle/>
          <a:p>
            <a:r>
              <a:rPr lang="en-US" sz="800" b="1" dirty="0" smtClean="0">
                <a:latin typeface="Arial" panose="020B0604020202020204" pitchFamily="34" charset="0"/>
                <a:cs typeface="Arial" panose="020B0604020202020204" pitchFamily="34" charset="0"/>
              </a:rPr>
              <a:t>Note </a:t>
            </a:r>
          </a:p>
          <a:p>
            <a:r>
              <a:rPr lang="en-US" sz="800" dirty="0" smtClean="0">
                <a:latin typeface="Arial" panose="020B0604020202020204" pitchFamily="34" charset="0"/>
                <a:cs typeface="Arial" panose="020B0604020202020204" pitchFamily="34" charset="0"/>
              </a:rPr>
              <a:t>The Netherlands is </a:t>
            </a:r>
            <a:r>
              <a:rPr lang="en-US" sz="800" dirty="0">
                <a:latin typeface="Arial" panose="020B0604020202020204" pitchFamily="34" charset="0"/>
                <a:cs typeface="Arial" panose="020B0604020202020204" pitchFamily="34" charset="0"/>
              </a:rPr>
              <a:t>excluded as </a:t>
            </a:r>
            <a:r>
              <a:rPr lang="en-US" sz="800" dirty="0" smtClean="0">
                <a:latin typeface="Arial" panose="020B0604020202020204" pitchFamily="34" charset="0"/>
                <a:cs typeface="Arial" panose="020B0604020202020204" pitchFamily="34" charset="0"/>
              </a:rPr>
              <a:t>it used </a:t>
            </a:r>
            <a:r>
              <a:rPr lang="en-US" sz="800" dirty="0">
                <a:latin typeface="Arial" panose="020B0604020202020204" pitchFamily="34" charset="0"/>
                <a:cs typeface="Arial" panose="020B0604020202020204" pitchFamily="34" charset="0"/>
              </a:rPr>
              <a:t>a different </a:t>
            </a:r>
            <a:r>
              <a:rPr lang="en-US" sz="800" dirty="0" smtClean="0">
                <a:latin typeface="Arial" panose="020B0604020202020204" pitchFamily="34" charset="0"/>
                <a:cs typeface="Arial" panose="020B0604020202020204" pitchFamily="34" charset="0"/>
              </a:rPr>
              <a:t>scale.</a:t>
            </a:r>
            <a:endParaRPr lang="en-US" sz="800" dirty="0">
              <a:latin typeface="Arial" panose="020B0604020202020204" pitchFamily="34" charset="0"/>
              <a:cs typeface="Arial" panose="020B0604020202020204" pitchFamily="34" charset="0"/>
            </a:endParaRPr>
          </a:p>
        </p:txBody>
      </p:sp>
      <p:grpSp>
        <p:nvGrpSpPr>
          <p:cNvPr id="6" name="Group 5"/>
          <p:cNvGrpSpPr/>
          <p:nvPr/>
        </p:nvGrpSpPr>
        <p:grpSpPr>
          <a:xfrm>
            <a:off x="4663557" y="2615866"/>
            <a:ext cx="3996633" cy="461665"/>
            <a:chOff x="4663557" y="2645050"/>
            <a:chExt cx="3996633" cy="461665"/>
          </a:xfrm>
        </p:grpSpPr>
        <p:sp>
          <p:nvSpPr>
            <p:cNvPr id="19" name="Rectangle 18"/>
            <p:cNvSpPr/>
            <p:nvPr/>
          </p:nvSpPr>
          <p:spPr>
            <a:xfrm>
              <a:off x="4663557" y="2645050"/>
              <a:ext cx="1349638" cy="461665"/>
            </a:xfrm>
            <a:prstGeom prst="rect">
              <a:avLst/>
            </a:prstGeom>
          </p:spPr>
          <p:txBody>
            <a:bodyPr wrap="square">
              <a:spAutoFit/>
            </a:bodyPr>
            <a:lstStyle/>
            <a:p>
              <a:pPr algn="ctr"/>
              <a:r>
                <a:rPr lang="en-US" sz="1200" b="1" dirty="0" smtClean="0">
                  <a:solidFill>
                    <a:srgbClr val="000000"/>
                  </a:solidFill>
                  <a:latin typeface="Arial Narrow" panose="020B0606020202030204" pitchFamily="34" charset="0"/>
                  <a:cs typeface="Arial" panose="020B0604020202020204" pitchFamily="34" charset="0"/>
                </a:rPr>
                <a:t>Their </a:t>
              </a:r>
              <a:r>
                <a:rPr lang="en-US" sz="1200" b="1" dirty="0">
                  <a:solidFill>
                    <a:srgbClr val="000000"/>
                  </a:solidFill>
                  <a:latin typeface="Arial Narrow" panose="020B0606020202030204" pitchFamily="34" charset="0"/>
                  <a:cs typeface="Arial" panose="020B0604020202020204" pitchFamily="34" charset="0"/>
                </a:rPr>
                <a:t>income from medical practice</a:t>
              </a:r>
              <a:r>
                <a:rPr lang="en-US" sz="1200" b="1" dirty="0">
                  <a:latin typeface="Arial Narrow" panose="020B0606020202030204" pitchFamily="34" charset="0"/>
                  <a:cs typeface="Arial" panose="020B0604020202020204" pitchFamily="34" charset="0"/>
                </a:rPr>
                <a:t> </a:t>
              </a:r>
            </a:p>
          </p:txBody>
        </p:sp>
        <p:sp>
          <p:nvSpPr>
            <p:cNvPr id="20" name="Rectangle 19"/>
            <p:cNvSpPr/>
            <p:nvPr/>
          </p:nvSpPr>
          <p:spPr>
            <a:xfrm>
              <a:off x="6013196" y="2645050"/>
              <a:ext cx="1297633" cy="461665"/>
            </a:xfrm>
            <a:prstGeom prst="rect">
              <a:avLst/>
            </a:prstGeom>
          </p:spPr>
          <p:txBody>
            <a:bodyPr wrap="square">
              <a:spAutoFit/>
            </a:bodyPr>
            <a:lstStyle/>
            <a:p>
              <a:pPr algn="ctr"/>
              <a:r>
                <a:rPr lang="en-US" sz="1200" b="1" dirty="0">
                  <a:solidFill>
                    <a:srgbClr val="000000"/>
                  </a:solidFill>
                  <a:latin typeface="Arial Narrow" panose="020B0606020202030204" pitchFamily="34" charset="0"/>
                  <a:cs typeface="Arial" panose="020B0604020202020204" pitchFamily="34" charset="0"/>
                </a:rPr>
                <a:t>The time </a:t>
              </a:r>
              <a:r>
                <a:rPr lang="en-US" sz="1200" b="1" dirty="0" smtClean="0">
                  <a:solidFill>
                    <a:srgbClr val="000000"/>
                  </a:solidFill>
                  <a:latin typeface="Arial Narrow" panose="020B0606020202030204" pitchFamily="34" charset="0"/>
                  <a:cs typeface="Arial" panose="020B0604020202020204" pitchFamily="34" charset="0"/>
                </a:rPr>
                <a:t>they </a:t>
              </a:r>
              <a:r>
                <a:rPr lang="en-US" sz="1200" b="1" dirty="0">
                  <a:solidFill>
                    <a:srgbClr val="000000"/>
                  </a:solidFill>
                  <a:latin typeface="Arial Narrow" panose="020B0606020202030204" pitchFamily="34" charset="0"/>
                  <a:cs typeface="Arial" panose="020B0604020202020204" pitchFamily="34" charset="0"/>
                </a:rPr>
                <a:t>can spend per patient </a:t>
              </a:r>
            </a:p>
          </p:txBody>
        </p:sp>
        <p:sp>
          <p:nvSpPr>
            <p:cNvPr id="21" name="Rectangle 20"/>
            <p:cNvSpPr/>
            <p:nvPr/>
          </p:nvSpPr>
          <p:spPr>
            <a:xfrm>
              <a:off x="7323074" y="2645050"/>
              <a:ext cx="1337116" cy="461665"/>
            </a:xfrm>
            <a:prstGeom prst="rect">
              <a:avLst/>
            </a:prstGeom>
          </p:spPr>
          <p:txBody>
            <a:bodyPr wrap="square">
              <a:spAutoFit/>
            </a:bodyPr>
            <a:lstStyle/>
            <a:p>
              <a:pPr algn="ctr"/>
              <a:r>
                <a:rPr lang="en-US" sz="1200" b="1" dirty="0" smtClean="0">
                  <a:solidFill>
                    <a:srgbClr val="000000"/>
                  </a:solidFill>
                  <a:latin typeface="Arial Narrow" panose="020B0606020202030204" pitchFamily="34" charset="0"/>
                  <a:cs typeface="Arial" panose="020B0604020202020204" pitchFamily="34" charset="0"/>
                </a:rPr>
                <a:t>Their </a:t>
              </a:r>
              <a:r>
                <a:rPr lang="en-US" sz="1200" b="1" dirty="0">
                  <a:solidFill>
                    <a:srgbClr val="000000"/>
                  </a:solidFill>
                  <a:latin typeface="Arial Narrow" panose="020B0606020202030204" pitchFamily="34" charset="0"/>
                  <a:cs typeface="Arial" panose="020B0604020202020204" pitchFamily="34" charset="0"/>
                </a:rPr>
                <a:t>daily workload </a:t>
              </a:r>
            </a:p>
          </p:txBody>
        </p:sp>
      </p:grpSp>
      <p:grpSp>
        <p:nvGrpSpPr>
          <p:cNvPr id="27" name="Group 26"/>
          <p:cNvGrpSpPr/>
          <p:nvPr/>
        </p:nvGrpSpPr>
        <p:grpSpPr>
          <a:xfrm>
            <a:off x="374904" y="6493833"/>
            <a:ext cx="3754098" cy="230832"/>
            <a:chOff x="139635" y="6531780"/>
            <a:chExt cx="3754098" cy="230832"/>
          </a:xfrm>
        </p:grpSpPr>
        <p:sp>
          <p:nvSpPr>
            <p:cNvPr id="28"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29"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0"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31"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2"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33"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
        <p:nvSpPr>
          <p:cNvPr id="22" name="Rectangle 21"/>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684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p:nvPr>
            <p:extLst>
              <p:ext uri="{D42A27DB-BD31-4B8C-83A1-F6EECF244321}">
                <p14:modId xmlns:p14="http://schemas.microsoft.com/office/powerpoint/2010/main" val="2056591960"/>
              </p:ext>
            </p:extLst>
          </p:nvPr>
        </p:nvGraphicFramePr>
        <p:xfrm>
          <a:off x="370940" y="2168971"/>
          <a:ext cx="4384277" cy="33864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Increasing proportion of Canadian primary care physicians find their jobs extremely or very stressful</a:t>
            </a:r>
            <a:endParaRPr lang="en-US" dirty="0"/>
          </a:p>
        </p:txBody>
      </p:sp>
      <p:sp>
        <p:nvSpPr>
          <p:cNvPr id="4" name="TextBox 3"/>
          <p:cNvSpPr txBox="1"/>
          <p:nvPr/>
        </p:nvSpPr>
        <p:spPr>
          <a:xfrm>
            <a:off x="370940" y="1316736"/>
            <a:ext cx="8773060" cy="446276"/>
          </a:xfrm>
          <a:prstGeom prst="rect">
            <a:avLst/>
          </a:prstGeom>
          <a:noFill/>
        </p:spPr>
        <p:txBody>
          <a:bodyPr wrap="square" lIns="0" tIns="91440" bIns="137160" rtlCol="0">
            <a:spAutoFit/>
          </a:bodyPr>
          <a:lstStyle/>
          <a:p>
            <a:r>
              <a:rPr lang="en-US" sz="1400" dirty="0">
                <a:solidFill>
                  <a:srgbClr val="365254"/>
                </a:solidFill>
                <a:cs typeface="Arial" panose="020B0604020202020204" pitchFamily="34" charset="0"/>
              </a:rPr>
              <a:t>Proportion of primary care physicians who feel </a:t>
            </a:r>
            <a:r>
              <a:rPr lang="en-CA" sz="1400" b="1" dirty="0" smtClean="0">
                <a:solidFill>
                  <a:srgbClr val="365254"/>
                </a:solidFill>
                <a:cs typeface="Arial" panose="020B0604020202020204" pitchFamily="34" charset="0"/>
              </a:rPr>
              <a:t>extremely</a:t>
            </a:r>
            <a:r>
              <a:rPr lang="en-CA" sz="1400" dirty="0" smtClean="0">
                <a:solidFill>
                  <a:srgbClr val="365254"/>
                </a:solidFill>
                <a:cs typeface="Arial" panose="020B0604020202020204" pitchFamily="34" charset="0"/>
              </a:rPr>
              <a:t> or </a:t>
            </a:r>
            <a:r>
              <a:rPr lang="en-CA" sz="1400" b="1" dirty="0" smtClean="0">
                <a:solidFill>
                  <a:srgbClr val="365254"/>
                </a:solidFill>
                <a:cs typeface="Arial" panose="020B0604020202020204" pitchFamily="34" charset="0"/>
              </a:rPr>
              <a:t>very</a:t>
            </a:r>
            <a:r>
              <a:rPr lang="en-CA" sz="1400" dirty="0" smtClean="0">
                <a:solidFill>
                  <a:srgbClr val="365254"/>
                </a:solidFill>
                <a:cs typeface="Arial" panose="020B0604020202020204" pitchFamily="34" charset="0"/>
              </a:rPr>
              <a:t> </a:t>
            </a:r>
            <a:r>
              <a:rPr lang="en-CA" sz="1400" b="1" dirty="0" smtClean="0">
                <a:solidFill>
                  <a:srgbClr val="365254"/>
                </a:solidFill>
                <a:cs typeface="Arial" panose="020B0604020202020204" pitchFamily="34" charset="0"/>
              </a:rPr>
              <a:t>stressed </a:t>
            </a:r>
            <a:r>
              <a:rPr lang="en-CA" sz="1400" dirty="0" smtClean="0">
                <a:solidFill>
                  <a:srgbClr val="365254"/>
                </a:solidFill>
                <a:cs typeface="Arial" panose="020B0604020202020204" pitchFamily="34" charset="0"/>
              </a:rPr>
              <a:t>with </a:t>
            </a:r>
            <a:r>
              <a:rPr lang="en-CA" sz="1400" dirty="0">
                <a:solidFill>
                  <a:srgbClr val="365254"/>
                </a:solidFill>
                <a:cs typeface="Arial" panose="020B0604020202020204" pitchFamily="34" charset="0"/>
              </a:rPr>
              <a:t>t</a:t>
            </a:r>
            <a:r>
              <a:rPr lang="en-CA" sz="1400" dirty="0" smtClean="0">
                <a:solidFill>
                  <a:srgbClr val="365254"/>
                </a:solidFill>
                <a:cs typeface="Arial" panose="020B0604020202020204" pitchFamily="34" charset="0"/>
              </a:rPr>
              <a:t>heir </a:t>
            </a:r>
            <a:r>
              <a:rPr lang="en-CA" sz="1400" dirty="0">
                <a:solidFill>
                  <a:srgbClr val="365254"/>
                </a:solidFill>
                <a:cs typeface="Arial" panose="020B0604020202020204" pitchFamily="34" charset="0"/>
              </a:rPr>
              <a:t>job as a primary care </a:t>
            </a:r>
            <a:r>
              <a:rPr lang="en-CA" sz="1400" dirty="0" smtClean="0">
                <a:solidFill>
                  <a:srgbClr val="365254"/>
                </a:solidFill>
                <a:cs typeface="Arial" panose="020B0604020202020204" pitchFamily="34" charset="0"/>
              </a:rPr>
              <a:t>physician</a:t>
            </a:r>
            <a:endParaRPr lang="en-US" sz="1400" dirty="0">
              <a:solidFill>
                <a:srgbClr val="365254"/>
              </a:solidFill>
              <a:cs typeface="Arial" panose="020B0604020202020204" pitchFamily="34" charset="0"/>
            </a:endParaRPr>
          </a:p>
        </p:txBody>
      </p:sp>
      <p:grpSp>
        <p:nvGrpSpPr>
          <p:cNvPr id="8" name="Group 7"/>
          <p:cNvGrpSpPr/>
          <p:nvPr/>
        </p:nvGrpSpPr>
        <p:grpSpPr>
          <a:xfrm>
            <a:off x="499917" y="2299926"/>
            <a:ext cx="400110" cy="3094270"/>
            <a:chOff x="660156" y="2924944"/>
            <a:chExt cx="273117" cy="2688299"/>
          </a:xfrm>
        </p:grpSpPr>
        <p:cxnSp>
          <p:nvCxnSpPr>
            <p:cNvPr id="9" name="Straight Arrow Connector 8"/>
            <p:cNvCxnSpPr/>
            <p:nvPr/>
          </p:nvCxnSpPr>
          <p:spPr>
            <a:xfrm flipV="1">
              <a:off x="794045" y="2924944"/>
              <a:ext cx="0" cy="268829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0800000">
              <a:off x="660156" y="3861046"/>
              <a:ext cx="273117" cy="864097"/>
            </a:xfrm>
            <a:prstGeom prst="rect">
              <a:avLst/>
            </a:prstGeom>
            <a:solidFill>
              <a:schemeClr val="bg1"/>
            </a:solidFill>
          </p:spPr>
          <p:txBody>
            <a:bodyPr vert="eaVert" wrap="square" rtlCol="0">
              <a:spAutoFit/>
            </a:bodyPr>
            <a:lstStyle/>
            <a:p>
              <a:pPr algn="ctr"/>
              <a:r>
                <a:rPr lang="en-CA" sz="1400" b="1" dirty="0">
                  <a:latin typeface="Arial Narrow" panose="020B0606020202030204" pitchFamily="34" charset="0"/>
                  <a:cs typeface="Arial" panose="020B0604020202020204" pitchFamily="34" charset="0"/>
                </a:rPr>
                <a:t>Desirable </a:t>
              </a:r>
            </a:p>
          </p:txBody>
        </p:sp>
      </p:grpSp>
      <p:graphicFrame>
        <p:nvGraphicFramePr>
          <p:cNvPr id="24" name="Chart 23"/>
          <p:cNvGraphicFramePr/>
          <p:nvPr>
            <p:extLst>
              <p:ext uri="{D42A27DB-BD31-4B8C-83A1-F6EECF244321}">
                <p14:modId xmlns:p14="http://schemas.microsoft.com/office/powerpoint/2010/main" val="691040418"/>
              </p:ext>
            </p:extLst>
          </p:nvPr>
        </p:nvGraphicFramePr>
        <p:xfrm>
          <a:off x="4845828" y="2059050"/>
          <a:ext cx="3971748" cy="4106967"/>
        </p:xfrm>
        <a:graphic>
          <a:graphicData uri="http://schemas.openxmlformats.org/drawingml/2006/chart">
            <c:chart xmlns:c="http://schemas.openxmlformats.org/drawingml/2006/chart" xmlns:r="http://schemas.openxmlformats.org/officeDocument/2006/relationships" r:id="rId4"/>
          </a:graphicData>
        </a:graphic>
      </p:graphicFrame>
      <p:grpSp>
        <p:nvGrpSpPr>
          <p:cNvPr id="32" name="Group 31"/>
          <p:cNvGrpSpPr/>
          <p:nvPr/>
        </p:nvGrpSpPr>
        <p:grpSpPr>
          <a:xfrm>
            <a:off x="6915150" y="5732204"/>
            <a:ext cx="986357" cy="276999"/>
            <a:chOff x="4838700" y="5475029"/>
            <a:chExt cx="986357" cy="276999"/>
          </a:xfrm>
        </p:grpSpPr>
        <p:sp>
          <p:nvSpPr>
            <p:cNvPr id="33" name="Rectangle 32"/>
            <p:cNvSpPr/>
            <p:nvPr/>
          </p:nvSpPr>
          <p:spPr>
            <a:xfrm>
              <a:off x="4838700" y="5475029"/>
              <a:ext cx="749300"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4" name="Group 33"/>
            <p:cNvGrpSpPr/>
            <p:nvPr/>
          </p:nvGrpSpPr>
          <p:grpSpPr>
            <a:xfrm>
              <a:off x="4905543" y="5475029"/>
              <a:ext cx="919514" cy="276999"/>
              <a:chOff x="5266608" y="5732017"/>
              <a:chExt cx="919514" cy="276999"/>
            </a:xfrm>
          </p:grpSpPr>
          <p:sp>
            <p:nvSpPr>
              <p:cNvPr id="35" name="Rectangle 34"/>
              <p:cNvSpPr/>
              <p:nvPr/>
            </p:nvSpPr>
            <p:spPr bwMode="gray">
              <a:xfrm>
                <a:off x="5554851" y="5732017"/>
                <a:ext cx="631271" cy="276999"/>
              </a:xfrm>
              <a:prstGeom prst="rect">
                <a:avLst/>
              </a:prstGeom>
            </p:spPr>
            <p:txBody>
              <a:bodyPr wrap="square">
                <a:spAutoFit/>
              </a:bodyPr>
              <a:lstStyle/>
              <a:p>
                <a:r>
                  <a:rPr lang="en-US" sz="1200" dirty="0" smtClean="0">
                    <a:solidFill>
                      <a:srgbClr val="000000"/>
                    </a:solidFill>
                    <a:latin typeface="Arial Narrow" panose="020B0606020202030204" pitchFamily="34" charset="0"/>
                    <a:cs typeface="Arial" panose="020B0604020202020204" pitchFamily="34" charset="0"/>
                  </a:rPr>
                  <a:t>2019</a:t>
                </a:r>
                <a:endParaRPr lang="en-CA" sz="1200" dirty="0">
                  <a:latin typeface="Arial Narrow" panose="020B0606020202030204" pitchFamily="34" charset="0"/>
                  <a:cs typeface="Arial" panose="020B0604020202020204" pitchFamily="34" charset="0"/>
                </a:endParaRPr>
              </a:p>
            </p:txBody>
          </p:sp>
          <p:sp>
            <p:nvSpPr>
              <p:cNvPr id="37" name="Rectangle 36"/>
              <p:cNvSpPr/>
              <p:nvPr/>
            </p:nvSpPr>
            <p:spPr bwMode="gray">
              <a:xfrm>
                <a:off x="5266608" y="5806508"/>
                <a:ext cx="118872" cy="118872"/>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Rectangle 37"/>
              <p:cNvSpPr/>
              <p:nvPr/>
            </p:nvSpPr>
            <p:spPr bwMode="gray">
              <a:xfrm>
                <a:off x="5450739" y="5806508"/>
                <a:ext cx="118872" cy="11887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26" name="Rectangle 25"/>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27" name="Group 26"/>
          <p:cNvGrpSpPr/>
          <p:nvPr/>
        </p:nvGrpSpPr>
        <p:grpSpPr>
          <a:xfrm>
            <a:off x="374904" y="6493833"/>
            <a:ext cx="3754098" cy="230832"/>
            <a:chOff x="139635" y="6531780"/>
            <a:chExt cx="3754098" cy="230832"/>
          </a:xfrm>
        </p:grpSpPr>
        <p:sp>
          <p:nvSpPr>
            <p:cNvPr id="28"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29"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0"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31"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44"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45"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98843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and territorial snapshot: </a:t>
            </a:r>
            <a:br>
              <a:rPr lang="en-US" dirty="0" smtClean="0"/>
            </a:br>
            <a:r>
              <a:rPr lang="en-US" dirty="0" smtClean="0"/>
              <a:t>Satisfaction and stress</a:t>
            </a:r>
            <a:endParaRPr lang="en-US" dirty="0"/>
          </a:p>
        </p:txBody>
      </p:sp>
      <p:graphicFrame>
        <p:nvGraphicFramePr>
          <p:cNvPr id="3" name="Content Placeholder 4"/>
          <p:cNvGraphicFramePr>
            <a:graphicFrameLocks/>
          </p:cNvGraphicFramePr>
          <p:nvPr>
            <p:extLst>
              <p:ext uri="{D42A27DB-BD31-4B8C-83A1-F6EECF244321}">
                <p14:modId xmlns:p14="http://schemas.microsoft.com/office/powerpoint/2010/main" val="2055388909"/>
              </p:ext>
            </p:extLst>
          </p:nvPr>
        </p:nvGraphicFramePr>
        <p:xfrm>
          <a:off x="374904" y="1772557"/>
          <a:ext cx="8229596" cy="1737360"/>
        </p:xfrm>
        <a:graphic>
          <a:graphicData uri="http://schemas.openxmlformats.org/drawingml/2006/table">
            <a:tbl>
              <a:tblPr/>
              <a:tblGrid>
                <a:gridCol w="1600200">
                  <a:extLst>
                    <a:ext uri="{9D8B030D-6E8A-4147-A177-3AD203B41FA5}">
                      <a16:colId xmlns:a16="http://schemas.microsoft.com/office/drawing/2014/main" val="2274431385"/>
                    </a:ext>
                  </a:extLst>
                </a:gridCol>
                <a:gridCol w="502444">
                  <a:extLst>
                    <a:ext uri="{9D8B030D-6E8A-4147-A177-3AD203B41FA5}">
                      <a16:colId xmlns:a16="http://schemas.microsoft.com/office/drawing/2014/main" val="3414494534"/>
                    </a:ext>
                  </a:extLst>
                </a:gridCol>
                <a:gridCol w="502444">
                  <a:extLst>
                    <a:ext uri="{9D8B030D-6E8A-4147-A177-3AD203B41FA5}">
                      <a16:colId xmlns:a16="http://schemas.microsoft.com/office/drawing/2014/main" val="1291103358"/>
                    </a:ext>
                  </a:extLst>
                </a:gridCol>
                <a:gridCol w="502444">
                  <a:extLst>
                    <a:ext uri="{9D8B030D-6E8A-4147-A177-3AD203B41FA5}">
                      <a16:colId xmlns:a16="http://schemas.microsoft.com/office/drawing/2014/main" val="2659665947"/>
                    </a:ext>
                  </a:extLst>
                </a:gridCol>
                <a:gridCol w="502444">
                  <a:extLst>
                    <a:ext uri="{9D8B030D-6E8A-4147-A177-3AD203B41FA5}">
                      <a16:colId xmlns:a16="http://schemas.microsoft.com/office/drawing/2014/main" val="77205676"/>
                    </a:ext>
                  </a:extLst>
                </a:gridCol>
                <a:gridCol w="502444">
                  <a:extLst>
                    <a:ext uri="{9D8B030D-6E8A-4147-A177-3AD203B41FA5}">
                      <a16:colId xmlns:a16="http://schemas.microsoft.com/office/drawing/2014/main" val="5221739"/>
                    </a:ext>
                  </a:extLst>
                </a:gridCol>
                <a:gridCol w="502444">
                  <a:extLst>
                    <a:ext uri="{9D8B030D-6E8A-4147-A177-3AD203B41FA5}">
                      <a16:colId xmlns:a16="http://schemas.microsoft.com/office/drawing/2014/main" val="3757745029"/>
                    </a:ext>
                  </a:extLst>
                </a:gridCol>
                <a:gridCol w="502444">
                  <a:extLst>
                    <a:ext uri="{9D8B030D-6E8A-4147-A177-3AD203B41FA5}">
                      <a16:colId xmlns:a16="http://schemas.microsoft.com/office/drawing/2014/main" val="2250567162"/>
                    </a:ext>
                  </a:extLst>
                </a:gridCol>
                <a:gridCol w="502444">
                  <a:extLst>
                    <a:ext uri="{9D8B030D-6E8A-4147-A177-3AD203B41FA5}">
                      <a16:colId xmlns:a16="http://schemas.microsoft.com/office/drawing/2014/main" val="2848938551"/>
                    </a:ext>
                  </a:extLst>
                </a:gridCol>
                <a:gridCol w="502444">
                  <a:extLst>
                    <a:ext uri="{9D8B030D-6E8A-4147-A177-3AD203B41FA5}">
                      <a16:colId xmlns:a16="http://schemas.microsoft.com/office/drawing/2014/main" val="1775685730"/>
                    </a:ext>
                  </a:extLst>
                </a:gridCol>
                <a:gridCol w="502444">
                  <a:extLst>
                    <a:ext uri="{9D8B030D-6E8A-4147-A177-3AD203B41FA5}">
                      <a16:colId xmlns:a16="http://schemas.microsoft.com/office/drawing/2014/main" val="613197185"/>
                    </a:ext>
                  </a:extLst>
                </a:gridCol>
                <a:gridCol w="502444">
                  <a:extLst>
                    <a:ext uri="{9D8B030D-6E8A-4147-A177-3AD203B41FA5}">
                      <a16:colId xmlns:a16="http://schemas.microsoft.com/office/drawing/2014/main" val="4077132638"/>
                    </a:ext>
                  </a:extLst>
                </a:gridCol>
                <a:gridCol w="502444">
                  <a:extLst>
                    <a:ext uri="{9D8B030D-6E8A-4147-A177-3AD203B41FA5}">
                      <a16:colId xmlns:a16="http://schemas.microsoft.com/office/drawing/2014/main" val="178737671"/>
                    </a:ext>
                  </a:extLst>
                </a:gridCol>
                <a:gridCol w="600068">
                  <a:extLst>
                    <a:ext uri="{9D8B030D-6E8A-4147-A177-3AD203B41FA5}">
                      <a16:colId xmlns:a16="http://schemas.microsoft.com/office/drawing/2014/main" val="3241438732"/>
                    </a:ext>
                  </a:extLst>
                </a:gridCol>
              </a:tblGrid>
              <a:tr h="302206">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endParaRPr lang="en-CA" sz="1200" dirty="0" smtClean="0">
                        <a:latin typeface="+mn-lt"/>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 </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20008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200" b="0" i="0" u="none" strike="noStrike" baseline="0" dirty="0" smtClean="0">
                          <a:solidFill>
                            <a:schemeClr val="tx1"/>
                          </a:solidFill>
                          <a:effectLst/>
                          <a:latin typeface="+mn-lt"/>
                          <a:cs typeface="Arial" panose="020B0604020202020204" pitchFamily="34" charset="0"/>
                        </a:rPr>
                        <a:t>Practising medicine</a:t>
                      </a:r>
                    </a:p>
                  </a:txBody>
                  <a:tcPr marL="27432" marR="27432" marT="27432" marB="27432">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91</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94</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79</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92</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91</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85</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94</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94</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95</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83</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91</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88</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91</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30220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200" b="0" i="0" u="none" strike="noStrike" baseline="0" dirty="0" smtClean="0">
                          <a:solidFill>
                            <a:schemeClr val="tx1"/>
                          </a:solidFill>
                          <a:effectLst/>
                          <a:latin typeface="+mn-lt"/>
                          <a:cs typeface="Arial" panose="020B0604020202020204" pitchFamily="34" charset="0"/>
                        </a:rPr>
                        <a:t>Their income from medical practice</a:t>
                      </a:r>
                    </a:p>
                  </a:txBody>
                  <a:tcPr marL="27432" marR="27432" marT="27432" marB="27432">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69</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84</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62</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79</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93</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63</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87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80</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86</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94</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76</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80</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r h="302206">
                <a:tc>
                  <a:txBody>
                    <a:bodyPr/>
                    <a:lstStyle/>
                    <a:p>
                      <a:pPr marL="0" algn="l" fontAlgn="b"/>
                      <a:r>
                        <a:rPr lang="en-CA" sz="1200" b="0" i="0" u="none" strike="noStrike" baseline="0" dirty="0" smtClean="0">
                          <a:solidFill>
                            <a:srgbClr val="000000"/>
                          </a:solidFill>
                          <a:effectLst/>
                          <a:latin typeface="+mn-lt"/>
                          <a:cs typeface="Arial" panose="020B0604020202020204" pitchFamily="34" charset="0"/>
                        </a:rPr>
                        <a:t>The time they can </a:t>
                      </a:r>
                      <a:br>
                        <a:rPr lang="en-CA" sz="1200" b="0" i="0" u="none" strike="noStrike" baseline="0" dirty="0" smtClean="0">
                          <a:solidFill>
                            <a:srgbClr val="000000"/>
                          </a:solidFill>
                          <a:effectLst/>
                          <a:latin typeface="+mn-lt"/>
                          <a:cs typeface="Arial" panose="020B0604020202020204" pitchFamily="34" charset="0"/>
                        </a:rPr>
                      </a:br>
                      <a:r>
                        <a:rPr lang="en-CA" sz="1200" b="0" i="0" u="none" strike="noStrike" baseline="0" dirty="0" smtClean="0">
                          <a:solidFill>
                            <a:srgbClr val="000000"/>
                          </a:solidFill>
                          <a:effectLst/>
                          <a:latin typeface="+mn-lt"/>
                          <a:cs typeface="Arial" panose="020B0604020202020204" pitchFamily="34" charset="0"/>
                        </a:rPr>
                        <a:t>spend per patient</a:t>
                      </a:r>
                    </a:p>
                  </a:txBody>
                  <a:tcPr marL="27432" marR="27432" marT="27432" marB="27432">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69</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80</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72</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81</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64</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71</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81</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49</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71</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69</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62</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70154632"/>
                  </a:ext>
                </a:extLst>
              </a:tr>
              <a:tr h="0">
                <a:tc>
                  <a:txBody>
                    <a:bodyPr/>
                    <a:lstStyle/>
                    <a:p>
                      <a:pPr marL="0" algn="l" fontAlgn="b"/>
                      <a:r>
                        <a:rPr lang="en-CA" sz="1200" b="0" i="0" u="none" strike="noStrike" baseline="0" dirty="0" smtClean="0">
                          <a:solidFill>
                            <a:srgbClr val="000000"/>
                          </a:solidFill>
                          <a:effectLst/>
                          <a:latin typeface="+mn-lt"/>
                          <a:cs typeface="Arial" panose="020B0604020202020204" pitchFamily="34" charset="0"/>
                        </a:rPr>
                        <a:t>Their daily workload</a:t>
                      </a:r>
                    </a:p>
                  </a:txBody>
                  <a:tcPr marL="27432" marR="27432" marT="27432" marB="27432">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66</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024"/>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64</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65</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62</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63</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69</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48</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60</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57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52</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82828"/>
                    </a:solidFill>
                  </a:tcPr>
                </a:tc>
                <a:extLst>
                  <a:ext uri="{0D108BD9-81ED-4DB2-BD59-A6C34878D82A}">
                    <a16:rowId xmlns:a16="http://schemas.microsoft.com/office/drawing/2014/main" val="352544732"/>
                  </a:ext>
                </a:extLst>
              </a:tr>
            </a:tbl>
          </a:graphicData>
        </a:graphic>
      </p:graphicFrame>
      <p:sp>
        <p:nvSpPr>
          <p:cNvPr id="7" name="Rectangle 6"/>
          <p:cNvSpPr/>
          <p:nvPr/>
        </p:nvSpPr>
        <p:spPr>
          <a:xfrm>
            <a:off x="374904" y="1315972"/>
            <a:ext cx="8404580" cy="446276"/>
          </a:xfrm>
          <a:prstGeom prst="rect">
            <a:avLst/>
          </a:prstGeom>
        </p:spPr>
        <p:txBody>
          <a:bodyPr wrap="square" lIns="0" tIns="91440" bIns="137160">
            <a:spAutoFit/>
          </a:bodyPr>
          <a:lstStyle/>
          <a:p>
            <a:r>
              <a:rPr lang="en-US" sz="1400" dirty="0">
                <a:solidFill>
                  <a:srgbClr val="365254"/>
                </a:solidFill>
                <a:cs typeface="Arial" panose="020B0604020202020204" pitchFamily="34" charset="0"/>
              </a:rPr>
              <a:t>Proportion of primary care </a:t>
            </a:r>
            <a:r>
              <a:rPr lang="en-US" sz="1400" dirty="0" smtClean="0">
                <a:solidFill>
                  <a:srgbClr val="365254"/>
                </a:solidFill>
                <a:cs typeface="Arial" panose="020B0604020202020204" pitchFamily="34" charset="0"/>
              </a:rPr>
              <a:t>physicians who are </a:t>
            </a:r>
            <a:r>
              <a:rPr lang="en-US" sz="1400" b="1" dirty="0" smtClean="0">
                <a:solidFill>
                  <a:srgbClr val="365254"/>
                </a:solidFill>
                <a:cs typeface="Arial" panose="020B0604020202020204" pitchFamily="34" charset="0"/>
              </a:rPr>
              <a:t>extremely</a:t>
            </a:r>
            <a:r>
              <a:rPr lang="en-US" sz="1400" dirty="0" smtClean="0">
                <a:solidFill>
                  <a:srgbClr val="365254"/>
                </a:solidFill>
                <a:cs typeface="Arial" panose="020B0604020202020204" pitchFamily="34" charset="0"/>
              </a:rPr>
              <a:t>, </a:t>
            </a:r>
            <a:r>
              <a:rPr lang="en-US" sz="1400" b="1" dirty="0" smtClean="0">
                <a:solidFill>
                  <a:srgbClr val="365254"/>
                </a:solidFill>
                <a:cs typeface="Arial" panose="020B0604020202020204" pitchFamily="34" charset="0"/>
              </a:rPr>
              <a:t>very</a:t>
            </a:r>
            <a:r>
              <a:rPr lang="en-US" sz="1400" dirty="0" smtClean="0">
                <a:solidFill>
                  <a:srgbClr val="365254"/>
                </a:solidFill>
                <a:cs typeface="Arial" panose="020B0604020202020204" pitchFamily="34" charset="0"/>
              </a:rPr>
              <a:t> or </a:t>
            </a:r>
            <a:r>
              <a:rPr lang="en-US" sz="1400" b="1" dirty="0" smtClean="0">
                <a:solidFill>
                  <a:srgbClr val="365254"/>
                </a:solidFill>
                <a:cs typeface="Arial" panose="020B0604020202020204" pitchFamily="34" charset="0"/>
              </a:rPr>
              <a:t>moderately</a:t>
            </a:r>
            <a:r>
              <a:rPr lang="en-US" sz="1400" dirty="0" smtClean="0">
                <a:solidFill>
                  <a:srgbClr val="365254"/>
                </a:solidFill>
                <a:cs typeface="Arial" panose="020B0604020202020204" pitchFamily="34" charset="0"/>
              </a:rPr>
              <a:t> </a:t>
            </a:r>
            <a:r>
              <a:rPr lang="en-US" sz="1400" b="1" dirty="0" smtClean="0">
                <a:solidFill>
                  <a:srgbClr val="365254"/>
                </a:solidFill>
                <a:cs typeface="Arial" panose="020B0604020202020204" pitchFamily="34" charset="0"/>
              </a:rPr>
              <a:t>satisfied</a:t>
            </a:r>
            <a:r>
              <a:rPr lang="en-US" sz="1400" dirty="0" smtClean="0">
                <a:solidFill>
                  <a:srgbClr val="365254"/>
                </a:solidFill>
                <a:cs typeface="Arial" panose="020B0604020202020204" pitchFamily="34" charset="0"/>
              </a:rPr>
              <a:t> with . . . </a:t>
            </a:r>
            <a:endParaRPr lang="en-US" sz="1400" dirty="0">
              <a:solidFill>
                <a:srgbClr val="365254"/>
              </a:solidFill>
              <a:cs typeface="Arial" panose="020B0604020202020204" pitchFamily="34" charset="0"/>
            </a:endParaRPr>
          </a:p>
        </p:txBody>
      </p:sp>
      <p:sp>
        <p:nvSpPr>
          <p:cNvPr id="10" name="Rectangle 9"/>
          <p:cNvSpPr/>
          <p:nvPr/>
        </p:nvSpPr>
        <p:spPr>
          <a:xfrm>
            <a:off x="374904" y="3800103"/>
            <a:ext cx="8269105" cy="400110"/>
          </a:xfrm>
          <a:prstGeom prst="rect">
            <a:avLst/>
          </a:prstGeom>
        </p:spPr>
        <p:txBody>
          <a:bodyPr wrap="square" lIns="0" bIns="137160">
            <a:spAutoFit/>
          </a:bodyPr>
          <a:lstStyle/>
          <a:p>
            <a:r>
              <a:rPr lang="en-US" sz="1400" dirty="0">
                <a:solidFill>
                  <a:srgbClr val="365254"/>
                </a:solidFill>
                <a:cs typeface="Arial" panose="020B0604020202020204" pitchFamily="34" charset="0"/>
              </a:rPr>
              <a:t>Proportion of primary care </a:t>
            </a:r>
            <a:r>
              <a:rPr lang="en-US" sz="1400" dirty="0" smtClean="0">
                <a:solidFill>
                  <a:srgbClr val="365254"/>
                </a:solidFill>
                <a:cs typeface="Arial" panose="020B0604020202020204" pitchFamily="34" charset="0"/>
              </a:rPr>
              <a:t>physicians who feel </a:t>
            </a:r>
            <a:r>
              <a:rPr lang="en-US" sz="1400" b="1" dirty="0" smtClean="0">
                <a:solidFill>
                  <a:srgbClr val="365254"/>
                </a:solidFill>
                <a:cs typeface="Arial" panose="020B0604020202020204" pitchFamily="34" charset="0"/>
              </a:rPr>
              <a:t>extremely</a:t>
            </a:r>
            <a:r>
              <a:rPr lang="en-US" sz="1400" dirty="0" smtClean="0">
                <a:solidFill>
                  <a:srgbClr val="365254"/>
                </a:solidFill>
                <a:cs typeface="Arial" panose="020B0604020202020204" pitchFamily="34" charset="0"/>
              </a:rPr>
              <a:t> or </a:t>
            </a:r>
            <a:r>
              <a:rPr lang="en-US" sz="1400" b="1" dirty="0" smtClean="0">
                <a:solidFill>
                  <a:srgbClr val="365254"/>
                </a:solidFill>
                <a:cs typeface="Arial" panose="020B0604020202020204" pitchFamily="34" charset="0"/>
              </a:rPr>
              <a:t>very</a:t>
            </a:r>
            <a:r>
              <a:rPr lang="en-CA" sz="1400" dirty="0" smtClean="0">
                <a:solidFill>
                  <a:srgbClr val="365254"/>
                </a:solidFill>
                <a:cs typeface="Arial" panose="020B0604020202020204" pitchFamily="34" charset="0"/>
              </a:rPr>
              <a:t> </a:t>
            </a:r>
            <a:r>
              <a:rPr lang="en-CA" sz="1400" b="1" dirty="0">
                <a:solidFill>
                  <a:srgbClr val="365254"/>
                </a:solidFill>
                <a:cs typeface="Arial" panose="020B0604020202020204" pitchFamily="34" charset="0"/>
              </a:rPr>
              <a:t>stressed</a:t>
            </a:r>
            <a:r>
              <a:rPr lang="en-CA" sz="1400" dirty="0">
                <a:solidFill>
                  <a:srgbClr val="365254"/>
                </a:solidFill>
                <a:cs typeface="Arial" panose="020B0604020202020204" pitchFamily="34" charset="0"/>
              </a:rPr>
              <a:t> </a:t>
            </a:r>
            <a:r>
              <a:rPr lang="en-CA" sz="1400" dirty="0" smtClean="0">
                <a:solidFill>
                  <a:srgbClr val="365254"/>
                </a:solidFill>
                <a:cs typeface="Arial" panose="020B0604020202020204" pitchFamily="34" charset="0"/>
              </a:rPr>
              <a:t>with . . .</a:t>
            </a:r>
            <a:endParaRPr lang="en-CA" sz="1400" dirty="0">
              <a:solidFill>
                <a:srgbClr val="365254"/>
              </a:solidFill>
              <a:cs typeface="Arial" panose="020B0604020202020204" pitchFamily="34" charset="0"/>
            </a:endParaRPr>
          </a:p>
        </p:txBody>
      </p:sp>
      <p:sp>
        <p:nvSpPr>
          <p:cNvPr id="20" name="Rectangle 19"/>
          <p:cNvSpPr/>
          <p:nvPr/>
        </p:nvSpPr>
        <p:spPr>
          <a:xfrm>
            <a:off x="374904" y="5045046"/>
            <a:ext cx="7168896" cy="830997"/>
          </a:xfrm>
          <a:prstGeom prst="rect">
            <a:avLst/>
          </a:prstGeom>
        </p:spPr>
        <p:txBody>
          <a:bodyPr wrap="square" lIns="0" tIns="91440" bIns="0">
            <a:spAutoFit/>
          </a:bodyPr>
          <a:lstStyle/>
          <a:p>
            <a:r>
              <a:rPr lang="en-US" sz="800" b="1" dirty="0" smtClean="0">
                <a:latin typeface="Arial" panose="020B0604020202020204" pitchFamily="34" charset="0"/>
              </a:rPr>
              <a:t>Notes</a:t>
            </a:r>
          </a:p>
          <a:p>
            <a:r>
              <a:rPr lang="en-US" sz="800" dirty="0">
                <a:latin typeface="Arial" panose="020B0604020202020204" pitchFamily="34" charset="0"/>
                <a:cs typeface="Arial" panose="020B0604020202020204" pitchFamily="34" charset="0"/>
              </a:rPr>
              <a:t>* </a:t>
            </a:r>
            <a:r>
              <a:rPr lang="en-US" sz="800" dirty="0" smtClean="0">
                <a:latin typeface="Arial" panose="020B0604020202020204" pitchFamily="34" charset="0"/>
                <a:cs typeface="Arial" panose="020B0604020202020204" pitchFamily="34" charset="0"/>
              </a:rPr>
              <a:t>The </a:t>
            </a:r>
            <a:r>
              <a:rPr lang="en-US" sz="800" dirty="0">
                <a:latin typeface="Arial" panose="020B0604020202020204" pitchFamily="34" charset="0"/>
                <a:cs typeface="Arial" panose="020B0604020202020204" pitchFamily="34" charset="0"/>
              </a:rPr>
              <a:t>coefficient of variation (CV) is between 16.6% and 33.3</a:t>
            </a:r>
            <a:r>
              <a:rPr lang="en-US" sz="800" dirty="0" smtClean="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use with </a:t>
            </a:r>
            <a:r>
              <a:rPr lang="en-US" sz="800" dirty="0" smtClean="0">
                <a:latin typeface="Arial" panose="020B0604020202020204" pitchFamily="34" charset="0"/>
                <a:cs typeface="Arial" panose="020B0604020202020204" pitchFamily="34" charset="0"/>
              </a:rPr>
              <a:t>caution.</a:t>
            </a:r>
            <a:endParaRPr lang="en-US" sz="800" dirty="0">
              <a:latin typeface="Arial" panose="020B0604020202020204" pitchFamily="34" charset="0"/>
              <a:cs typeface="Arial" panose="020B0604020202020204" pitchFamily="34" charset="0"/>
            </a:endParaRPr>
          </a:p>
          <a:p>
            <a:r>
              <a:rPr lang="en-US" sz="800" dirty="0" smtClean="0">
                <a:latin typeface="Arial" panose="020B0604020202020204" pitchFamily="34" charset="0"/>
                <a:cs typeface="Arial" panose="020B0604020202020204" pitchFamily="34" charset="0"/>
              </a:rPr>
              <a:t>† Lower results are more desirable. </a:t>
            </a:r>
            <a:endParaRPr lang="en-US" sz="800" dirty="0">
              <a:latin typeface="Arial" panose="020B0604020202020204" pitchFamily="34" charset="0"/>
              <a:cs typeface="Arial" panose="020B0604020202020204" pitchFamily="34" charset="0"/>
            </a:endParaRPr>
          </a:p>
          <a:p>
            <a:r>
              <a:rPr lang="en-US" sz="800" dirty="0" smtClean="0">
                <a:latin typeface="Arial" panose="020B0604020202020204" pitchFamily="34" charset="0"/>
              </a:rPr>
              <a:t>The CMWF </a:t>
            </a:r>
            <a:r>
              <a:rPr lang="en-US" sz="800" dirty="0">
                <a:latin typeface="Arial" panose="020B0604020202020204" pitchFamily="34" charset="0"/>
              </a:rPr>
              <a:t>average was calculated by adding the results from the 11 countries and dividing by the number of countries. The Canadian average represents the average experience of Canadians (as opposed to the mean of provincial </a:t>
            </a:r>
            <a:r>
              <a:rPr lang="en-US" sz="800" dirty="0" smtClean="0">
                <a:latin typeface="Arial" panose="020B0604020202020204" pitchFamily="34" charset="0"/>
              </a:rPr>
              <a:t>and territorial results).</a:t>
            </a:r>
          </a:p>
          <a:p>
            <a:r>
              <a:rPr lang="en-US" sz="800" dirty="0">
                <a:latin typeface="Arial" panose="020B0604020202020204" pitchFamily="34" charset="0"/>
              </a:rPr>
              <a:t>Above-average results are more desirable relative to the international average, while below-average results often indicate areas in need of improvement</a:t>
            </a:r>
            <a:r>
              <a:rPr lang="en-US" sz="800" dirty="0" smtClean="0">
                <a:latin typeface="Arial" panose="020B0604020202020204" pitchFamily="34" charset="0"/>
              </a:rPr>
              <a:t>.</a:t>
            </a:r>
            <a:endParaRPr lang="en-US" sz="800" dirty="0">
              <a:latin typeface="Arial" panose="020B0604020202020204" pitchFamily="34" charset="0"/>
            </a:endParaRPr>
          </a:p>
        </p:txBody>
      </p:sp>
      <p:graphicFrame>
        <p:nvGraphicFramePr>
          <p:cNvPr id="21" name="Content Placeholder 4"/>
          <p:cNvGraphicFramePr>
            <a:graphicFrameLocks/>
          </p:cNvGraphicFramePr>
          <p:nvPr>
            <p:extLst>
              <p:ext uri="{D42A27DB-BD31-4B8C-83A1-F6EECF244321}">
                <p14:modId xmlns:p14="http://schemas.microsoft.com/office/powerpoint/2010/main" val="57967181"/>
              </p:ext>
            </p:extLst>
          </p:nvPr>
        </p:nvGraphicFramePr>
        <p:xfrm>
          <a:off x="374904" y="4201650"/>
          <a:ext cx="8229610" cy="839963"/>
        </p:xfrm>
        <a:graphic>
          <a:graphicData uri="http://schemas.openxmlformats.org/drawingml/2006/table">
            <a:tbl>
              <a:tblPr/>
              <a:tblGrid>
                <a:gridCol w="1609725">
                  <a:extLst>
                    <a:ext uri="{9D8B030D-6E8A-4147-A177-3AD203B41FA5}">
                      <a16:colId xmlns:a16="http://schemas.microsoft.com/office/drawing/2014/main" val="2274431385"/>
                    </a:ext>
                  </a:extLst>
                </a:gridCol>
                <a:gridCol w="502444">
                  <a:extLst>
                    <a:ext uri="{9D8B030D-6E8A-4147-A177-3AD203B41FA5}">
                      <a16:colId xmlns:a16="http://schemas.microsoft.com/office/drawing/2014/main" val="3414494534"/>
                    </a:ext>
                  </a:extLst>
                </a:gridCol>
                <a:gridCol w="502444">
                  <a:extLst>
                    <a:ext uri="{9D8B030D-6E8A-4147-A177-3AD203B41FA5}">
                      <a16:colId xmlns:a16="http://schemas.microsoft.com/office/drawing/2014/main" val="1291103358"/>
                    </a:ext>
                  </a:extLst>
                </a:gridCol>
                <a:gridCol w="502444">
                  <a:extLst>
                    <a:ext uri="{9D8B030D-6E8A-4147-A177-3AD203B41FA5}">
                      <a16:colId xmlns:a16="http://schemas.microsoft.com/office/drawing/2014/main" val="2659665947"/>
                    </a:ext>
                  </a:extLst>
                </a:gridCol>
                <a:gridCol w="502444">
                  <a:extLst>
                    <a:ext uri="{9D8B030D-6E8A-4147-A177-3AD203B41FA5}">
                      <a16:colId xmlns:a16="http://schemas.microsoft.com/office/drawing/2014/main" val="77205676"/>
                    </a:ext>
                  </a:extLst>
                </a:gridCol>
                <a:gridCol w="502444">
                  <a:extLst>
                    <a:ext uri="{9D8B030D-6E8A-4147-A177-3AD203B41FA5}">
                      <a16:colId xmlns:a16="http://schemas.microsoft.com/office/drawing/2014/main" val="5221739"/>
                    </a:ext>
                  </a:extLst>
                </a:gridCol>
                <a:gridCol w="502444">
                  <a:extLst>
                    <a:ext uri="{9D8B030D-6E8A-4147-A177-3AD203B41FA5}">
                      <a16:colId xmlns:a16="http://schemas.microsoft.com/office/drawing/2014/main" val="3757745029"/>
                    </a:ext>
                  </a:extLst>
                </a:gridCol>
                <a:gridCol w="502444">
                  <a:extLst>
                    <a:ext uri="{9D8B030D-6E8A-4147-A177-3AD203B41FA5}">
                      <a16:colId xmlns:a16="http://schemas.microsoft.com/office/drawing/2014/main" val="2250567162"/>
                    </a:ext>
                  </a:extLst>
                </a:gridCol>
                <a:gridCol w="502444">
                  <a:extLst>
                    <a:ext uri="{9D8B030D-6E8A-4147-A177-3AD203B41FA5}">
                      <a16:colId xmlns:a16="http://schemas.microsoft.com/office/drawing/2014/main" val="2848938551"/>
                    </a:ext>
                  </a:extLst>
                </a:gridCol>
                <a:gridCol w="502444">
                  <a:extLst>
                    <a:ext uri="{9D8B030D-6E8A-4147-A177-3AD203B41FA5}">
                      <a16:colId xmlns:a16="http://schemas.microsoft.com/office/drawing/2014/main" val="1775685730"/>
                    </a:ext>
                  </a:extLst>
                </a:gridCol>
                <a:gridCol w="502444">
                  <a:extLst>
                    <a:ext uri="{9D8B030D-6E8A-4147-A177-3AD203B41FA5}">
                      <a16:colId xmlns:a16="http://schemas.microsoft.com/office/drawing/2014/main" val="613197185"/>
                    </a:ext>
                  </a:extLst>
                </a:gridCol>
                <a:gridCol w="502444">
                  <a:extLst>
                    <a:ext uri="{9D8B030D-6E8A-4147-A177-3AD203B41FA5}">
                      <a16:colId xmlns:a16="http://schemas.microsoft.com/office/drawing/2014/main" val="4077132638"/>
                    </a:ext>
                  </a:extLst>
                </a:gridCol>
                <a:gridCol w="502444">
                  <a:extLst>
                    <a:ext uri="{9D8B030D-6E8A-4147-A177-3AD203B41FA5}">
                      <a16:colId xmlns:a16="http://schemas.microsoft.com/office/drawing/2014/main" val="178737671"/>
                    </a:ext>
                  </a:extLst>
                </a:gridCol>
                <a:gridCol w="590557">
                  <a:extLst>
                    <a:ext uri="{9D8B030D-6E8A-4147-A177-3AD203B41FA5}">
                      <a16:colId xmlns:a16="http://schemas.microsoft.com/office/drawing/2014/main" val="3241438732"/>
                    </a:ext>
                  </a:extLst>
                </a:gridCol>
              </a:tblGrid>
              <a:tr h="437627">
                <a:tc>
                  <a:txBody>
                    <a:bodyPr/>
                    <a:lstStyle/>
                    <a:p>
                      <a:pPr algn="l" fontAlgn="b"/>
                      <a:endParaRPr lang="en-CA" sz="1200" b="0" i="0" u="none" strike="noStrike" dirty="0">
                        <a:effectLst/>
                        <a:latin typeface="+mn-lt"/>
                        <a:cs typeface="Arial" panose="020B0604020202020204" pitchFamily="34" charset="0"/>
                      </a:endParaRPr>
                    </a:p>
                  </a:txBody>
                  <a:tcPr marL="18288" marR="18288" marT="18288" marB="18288"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 </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3595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200" b="0" i="0" u="none" strike="noStrike" baseline="0" dirty="0" smtClean="0">
                          <a:solidFill>
                            <a:schemeClr val="tx1"/>
                          </a:solidFill>
                          <a:effectLst/>
                          <a:latin typeface="+mn-lt"/>
                          <a:cs typeface="Arial" panose="020B0604020202020204" pitchFamily="34" charset="0"/>
                        </a:rPr>
                        <a:t>Their job as a primary care physician</a:t>
                      </a:r>
                      <a:r>
                        <a:rPr lang="en-CA" sz="1200" b="0" i="0" u="none" strike="noStrike" baseline="30000" dirty="0" smtClean="0">
                          <a:solidFill>
                            <a:schemeClr val="tx1"/>
                          </a:solidFill>
                          <a:effectLst/>
                          <a:latin typeface="+mn-lt"/>
                          <a:cs typeface="Arial" panose="020B0604020202020204" pitchFamily="34" charset="0"/>
                        </a:rPr>
                        <a:t>†</a:t>
                      </a:r>
                    </a:p>
                  </a:txBody>
                  <a:tcPr marL="18288" marR="18288" marT="18288" marB="18288">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61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42</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34</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55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45</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bl>
          </a:graphicData>
        </a:graphic>
      </p:graphicFrame>
      <p:sp>
        <p:nvSpPr>
          <p:cNvPr id="33" name="Rectangle 32"/>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4" name="Group 3"/>
          <p:cNvGrpSpPr/>
          <p:nvPr/>
        </p:nvGrpSpPr>
        <p:grpSpPr>
          <a:xfrm>
            <a:off x="374904" y="6059010"/>
            <a:ext cx="3754098" cy="656156"/>
            <a:chOff x="374904" y="6059010"/>
            <a:chExt cx="3754098" cy="656156"/>
          </a:xfrm>
        </p:grpSpPr>
        <p:grpSp>
          <p:nvGrpSpPr>
            <p:cNvPr id="35" name="Group 34"/>
            <p:cNvGrpSpPr/>
            <p:nvPr/>
          </p:nvGrpSpPr>
          <p:grpSpPr>
            <a:xfrm>
              <a:off x="374904" y="6304861"/>
              <a:ext cx="3387471" cy="410305"/>
              <a:chOff x="3484840" y="6546819"/>
              <a:chExt cx="3387471" cy="410305"/>
            </a:xfrm>
          </p:grpSpPr>
          <p:sp>
            <p:nvSpPr>
              <p:cNvPr id="43" name="TextBox 42"/>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44" name="Oval 43"/>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36" name="Group 35"/>
            <p:cNvGrpSpPr/>
            <p:nvPr/>
          </p:nvGrpSpPr>
          <p:grpSpPr>
            <a:xfrm>
              <a:off x="374904" y="6059010"/>
              <a:ext cx="3754098" cy="230832"/>
              <a:chOff x="139635" y="6531780"/>
              <a:chExt cx="3754098" cy="230832"/>
            </a:xfrm>
          </p:grpSpPr>
          <p:sp>
            <p:nvSpPr>
              <p:cNvPr id="37"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38"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9"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40"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41"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42"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888113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care</a:t>
            </a:r>
            <a:endParaRPr lang="en-US" dirty="0"/>
          </a:p>
        </p:txBody>
      </p:sp>
      <p:sp>
        <p:nvSpPr>
          <p:cNvPr id="28" name="Rectangle 27"/>
          <p:cNvSpPr/>
          <p:nvPr/>
        </p:nvSpPr>
        <p:spPr>
          <a:xfrm>
            <a:off x="457199" y="2453422"/>
            <a:ext cx="8210551"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274320" rIns="274320" bIns="180000" rtlCol="0" anchor="t" anchorCtr="0"/>
          <a:lstStyle/>
          <a:p>
            <a:pPr marL="171450" lvl="1" indent="-171450">
              <a:lnSpc>
                <a:spcPts val="1800"/>
              </a:lnSpc>
              <a:spcAft>
                <a:spcPts val="450"/>
              </a:spcAft>
              <a:buFont typeface="Arial" panose="020B0604020202020204" pitchFamily="34" charset="0"/>
              <a:buChar char="•"/>
            </a:pPr>
            <a:r>
              <a:rPr lang="en-US" sz="1200" dirty="0">
                <a:solidFill>
                  <a:schemeClr val="tx1"/>
                </a:solidFill>
                <a:cs typeface="Arial" panose="020B0604020202020204" pitchFamily="34" charset="0"/>
              </a:rPr>
              <a:t>More Canadian primary care physicians offer weeknight (57%) and weekend (50%) appointments compared with </a:t>
            </a:r>
            <a:r>
              <a:rPr lang="en-US" sz="1200" dirty="0" smtClean="0">
                <a:solidFill>
                  <a:schemeClr val="tx1"/>
                </a:solidFill>
                <a:cs typeface="Arial" panose="020B0604020202020204" pitchFamily="34" charset="0"/>
              </a:rPr>
              <a:t/>
            </a:r>
            <a:br>
              <a:rPr lang="en-US" sz="1200" dirty="0" smtClean="0">
                <a:solidFill>
                  <a:schemeClr val="tx1"/>
                </a:solidFill>
                <a:cs typeface="Arial" panose="020B0604020202020204" pitchFamily="34" charset="0"/>
              </a:rPr>
            </a:br>
            <a:r>
              <a:rPr lang="en-US" sz="1200" dirty="0" smtClean="0">
                <a:solidFill>
                  <a:schemeClr val="tx1"/>
                </a:solidFill>
                <a:cs typeface="Arial" panose="020B0604020202020204" pitchFamily="34" charset="0"/>
              </a:rPr>
              <a:t>the </a:t>
            </a:r>
            <a:r>
              <a:rPr lang="en-US" sz="1200" dirty="0">
                <a:solidFill>
                  <a:schemeClr val="tx1"/>
                </a:solidFill>
                <a:cs typeface="Arial" panose="020B0604020202020204" pitchFamily="34" charset="0"/>
              </a:rPr>
              <a:t>CMWF average (weeknight: 44%; weekend: 36%). However, only 49% of Canadian primary care physicians </a:t>
            </a:r>
            <a:r>
              <a:rPr lang="en-US" sz="1200" dirty="0" smtClean="0">
                <a:solidFill>
                  <a:schemeClr val="tx1"/>
                </a:solidFill>
                <a:cs typeface="Arial" panose="020B0604020202020204" pitchFamily="34" charset="0"/>
              </a:rPr>
              <a:t/>
            </a:r>
            <a:br>
              <a:rPr lang="en-US" sz="1200" dirty="0" smtClean="0">
                <a:solidFill>
                  <a:schemeClr val="tx1"/>
                </a:solidFill>
                <a:cs typeface="Arial" panose="020B0604020202020204" pitchFamily="34" charset="0"/>
              </a:rPr>
            </a:br>
            <a:r>
              <a:rPr lang="en-US" sz="1200" dirty="0" smtClean="0">
                <a:solidFill>
                  <a:schemeClr val="tx1"/>
                </a:solidFill>
                <a:cs typeface="Arial" panose="020B0604020202020204" pitchFamily="34" charset="0"/>
              </a:rPr>
              <a:t>have </a:t>
            </a:r>
            <a:r>
              <a:rPr lang="en-US" sz="1200" dirty="0">
                <a:solidFill>
                  <a:schemeClr val="tx1"/>
                </a:solidFill>
                <a:cs typeface="Arial" panose="020B0604020202020204" pitchFamily="34" charset="0"/>
              </a:rPr>
              <a:t>arrangements for patients to be seen when their practices are closed, lower than the </a:t>
            </a:r>
            <a:r>
              <a:rPr lang="en-US" sz="1200" dirty="0" smtClean="0">
                <a:solidFill>
                  <a:schemeClr val="tx1"/>
                </a:solidFill>
                <a:cs typeface="Arial" panose="020B0604020202020204" pitchFamily="34" charset="0"/>
              </a:rPr>
              <a:t>CMWF </a:t>
            </a:r>
            <a:r>
              <a:rPr lang="en-US" sz="1200" dirty="0">
                <a:solidFill>
                  <a:schemeClr val="tx1"/>
                </a:solidFill>
                <a:cs typeface="Arial" panose="020B0604020202020204" pitchFamily="34" charset="0"/>
              </a:rPr>
              <a:t>average (75%).</a:t>
            </a:r>
          </a:p>
          <a:p>
            <a:pPr marL="171450" lvl="1" indent="-171450">
              <a:lnSpc>
                <a:spcPts val="1800"/>
              </a:lnSpc>
              <a:spcAft>
                <a:spcPts val="450"/>
              </a:spcAft>
              <a:buFont typeface="Arial" panose="020B0604020202020204" pitchFamily="34" charset="0"/>
              <a:buChar char="•"/>
            </a:pPr>
            <a:r>
              <a:rPr lang="en-US" sz="1200" dirty="0">
                <a:solidFill>
                  <a:schemeClr val="tx1"/>
                </a:solidFill>
                <a:cs typeface="Arial" panose="020B0604020202020204" pitchFamily="34" charset="0"/>
              </a:rPr>
              <a:t>22% of Canadian primary care physicians offered patients the option to request appointments online in </a:t>
            </a:r>
            <a:r>
              <a:rPr lang="en-US" sz="1200" dirty="0" smtClean="0">
                <a:solidFill>
                  <a:schemeClr val="tx1"/>
                </a:solidFill>
                <a:cs typeface="Arial" panose="020B0604020202020204" pitchFamily="34" charset="0"/>
              </a:rPr>
              <a:t>2019</a:t>
            </a:r>
            <a:r>
              <a:rPr lang="en-US" sz="1200" dirty="0">
                <a:solidFill>
                  <a:schemeClr val="tx1"/>
                </a:solidFill>
                <a:cs typeface="Arial" panose="020B0604020202020204" pitchFamily="34" charset="0"/>
              </a:rPr>
              <a:t>, </a:t>
            </a:r>
            <a:r>
              <a:rPr lang="en-US" sz="1200" dirty="0" smtClean="0">
                <a:solidFill>
                  <a:schemeClr val="tx1"/>
                </a:solidFill>
                <a:cs typeface="Arial" panose="020B0604020202020204" pitchFamily="34" charset="0"/>
              </a:rPr>
              <a:t/>
            </a:r>
            <a:br>
              <a:rPr lang="en-US" sz="1200" dirty="0" smtClean="0">
                <a:solidFill>
                  <a:schemeClr val="tx1"/>
                </a:solidFill>
                <a:cs typeface="Arial" panose="020B0604020202020204" pitchFamily="34" charset="0"/>
              </a:rPr>
            </a:br>
            <a:r>
              <a:rPr lang="en-US" sz="1200" dirty="0" smtClean="0">
                <a:solidFill>
                  <a:schemeClr val="tx1"/>
                </a:solidFill>
                <a:cs typeface="Arial" panose="020B0604020202020204" pitchFamily="34" charset="0"/>
              </a:rPr>
              <a:t>compared </a:t>
            </a:r>
            <a:r>
              <a:rPr lang="en-US" sz="1200" dirty="0">
                <a:solidFill>
                  <a:schemeClr val="tx1"/>
                </a:solidFill>
                <a:cs typeface="Arial" panose="020B0604020202020204" pitchFamily="34" charset="0"/>
              </a:rPr>
              <a:t>with 11% in 2015.</a:t>
            </a:r>
          </a:p>
          <a:p>
            <a:pPr marL="171450" lvl="1" indent="-171450">
              <a:lnSpc>
                <a:spcPts val="1800"/>
              </a:lnSpc>
              <a:spcAft>
                <a:spcPts val="450"/>
              </a:spcAft>
              <a:buFont typeface="Arial" panose="020B0604020202020204" pitchFamily="34" charset="0"/>
              <a:buChar char="•"/>
            </a:pPr>
            <a:r>
              <a:rPr lang="en-US" sz="1200" dirty="0">
                <a:solidFill>
                  <a:schemeClr val="tx1"/>
                </a:solidFill>
                <a:cs typeface="Arial" panose="020B0604020202020204" pitchFamily="34" charset="0"/>
              </a:rPr>
              <a:t>Fewer Canadian primary care physicians (23%) offer patients the option to ask medical questions via email </a:t>
            </a:r>
            <a:r>
              <a:rPr lang="en-US" sz="1200" dirty="0" smtClean="0">
                <a:solidFill>
                  <a:schemeClr val="tx1"/>
                </a:solidFill>
                <a:cs typeface="Arial" panose="020B0604020202020204" pitchFamily="34" charset="0"/>
              </a:rPr>
              <a:t/>
            </a:r>
            <a:br>
              <a:rPr lang="en-US" sz="1200" dirty="0" smtClean="0">
                <a:solidFill>
                  <a:schemeClr val="tx1"/>
                </a:solidFill>
                <a:cs typeface="Arial" panose="020B0604020202020204" pitchFamily="34" charset="0"/>
              </a:rPr>
            </a:br>
            <a:r>
              <a:rPr lang="en-US" sz="1200" dirty="0" smtClean="0">
                <a:solidFill>
                  <a:schemeClr val="tx1"/>
                </a:solidFill>
                <a:cs typeface="Arial" panose="020B0604020202020204" pitchFamily="34" charset="0"/>
              </a:rPr>
              <a:t>or </a:t>
            </a:r>
            <a:r>
              <a:rPr lang="en-US" sz="1200" dirty="0">
                <a:solidFill>
                  <a:schemeClr val="tx1"/>
                </a:solidFill>
                <a:cs typeface="Arial" panose="020B0604020202020204" pitchFamily="34" charset="0"/>
              </a:rPr>
              <a:t>a secure website compared with the CMWF average (65%). There are also fewer Canadian primary care </a:t>
            </a:r>
            <a:r>
              <a:rPr lang="en-US" sz="1200" dirty="0" smtClean="0">
                <a:solidFill>
                  <a:schemeClr val="tx1"/>
                </a:solidFill>
                <a:cs typeface="Arial" panose="020B0604020202020204" pitchFamily="34" charset="0"/>
              </a:rPr>
              <a:t/>
            </a:r>
            <a:br>
              <a:rPr lang="en-US" sz="1200" dirty="0" smtClean="0">
                <a:solidFill>
                  <a:schemeClr val="tx1"/>
                </a:solidFill>
                <a:cs typeface="Arial" panose="020B0604020202020204" pitchFamily="34" charset="0"/>
              </a:rPr>
            </a:br>
            <a:r>
              <a:rPr lang="en-US" sz="1200" dirty="0" smtClean="0">
                <a:solidFill>
                  <a:schemeClr val="tx1"/>
                </a:solidFill>
                <a:cs typeface="Arial" panose="020B0604020202020204" pitchFamily="34" charset="0"/>
              </a:rPr>
              <a:t>physicians </a:t>
            </a:r>
            <a:r>
              <a:rPr lang="en-US" sz="1200" dirty="0">
                <a:solidFill>
                  <a:schemeClr val="tx1"/>
                </a:solidFill>
                <a:cs typeface="Arial" panose="020B0604020202020204" pitchFamily="34" charset="0"/>
              </a:rPr>
              <a:t>(18%) who frequently make home visits compared with the CMWF average (42%).</a:t>
            </a:r>
          </a:p>
        </p:txBody>
      </p:sp>
      <p:cxnSp>
        <p:nvCxnSpPr>
          <p:cNvPr id="29" name="Straight Connector 28"/>
          <p:cNvCxnSpPr/>
          <p:nvPr/>
        </p:nvCxnSpPr>
        <p:spPr>
          <a:xfrm flipV="1">
            <a:off x="457200" y="2453422"/>
            <a:ext cx="8210550" cy="5"/>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8" y="319688"/>
            <a:ext cx="2062282" cy="1814940"/>
          </a:xfrm>
          <a:prstGeom prst="rect">
            <a:avLst/>
          </a:prstGeom>
        </p:spPr>
      </p:pic>
      <p:sp>
        <p:nvSpPr>
          <p:cNvPr id="34" name="Rectangle 33"/>
          <p:cNvSpPr/>
          <p:nvPr/>
        </p:nvSpPr>
        <p:spPr>
          <a:xfrm>
            <a:off x="457200" y="2029855"/>
            <a:ext cx="1754519" cy="346698"/>
          </a:xfrm>
          <a:prstGeom prst="rect">
            <a:avLst/>
          </a:prstGeom>
        </p:spPr>
        <p:txBody>
          <a:bodyPr wrap="none">
            <a:spAutoFit/>
          </a:bodyPr>
          <a:lstStyle/>
          <a:p>
            <a:pPr defTabSz="914378">
              <a:lnSpc>
                <a:spcPts val="1800"/>
              </a:lnSpc>
              <a:spcAft>
                <a:spcPts val="900"/>
              </a:spcAft>
            </a:pPr>
            <a:r>
              <a:rPr lang="en-US" sz="2400" dirty="0">
                <a:solidFill>
                  <a:srgbClr val="00A199"/>
                </a:solidFill>
              </a:rPr>
              <a:t>Key </a:t>
            </a:r>
            <a:r>
              <a:rPr lang="en-US" sz="2400" dirty="0" smtClean="0">
                <a:solidFill>
                  <a:srgbClr val="00A199"/>
                </a:solidFill>
              </a:rPr>
              <a:t>findings </a:t>
            </a:r>
            <a:endParaRPr lang="en-CA" sz="2400" dirty="0">
              <a:solidFill>
                <a:srgbClr val="00A199"/>
              </a:solidFill>
            </a:endParaRPr>
          </a:p>
        </p:txBody>
      </p:sp>
      <p:sp>
        <p:nvSpPr>
          <p:cNvPr id="9" name="Rectangle 8"/>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9862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39" y="274320"/>
            <a:ext cx="8132981" cy="553998"/>
          </a:xfrm>
        </p:spPr>
        <p:txBody>
          <a:bodyPr/>
          <a:lstStyle/>
          <a:p>
            <a:r>
              <a:rPr lang="en-US" dirty="0" smtClean="0"/>
              <a:t>More Canadian primary care physicians offer weeknight and weekend appointments than CMWF average</a:t>
            </a:r>
            <a:endParaRPr lang="en-US" dirty="0"/>
          </a:p>
        </p:txBody>
      </p:sp>
      <p:graphicFrame>
        <p:nvGraphicFramePr>
          <p:cNvPr id="3" name="Chart 2"/>
          <p:cNvGraphicFramePr/>
          <p:nvPr>
            <p:extLst>
              <p:ext uri="{D42A27DB-BD31-4B8C-83A1-F6EECF244321}">
                <p14:modId xmlns:p14="http://schemas.microsoft.com/office/powerpoint/2010/main" val="2582075906"/>
              </p:ext>
            </p:extLst>
          </p:nvPr>
        </p:nvGraphicFramePr>
        <p:xfrm>
          <a:off x="443740" y="2147548"/>
          <a:ext cx="3914776" cy="270331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82656" y="1318706"/>
            <a:ext cx="4036944" cy="746358"/>
          </a:xfrm>
          <a:prstGeom prst="rect">
            <a:avLst/>
          </a:prstGeom>
          <a:noFill/>
        </p:spPr>
        <p:txBody>
          <a:bodyPr wrap="square" rtlCol="0">
            <a:spAutoFit/>
          </a:bodyPr>
          <a:lstStyle/>
          <a:p>
            <a:pPr algn="ctr">
              <a:lnSpc>
                <a:spcPts val="1700"/>
              </a:lnSpc>
            </a:pPr>
            <a:r>
              <a:rPr lang="en-US" sz="1400" dirty="0" smtClean="0">
                <a:solidFill>
                  <a:srgbClr val="365254"/>
                </a:solidFill>
                <a:cs typeface="Arial" panose="020B0604020202020204" pitchFamily="34" charset="0"/>
              </a:rPr>
              <a:t>Proportion </a:t>
            </a:r>
            <a:r>
              <a:rPr lang="en-US" sz="1400" dirty="0">
                <a:solidFill>
                  <a:srgbClr val="365254"/>
                </a:solidFill>
                <a:cs typeface="Arial" panose="020B0604020202020204" pitchFamily="34" charset="0"/>
              </a:rPr>
              <a:t>of primary care physicians whose </a:t>
            </a:r>
            <a:r>
              <a:rPr lang="en-US" sz="1400" dirty="0" smtClean="0">
                <a:solidFill>
                  <a:srgbClr val="365254"/>
                </a:solidFill>
                <a:cs typeface="Arial" panose="020B0604020202020204" pitchFamily="34" charset="0"/>
              </a:rPr>
              <a:t>practice offers </a:t>
            </a:r>
            <a:r>
              <a:rPr lang="en-US" sz="1400" dirty="0">
                <a:solidFill>
                  <a:srgbClr val="365254"/>
                </a:solidFill>
                <a:cs typeface="Arial" panose="020B0604020202020204" pitchFamily="34" charset="0"/>
              </a:rPr>
              <a:t>appointments </a:t>
            </a:r>
            <a:r>
              <a:rPr lang="en-US" sz="1400" b="1" dirty="0">
                <a:solidFill>
                  <a:srgbClr val="365254"/>
                </a:solidFill>
                <a:cs typeface="Arial" panose="020B0604020202020204" pitchFamily="34" charset="0"/>
              </a:rPr>
              <a:t>after </a:t>
            </a:r>
            <a:r>
              <a:rPr lang="en-US" sz="1400" b="1" dirty="0" smtClean="0">
                <a:solidFill>
                  <a:srgbClr val="365254"/>
                </a:solidFill>
                <a:cs typeface="Arial" panose="020B0604020202020204" pitchFamily="34" charset="0"/>
              </a:rPr>
              <a:t>6 p.m. </a:t>
            </a:r>
            <a:r>
              <a:rPr lang="en-US" sz="1400" b="1" dirty="0">
                <a:solidFill>
                  <a:srgbClr val="365254"/>
                </a:solidFill>
                <a:cs typeface="Arial" panose="020B0604020202020204" pitchFamily="34" charset="0"/>
              </a:rPr>
              <a:t>during the week </a:t>
            </a:r>
            <a:r>
              <a:rPr lang="en-US" sz="1400" dirty="0" smtClean="0">
                <a:solidFill>
                  <a:srgbClr val="365254"/>
                </a:solidFill>
                <a:cs typeface="Arial" panose="020B0604020202020204" pitchFamily="34" charset="0"/>
              </a:rPr>
              <a:t>(</a:t>
            </a:r>
            <a:r>
              <a:rPr lang="en-US" sz="1400" dirty="0">
                <a:solidFill>
                  <a:srgbClr val="365254"/>
                </a:solidFill>
                <a:cs typeface="Arial" panose="020B0604020202020204" pitchFamily="34" charset="0"/>
              </a:rPr>
              <a:t>i.e</a:t>
            </a:r>
            <a:r>
              <a:rPr lang="en-US" sz="1400" dirty="0" smtClean="0">
                <a:solidFill>
                  <a:srgbClr val="365254"/>
                </a:solidFill>
                <a:cs typeface="Arial" panose="020B0604020202020204" pitchFamily="34" charset="0"/>
              </a:rPr>
              <a:t>., </a:t>
            </a:r>
            <a:r>
              <a:rPr lang="en-US" sz="1400" dirty="0">
                <a:solidFill>
                  <a:srgbClr val="365254"/>
                </a:solidFill>
                <a:cs typeface="Arial" panose="020B0604020202020204" pitchFamily="34" charset="0"/>
              </a:rPr>
              <a:t>Monday </a:t>
            </a:r>
            <a:r>
              <a:rPr lang="en-US" sz="1400" dirty="0" smtClean="0">
                <a:solidFill>
                  <a:srgbClr val="365254"/>
                </a:solidFill>
                <a:cs typeface="Arial" panose="020B0604020202020204" pitchFamily="34" charset="0"/>
              </a:rPr>
              <a:t>to Friday</a:t>
            </a:r>
            <a:r>
              <a:rPr lang="en-US" sz="1400" dirty="0">
                <a:solidFill>
                  <a:srgbClr val="365254"/>
                </a:solidFill>
                <a:cs typeface="Arial" panose="020B0604020202020204" pitchFamily="34" charset="0"/>
              </a:rPr>
              <a:t>) </a:t>
            </a:r>
            <a:r>
              <a:rPr lang="en-US" sz="1400" b="1" dirty="0">
                <a:solidFill>
                  <a:srgbClr val="365254"/>
                </a:solidFill>
                <a:cs typeface="Arial" panose="020B0604020202020204" pitchFamily="34" charset="0"/>
              </a:rPr>
              <a:t>at least once </a:t>
            </a:r>
            <a:r>
              <a:rPr lang="en-US" sz="1400" b="1" dirty="0" smtClean="0">
                <a:solidFill>
                  <a:srgbClr val="365254"/>
                </a:solidFill>
                <a:cs typeface="Arial" panose="020B0604020202020204" pitchFamily="34" charset="0"/>
              </a:rPr>
              <a:t>a week</a:t>
            </a:r>
            <a:r>
              <a:rPr lang="en-US" sz="1400" baseline="30000" dirty="0">
                <a:solidFill>
                  <a:srgbClr val="365254"/>
                </a:solidFill>
                <a:cs typeface="Arial" panose="020B0604020202020204" pitchFamily="34" charset="0"/>
              </a:rPr>
              <a:t>†</a:t>
            </a:r>
          </a:p>
        </p:txBody>
      </p:sp>
      <p:graphicFrame>
        <p:nvGraphicFramePr>
          <p:cNvPr id="6" name="Chart 5"/>
          <p:cNvGraphicFramePr/>
          <p:nvPr>
            <p:extLst>
              <p:ext uri="{D42A27DB-BD31-4B8C-83A1-F6EECF244321}">
                <p14:modId xmlns:p14="http://schemas.microsoft.com/office/powerpoint/2010/main" val="1783582474"/>
              </p:ext>
            </p:extLst>
          </p:nvPr>
        </p:nvGraphicFramePr>
        <p:xfrm>
          <a:off x="4695825" y="2147549"/>
          <a:ext cx="3931920" cy="270331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695825" y="1318706"/>
            <a:ext cx="3931920" cy="739241"/>
          </a:xfrm>
          <a:prstGeom prst="rect">
            <a:avLst/>
          </a:prstGeom>
          <a:noFill/>
        </p:spPr>
        <p:txBody>
          <a:bodyPr wrap="square" rtlCol="0">
            <a:spAutoFit/>
          </a:bodyPr>
          <a:lstStyle/>
          <a:p>
            <a:pPr algn="ctr">
              <a:lnSpc>
                <a:spcPts val="1700"/>
              </a:lnSpc>
            </a:pPr>
            <a:r>
              <a:rPr lang="en-US" sz="1400" dirty="0" smtClean="0">
                <a:solidFill>
                  <a:srgbClr val="365254"/>
                </a:solidFill>
                <a:cs typeface="Arial" panose="020B0604020202020204" pitchFamily="34" charset="0"/>
              </a:rPr>
              <a:t>Proportion </a:t>
            </a:r>
            <a:r>
              <a:rPr lang="en-US" sz="1400" dirty="0">
                <a:solidFill>
                  <a:srgbClr val="365254"/>
                </a:solidFill>
                <a:cs typeface="Arial" panose="020B0604020202020204" pitchFamily="34" charset="0"/>
              </a:rPr>
              <a:t>of primary care physicians whose </a:t>
            </a:r>
            <a:r>
              <a:rPr lang="en-US" sz="1400" dirty="0" smtClean="0">
                <a:solidFill>
                  <a:srgbClr val="365254"/>
                </a:solidFill>
                <a:cs typeface="Arial" panose="020B0604020202020204" pitchFamily="34" charset="0"/>
              </a:rPr>
              <a:t/>
            </a:r>
            <a:br>
              <a:rPr lang="en-US" sz="1400" dirty="0" smtClean="0">
                <a:solidFill>
                  <a:srgbClr val="365254"/>
                </a:solidFill>
                <a:cs typeface="Arial" panose="020B0604020202020204" pitchFamily="34" charset="0"/>
              </a:rPr>
            </a:br>
            <a:r>
              <a:rPr lang="en-US" sz="1400" dirty="0" smtClean="0">
                <a:solidFill>
                  <a:srgbClr val="365254"/>
                </a:solidFill>
                <a:cs typeface="Arial" panose="020B0604020202020204" pitchFamily="34" charset="0"/>
              </a:rPr>
              <a:t>practice offers </a:t>
            </a:r>
            <a:r>
              <a:rPr lang="en-US" sz="1400" dirty="0">
                <a:solidFill>
                  <a:srgbClr val="365254"/>
                </a:solidFill>
                <a:cs typeface="Arial" panose="020B0604020202020204" pitchFamily="34" charset="0"/>
              </a:rPr>
              <a:t>appointments </a:t>
            </a:r>
            <a:r>
              <a:rPr lang="en-US" sz="1400" b="1" dirty="0" smtClean="0">
                <a:solidFill>
                  <a:srgbClr val="365254"/>
                </a:solidFill>
                <a:cs typeface="Arial" panose="020B0604020202020204" pitchFamily="34" charset="0"/>
              </a:rPr>
              <a:t>on the </a:t>
            </a:r>
            <a:r>
              <a:rPr lang="en-US" sz="1400" b="1" dirty="0">
                <a:solidFill>
                  <a:srgbClr val="365254"/>
                </a:solidFill>
                <a:cs typeface="Arial" panose="020B0604020202020204" pitchFamily="34" charset="0"/>
              </a:rPr>
              <a:t>weekend </a:t>
            </a:r>
            <a:r>
              <a:rPr lang="en-US" sz="1400" dirty="0" smtClean="0">
                <a:solidFill>
                  <a:srgbClr val="365254"/>
                </a:solidFill>
                <a:cs typeface="Arial" panose="020B0604020202020204" pitchFamily="34" charset="0"/>
              </a:rPr>
              <a:t/>
            </a:r>
            <a:br>
              <a:rPr lang="en-US" sz="1400" dirty="0" smtClean="0">
                <a:solidFill>
                  <a:srgbClr val="365254"/>
                </a:solidFill>
                <a:cs typeface="Arial" panose="020B0604020202020204" pitchFamily="34" charset="0"/>
              </a:rPr>
            </a:br>
            <a:r>
              <a:rPr lang="en-US" sz="1400" dirty="0" smtClean="0">
                <a:solidFill>
                  <a:srgbClr val="365254"/>
                </a:solidFill>
                <a:cs typeface="Arial" panose="020B0604020202020204" pitchFamily="34" charset="0"/>
              </a:rPr>
              <a:t>(</a:t>
            </a:r>
            <a:r>
              <a:rPr lang="en-US" sz="1400" dirty="0">
                <a:solidFill>
                  <a:srgbClr val="365254"/>
                </a:solidFill>
                <a:cs typeface="Arial" panose="020B0604020202020204" pitchFamily="34" charset="0"/>
              </a:rPr>
              <a:t>i.e</a:t>
            </a:r>
            <a:r>
              <a:rPr lang="en-US" sz="1400" dirty="0" smtClean="0">
                <a:solidFill>
                  <a:srgbClr val="365254"/>
                </a:solidFill>
                <a:cs typeface="Arial" panose="020B0604020202020204" pitchFamily="34" charset="0"/>
              </a:rPr>
              <a:t>., Saturday or Sunday</a:t>
            </a:r>
            <a:r>
              <a:rPr lang="en-US" sz="1400" dirty="0">
                <a:solidFill>
                  <a:srgbClr val="365254"/>
                </a:solidFill>
                <a:cs typeface="Arial" panose="020B0604020202020204" pitchFamily="34" charset="0"/>
              </a:rPr>
              <a:t>) </a:t>
            </a:r>
            <a:r>
              <a:rPr lang="en-US" sz="1400" b="1" dirty="0">
                <a:solidFill>
                  <a:srgbClr val="365254"/>
                </a:solidFill>
                <a:cs typeface="Arial" panose="020B0604020202020204" pitchFamily="34" charset="0"/>
              </a:rPr>
              <a:t>at least once </a:t>
            </a:r>
            <a:r>
              <a:rPr lang="en-US" sz="1400" b="1" dirty="0" smtClean="0">
                <a:solidFill>
                  <a:srgbClr val="365254"/>
                </a:solidFill>
                <a:cs typeface="Arial" panose="020B0604020202020204" pitchFamily="34" charset="0"/>
              </a:rPr>
              <a:t>a month</a:t>
            </a:r>
            <a:r>
              <a:rPr lang="en-US" sz="1400" baseline="30000" dirty="0">
                <a:solidFill>
                  <a:srgbClr val="365254"/>
                </a:solidFill>
                <a:cs typeface="Arial" panose="020B0604020202020204" pitchFamily="34" charset="0"/>
              </a:rPr>
              <a:t>‡</a:t>
            </a:r>
          </a:p>
        </p:txBody>
      </p:sp>
      <p:grpSp>
        <p:nvGrpSpPr>
          <p:cNvPr id="25" name="Group 24"/>
          <p:cNvGrpSpPr/>
          <p:nvPr/>
        </p:nvGrpSpPr>
        <p:grpSpPr>
          <a:xfrm>
            <a:off x="1190624" y="5591888"/>
            <a:ext cx="6886576" cy="594359"/>
            <a:chOff x="4533802" y="5588847"/>
            <a:chExt cx="7036860" cy="594359"/>
          </a:xfrm>
        </p:grpSpPr>
        <p:sp>
          <p:nvSpPr>
            <p:cNvPr id="26" name="TextBox 25"/>
            <p:cNvSpPr txBox="1"/>
            <p:nvPr/>
          </p:nvSpPr>
          <p:spPr>
            <a:xfrm>
              <a:off x="5150264" y="5624694"/>
              <a:ext cx="6420398" cy="553998"/>
            </a:xfrm>
            <a:prstGeom prst="rect">
              <a:avLst/>
            </a:prstGeom>
            <a:noFill/>
          </p:spPr>
          <p:txBody>
            <a:bodyPr wrap="square" rtlCol="0">
              <a:spAutoFit/>
            </a:bodyPr>
            <a:lstStyle/>
            <a:p>
              <a:pPr>
                <a:lnSpc>
                  <a:spcPts val="1800"/>
                </a:lnSpc>
              </a:pPr>
              <a:r>
                <a:rPr lang="en-US" sz="1100" dirty="0" smtClean="0">
                  <a:latin typeface="Arial" panose="020B0604020202020204" pitchFamily="34" charset="0"/>
                  <a:cs typeface="Arial" panose="020B0604020202020204" pitchFamily="34" charset="0"/>
                </a:rPr>
                <a:t>In 2016, only 34% of Canadians reported that it was very or somewhat easy to get medical care </a:t>
              </a:r>
              <a:br>
                <a:rPr lang="en-US" sz="1100" dirty="0" smtClean="0">
                  <a:latin typeface="Arial" panose="020B0604020202020204" pitchFamily="34" charset="0"/>
                  <a:cs typeface="Arial" panose="020B0604020202020204" pitchFamily="34" charset="0"/>
                </a:rPr>
              </a:br>
              <a:r>
                <a:rPr lang="en-US" sz="1100" dirty="0" smtClean="0">
                  <a:latin typeface="Arial" panose="020B0604020202020204" pitchFamily="34" charset="0"/>
                  <a:cs typeface="Arial" panose="020B0604020202020204" pitchFamily="34" charset="0"/>
                </a:rPr>
                <a:t>in the evenings, on weekends or on holidays without going to the hospital emergency department.</a:t>
              </a:r>
              <a:r>
                <a:rPr lang="en-US" sz="1100" baseline="30000" dirty="0" smtClean="0">
                  <a:latin typeface="Arial" panose="020B0604020202020204" pitchFamily="34" charset="0"/>
                  <a:cs typeface="Arial" panose="020B0604020202020204" pitchFamily="34" charset="0"/>
                </a:rPr>
                <a:t>1</a:t>
              </a:r>
              <a:endParaRPr lang="en-US" sz="1100" dirty="0">
                <a:latin typeface="Arial" panose="020B0604020202020204" pitchFamily="34" charset="0"/>
                <a:cs typeface="Arial" panose="020B0604020202020204" pitchFamily="34" charset="0"/>
              </a:endParaRPr>
            </a:p>
          </p:txBody>
        </p:sp>
        <p:pic>
          <p:nvPicPr>
            <p:cNvPr id="27" name="Content Placeholder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3802" y="5588847"/>
              <a:ext cx="607330" cy="594359"/>
            </a:xfrm>
            <a:prstGeom prst="rect">
              <a:avLst/>
            </a:prstGeom>
          </p:spPr>
        </p:pic>
      </p:grpSp>
      <p:sp>
        <p:nvSpPr>
          <p:cNvPr id="8" name="TextBox 7"/>
          <p:cNvSpPr txBox="1"/>
          <p:nvPr/>
        </p:nvSpPr>
        <p:spPr>
          <a:xfrm>
            <a:off x="374904" y="4847972"/>
            <a:ext cx="8046721" cy="507831"/>
          </a:xfrm>
          <a:prstGeom prst="rect">
            <a:avLst/>
          </a:prstGeom>
          <a:noFill/>
        </p:spPr>
        <p:txBody>
          <a:bodyPr wrap="square" lIns="0" tIns="91440" rtlCol="0">
            <a:spAutoFit/>
          </a:bodyPr>
          <a:lstStyle/>
          <a:p>
            <a:r>
              <a:rPr lang="en-US" sz="800" b="1" dirty="0">
                <a:latin typeface="Arial" panose="020B0604020202020204" pitchFamily="34" charset="0"/>
                <a:cs typeface="Arial" panose="020B0604020202020204" pitchFamily="34" charset="0"/>
              </a:rPr>
              <a:t>Notes</a:t>
            </a:r>
          </a:p>
          <a:p>
            <a:r>
              <a:rPr lang="en-US" sz="800" dirty="0">
                <a:latin typeface="Arial" panose="020B0604020202020204" pitchFamily="34" charset="0"/>
                <a:cs typeface="Arial" panose="020B0604020202020204" pitchFamily="34" charset="0"/>
              </a:rPr>
              <a:t>† </a:t>
            </a:r>
            <a:r>
              <a:rPr lang="en-CA" sz="800" dirty="0">
                <a:latin typeface="Arial" panose="020B0604020202020204" pitchFamily="34" charset="0"/>
                <a:cs typeface="Arial" panose="020B0604020202020204" pitchFamily="34" charset="0"/>
              </a:rPr>
              <a:t>Excludes respondents from Norway </a:t>
            </a:r>
            <a:r>
              <a:rPr lang="en-US" sz="800" dirty="0">
                <a:latin typeface="Arial" panose="020B0604020202020204" pitchFamily="34" charset="0"/>
                <a:cs typeface="Arial" panose="020B0604020202020204" pitchFamily="34" charset="0"/>
              </a:rPr>
              <a:t>who answered “Not applicable, patients can use the emergency room on weekdays.”</a:t>
            </a:r>
          </a:p>
          <a:p>
            <a:pPr lvl="0">
              <a:defRPr/>
            </a:pPr>
            <a:r>
              <a:rPr lang="en-US" sz="800" dirty="0">
                <a:latin typeface="Arial" panose="020B0604020202020204" pitchFamily="34" charset="0"/>
                <a:cs typeface="Arial" panose="020B0604020202020204" pitchFamily="34" charset="0"/>
              </a:rPr>
              <a:t>‡ </a:t>
            </a:r>
            <a:r>
              <a:rPr lang="en-CA" sz="800" dirty="0">
                <a:latin typeface="Arial" panose="020B0604020202020204" pitchFamily="34" charset="0"/>
                <a:cs typeface="Arial" panose="020B0604020202020204" pitchFamily="34" charset="0"/>
              </a:rPr>
              <a:t>Excludes respondents from Norway </a:t>
            </a:r>
            <a:r>
              <a:rPr lang="en-US" sz="800" dirty="0">
                <a:latin typeface="Arial" panose="020B0604020202020204" pitchFamily="34" charset="0"/>
                <a:cs typeface="Arial" panose="020B0604020202020204" pitchFamily="34" charset="0"/>
              </a:rPr>
              <a:t>who answered “Not applicable, patients can be seen in primary care after-hours clinics </a:t>
            </a:r>
            <a:r>
              <a:rPr lang="en-US" sz="800" dirty="0" smtClean="0">
                <a:latin typeface="Arial" panose="020B0604020202020204" pitchFamily="34" charset="0"/>
                <a:cs typeface="Arial" panose="020B0604020202020204" pitchFamily="34" charset="0"/>
              </a:rPr>
              <a:t>on </a:t>
            </a:r>
            <a:r>
              <a:rPr lang="en-US" sz="800" dirty="0">
                <a:latin typeface="Arial" panose="020B0604020202020204" pitchFamily="34" charset="0"/>
                <a:cs typeface="Arial" panose="020B0604020202020204" pitchFamily="34" charset="0"/>
              </a:rPr>
              <a:t>the weekends</a:t>
            </a:r>
            <a:r>
              <a:rPr lang="en-US" sz="800" dirty="0" smtClean="0">
                <a:latin typeface="Arial" panose="020B0604020202020204" pitchFamily="34" charset="0"/>
                <a:cs typeface="Arial" panose="020B0604020202020204" pitchFamily="34" charset="0"/>
              </a:rPr>
              <a:t>.”</a:t>
            </a:r>
            <a:endParaRPr lang="en-US" sz="800" dirty="0">
              <a:latin typeface="Arial" panose="020B0604020202020204" pitchFamily="34" charset="0"/>
              <a:cs typeface="Arial" panose="020B0604020202020204" pitchFamily="34" charset="0"/>
            </a:endParaRPr>
          </a:p>
        </p:txBody>
      </p:sp>
      <p:sp>
        <p:nvSpPr>
          <p:cNvPr id="30" name="Rectangle 29"/>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31" name="Group 30"/>
          <p:cNvGrpSpPr/>
          <p:nvPr/>
        </p:nvGrpSpPr>
        <p:grpSpPr>
          <a:xfrm>
            <a:off x="374904" y="6493833"/>
            <a:ext cx="3754098" cy="230832"/>
            <a:chOff x="139635" y="6531780"/>
            <a:chExt cx="3754098" cy="230832"/>
          </a:xfrm>
        </p:grpSpPr>
        <p:sp>
          <p:nvSpPr>
            <p:cNvPr id="32"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33"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4"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35"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6"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37"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413970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and territorial snapshot: Access outside </a:t>
            </a:r>
            <a:br>
              <a:rPr lang="en-US" dirty="0" smtClean="0"/>
            </a:br>
            <a:r>
              <a:rPr lang="en-US" dirty="0" smtClean="0"/>
              <a:t>of regular hours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2200360115"/>
              </p:ext>
            </p:extLst>
          </p:nvPr>
        </p:nvGraphicFramePr>
        <p:xfrm>
          <a:off x="374904" y="1713738"/>
          <a:ext cx="8229594" cy="1810512"/>
        </p:xfrm>
        <a:graphic>
          <a:graphicData uri="http://schemas.openxmlformats.org/drawingml/2006/table">
            <a:tbl>
              <a:tblPr/>
              <a:tblGrid>
                <a:gridCol w="1695445">
                  <a:extLst>
                    <a:ext uri="{9D8B030D-6E8A-4147-A177-3AD203B41FA5}">
                      <a16:colId xmlns:a16="http://schemas.microsoft.com/office/drawing/2014/main" val="2274431385"/>
                    </a:ext>
                  </a:extLst>
                </a:gridCol>
                <a:gridCol w="497620">
                  <a:extLst>
                    <a:ext uri="{9D8B030D-6E8A-4147-A177-3AD203B41FA5}">
                      <a16:colId xmlns:a16="http://schemas.microsoft.com/office/drawing/2014/main" val="3414494534"/>
                    </a:ext>
                  </a:extLst>
                </a:gridCol>
                <a:gridCol w="497620">
                  <a:extLst>
                    <a:ext uri="{9D8B030D-6E8A-4147-A177-3AD203B41FA5}">
                      <a16:colId xmlns:a16="http://schemas.microsoft.com/office/drawing/2014/main" val="1291103358"/>
                    </a:ext>
                  </a:extLst>
                </a:gridCol>
                <a:gridCol w="497620">
                  <a:extLst>
                    <a:ext uri="{9D8B030D-6E8A-4147-A177-3AD203B41FA5}">
                      <a16:colId xmlns:a16="http://schemas.microsoft.com/office/drawing/2014/main" val="2659665947"/>
                    </a:ext>
                  </a:extLst>
                </a:gridCol>
                <a:gridCol w="497620">
                  <a:extLst>
                    <a:ext uri="{9D8B030D-6E8A-4147-A177-3AD203B41FA5}">
                      <a16:colId xmlns:a16="http://schemas.microsoft.com/office/drawing/2014/main" val="77205676"/>
                    </a:ext>
                  </a:extLst>
                </a:gridCol>
                <a:gridCol w="497620">
                  <a:extLst>
                    <a:ext uri="{9D8B030D-6E8A-4147-A177-3AD203B41FA5}">
                      <a16:colId xmlns:a16="http://schemas.microsoft.com/office/drawing/2014/main" val="5221739"/>
                    </a:ext>
                  </a:extLst>
                </a:gridCol>
                <a:gridCol w="497620">
                  <a:extLst>
                    <a:ext uri="{9D8B030D-6E8A-4147-A177-3AD203B41FA5}">
                      <a16:colId xmlns:a16="http://schemas.microsoft.com/office/drawing/2014/main" val="3757745029"/>
                    </a:ext>
                  </a:extLst>
                </a:gridCol>
                <a:gridCol w="497620">
                  <a:extLst>
                    <a:ext uri="{9D8B030D-6E8A-4147-A177-3AD203B41FA5}">
                      <a16:colId xmlns:a16="http://schemas.microsoft.com/office/drawing/2014/main" val="2250567162"/>
                    </a:ext>
                  </a:extLst>
                </a:gridCol>
                <a:gridCol w="497620">
                  <a:extLst>
                    <a:ext uri="{9D8B030D-6E8A-4147-A177-3AD203B41FA5}">
                      <a16:colId xmlns:a16="http://schemas.microsoft.com/office/drawing/2014/main" val="2848938551"/>
                    </a:ext>
                  </a:extLst>
                </a:gridCol>
                <a:gridCol w="497620">
                  <a:extLst>
                    <a:ext uri="{9D8B030D-6E8A-4147-A177-3AD203B41FA5}">
                      <a16:colId xmlns:a16="http://schemas.microsoft.com/office/drawing/2014/main" val="1775685730"/>
                    </a:ext>
                  </a:extLst>
                </a:gridCol>
                <a:gridCol w="497620">
                  <a:extLst>
                    <a:ext uri="{9D8B030D-6E8A-4147-A177-3AD203B41FA5}">
                      <a16:colId xmlns:a16="http://schemas.microsoft.com/office/drawing/2014/main" val="613197185"/>
                    </a:ext>
                  </a:extLst>
                </a:gridCol>
                <a:gridCol w="497620">
                  <a:extLst>
                    <a:ext uri="{9D8B030D-6E8A-4147-A177-3AD203B41FA5}">
                      <a16:colId xmlns:a16="http://schemas.microsoft.com/office/drawing/2014/main" val="4077132638"/>
                    </a:ext>
                  </a:extLst>
                </a:gridCol>
                <a:gridCol w="497620">
                  <a:extLst>
                    <a:ext uri="{9D8B030D-6E8A-4147-A177-3AD203B41FA5}">
                      <a16:colId xmlns:a16="http://schemas.microsoft.com/office/drawing/2014/main" val="178737671"/>
                    </a:ext>
                  </a:extLst>
                </a:gridCol>
                <a:gridCol w="562709">
                  <a:extLst>
                    <a:ext uri="{9D8B030D-6E8A-4147-A177-3AD203B41FA5}">
                      <a16:colId xmlns:a16="http://schemas.microsoft.com/office/drawing/2014/main" val="3241438732"/>
                    </a:ext>
                  </a:extLst>
                </a:gridCol>
              </a:tblGrid>
              <a:tr h="409082">
                <a:tc>
                  <a:txBody>
                    <a:bodyPr/>
                    <a:lstStyle/>
                    <a:p>
                      <a:pPr algn="l" fontAlgn="b"/>
                      <a:endParaRPr lang="en-CA" sz="1200" b="1" i="0" u="none" strike="noStrike" dirty="0">
                        <a:effectLst/>
                        <a:latin typeface="+mn-lt"/>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 </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744127">
                <a:tc>
                  <a:txBody>
                    <a:bodyPr/>
                    <a:lstStyle/>
                    <a:p>
                      <a:r>
                        <a:rPr lang="en-US" sz="1200" b="1" u="none" dirty="0" smtClean="0">
                          <a:latin typeface="+mn-lt"/>
                          <a:cs typeface="Arial" panose="020B0604020202020204" pitchFamily="34" charset="0"/>
                        </a:rPr>
                        <a:t>After 6</a:t>
                      </a:r>
                      <a:r>
                        <a:rPr lang="en-US" sz="1200" b="1" u="none" baseline="0" dirty="0" smtClean="0">
                          <a:latin typeface="+mn-lt"/>
                          <a:cs typeface="Arial" panose="020B0604020202020204" pitchFamily="34" charset="0"/>
                        </a:rPr>
                        <a:t> </a:t>
                      </a:r>
                      <a:r>
                        <a:rPr lang="en-US" sz="1200" b="1" u="none" dirty="0" smtClean="0">
                          <a:latin typeface="+mn-lt"/>
                          <a:cs typeface="Arial" panose="020B0604020202020204" pitchFamily="34" charset="0"/>
                        </a:rPr>
                        <a:t>p.m. during </a:t>
                      </a:r>
                      <a:br>
                        <a:rPr lang="en-US" sz="1200" b="1" u="none" dirty="0" smtClean="0">
                          <a:latin typeface="+mn-lt"/>
                          <a:cs typeface="Arial" panose="020B0604020202020204" pitchFamily="34" charset="0"/>
                        </a:rPr>
                      </a:br>
                      <a:r>
                        <a:rPr lang="en-US" sz="1200" b="1" u="none" dirty="0" smtClean="0">
                          <a:latin typeface="+mn-lt"/>
                          <a:cs typeface="Arial" panose="020B0604020202020204" pitchFamily="34" charset="0"/>
                        </a:rPr>
                        <a:t>the week </a:t>
                      </a:r>
                      <a:r>
                        <a:rPr lang="en-US" sz="1200" dirty="0" smtClean="0">
                          <a:latin typeface="+mn-lt"/>
                          <a:cs typeface="Arial" panose="020B0604020202020204" pitchFamily="34" charset="0"/>
                        </a:rPr>
                        <a:t>(i.e., Monday </a:t>
                      </a:r>
                      <a:br>
                        <a:rPr lang="en-US" sz="1200" dirty="0" smtClean="0">
                          <a:latin typeface="+mn-lt"/>
                          <a:cs typeface="Arial" panose="020B0604020202020204" pitchFamily="34" charset="0"/>
                        </a:rPr>
                      </a:br>
                      <a:r>
                        <a:rPr lang="en-US" sz="1200" dirty="0" smtClean="0">
                          <a:latin typeface="+mn-lt"/>
                          <a:cs typeface="Arial" panose="020B0604020202020204" pitchFamily="34" charset="0"/>
                        </a:rPr>
                        <a:t>to Friday) </a:t>
                      </a:r>
                      <a:r>
                        <a:rPr lang="en-US" sz="1200" b="1" i="0" dirty="0" smtClean="0">
                          <a:latin typeface="+mn-lt"/>
                          <a:cs typeface="Arial" panose="020B0604020202020204" pitchFamily="34" charset="0"/>
                        </a:rPr>
                        <a:t>at least </a:t>
                      </a:r>
                      <a:br>
                        <a:rPr lang="en-US" sz="1200" b="1" i="0" dirty="0" smtClean="0">
                          <a:latin typeface="+mn-lt"/>
                          <a:cs typeface="Arial" panose="020B0604020202020204" pitchFamily="34" charset="0"/>
                        </a:rPr>
                      </a:br>
                      <a:r>
                        <a:rPr lang="en-US" sz="1200" b="1" i="0" dirty="0" smtClean="0">
                          <a:latin typeface="+mn-lt"/>
                          <a:cs typeface="Arial" panose="020B0604020202020204" pitchFamily="34" charset="0"/>
                        </a:rPr>
                        <a:t>once a week</a:t>
                      </a:r>
                      <a:r>
                        <a:rPr lang="en-US" sz="1200" b="1" i="0" baseline="30000" dirty="0" smtClean="0">
                          <a:latin typeface="+mn-lt"/>
                          <a:cs typeface="Arial" panose="020B0604020202020204" pitchFamily="34" charset="0"/>
                        </a:rPr>
                        <a:t>†</a:t>
                      </a:r>
                      <a:endParaRPr lang="en-US" sz="1200" i="0" baseline="30000" dirty="0">
                        <a:latin typeface="+mn-lt"/>
                        <a:cs typeface="Arial" panose="020B0604020202020204" pitchFamily="34" charset="0"/>
                      </a:endParaRPr>
                    </a:p>
                  </a:txBody>
                  <a:tcPr marL="27432" marR="27432" marT="27432" marB="27432"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54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chemeClr val="bg1"/>
                          </a:solidFill>
                          <a:effectLst>
                            <a:glow rad="381000">
                              <a:srgbClr val="00A199"/>
                            </a:glow>
                          </a:effectLst>
                          <a:latin typeface="Arial" panose="020B0604020202020204" pitchFamily="34" charset="0"/>
                          <a:ea typeface="+mn-ea"/>
                          <a:cs typeface="Arial" panose="020B0604020202020204" pitchFamily="34" charset="0"/>
                        </a:rPr>
                        <a:t>57</a:t>
                      </a:r>
                      <a:endPar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44</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540673">
                <a:tc>
                  <a:txBody>
                    <a:bodyPr/>
                    <a:lstStyle/>
                    <a:p>
                      <a:r>
                        <a:rPr lang="en-US" sz="1200" b="1" dirty="0" smtClean="0">
                          <a:latin typeface="+mn-lt"/>
                          <a:cs typeface="Arial" panose="020B0604020202020204" pitchFamily="34" charset="0"/>
                        </a:rPr>
                        <a:t>On the weekend </a:t>
                      </a:r>
                      <a:br>
                        <a:rPr lang="en-US" sz="1200" b="1" dirty="0" smtClean="0">
                          <a:latin typeface="+mn-lt"/>
                          <a:cs typeface="Arial" panose="020B0604020202020204" pitchFamily="34" charset="0"/>
                        </a:rPr>
                      </a:br>
                      <a:r>
                        <a:rPr lang="en-US" sz="1200" dirty="0" smtClean="0">
                          <a:latin typeface="+mn-lt"/>
                          <a:cs typeface="Arial" panose="020B0604020202020204" pitchFamily="34" charset="0"/>
                        </a:rPr>
                        <a:t>(i.e., Saturday or Sunday) </a:t>
                      </a:r>
                      <a:br>
                        <a:rPr lang="en-US" sz="1200" dirty="0" smtClean="0">
                          <a:latin typeface="+mn-lt"/>
                          <a:cs typeface="Arial" panose="020B0604020202020204" pitchFamily="34" charset="0"/>
                        </a:rPr>
                      </a:br>
                      <a:r>
                        <a:rPr lang="en-US" sz="1200" b="1" i="0" dirty="0" smtClean="0">
                          <a:latin typeface="+mn-lt"/>
                          <a:cs typeface="Arial" panose="020B0604020202020204" pitchFamily="34" charset="0"/>
                        </a:rPr>
                        <a:t>at least once a month</a:t>
                      </a:r>
                      <a:r>
                        <a:rPr lang="en-US" sz="1200" b="1" i="0" baseline="30000" dirty="0" smtClean="0">
                          <a:latin typeface="+mn-lt"/>
                          <a:cs typeface="Arial" panose="020B0604020202020204" pitchFamily="34" charset="0"/>
                        </a:rPr>
                        <a:t>‡</a:t>
                      </a:r>
                      <a:endParaRPr lang="en-US" sz="1200" i="0" baseline="30000" dirty="0">
                        <a:latin typeface="+mn-lt"/>
                        <a:cs typeface="Arial" panose="020B0604020202020204" pitchFamily="34" charset="0"/>
                      </a:endParaRPr>
                    </a:p>
                  </a:txBody>
                  <a:tcPr marL="27432" marR="27432" marT="27432" marB="27432"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57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47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smtClean="0">
                          <a:solidFill>
                            <a:schemeClr val="bg1"/>
                          </a:solidFill>
                          <a:effectLst>
                            <a:glow rad="381000">
                              <a:srgbClr val="00A199"/>
                            </a:glow>
                          </a:effectLst>
                          <a:latin typeface="Arial" panose="020B0604020202020204" pitchFamily="34" charset="0"/>
                          <a:ea typeface="+mn-ea"/>
                          <a:cs typeface="Arial" panose="020B0604020202020204" pitchFamily="34" charset="0"/>
                        </a:rPr>
                        <a:t>50</a:t>
                      </a:r>
                      <a:endPar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36</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bl>
          </a:graphicData>
        </a:graphic>
      </p:graphicFrame>
      <p:sp>
        <p:nvSpPr>
          <p:cNvPr id="4" name="Rectangle 3"/>
          <p:cNvSpPr/>
          <p:nvPr/>
        </p:nvSpPr>
        <p:spPr>
          <a:xfrm>
            <a:off x="374904" y="1314732"/>
            <a:ext cx="8229600" cy="400110"/>
          </a:xfrm>
          <a:prstGeom prst="rect">
            <a:avLst/>
          </a:prstGeom>
        </p:spPr>
        <p:txBody>
          <a:bodyPr wrap="square" lIns="0" bIns="137160">
            <a:spAutoFit/>
          </a:bodyPr>
          <a:lstStyle/>
          <a:p>
            <a:r>
              <a:rPr lang="en-US" sz="1400" dirty="0" smtClean="0">
                <a:solidFill>
                  <a:srgbClr val="365254"/>
                </a:solidFill>
                <a:cs typeface="Arial" panose="020B0604020202020204" pitchFamily="34" charset="0"/>
              </a:rPr>
              <a:t>Proportion </a:t>
            </a:r>
            <a:r>
              <a:rPr lang="en-US" sz="1400" dirty="0">
                <a:solidFill>
                  <a:srgbClr val="365254"/>
                </a:solidFill>
                <a:cs typeface="Arial" panose="020B0604020202020204" pitchFamily="34" charset="0"/>
              </a:rPr>
              <a:t>of primary care physicians whose </a:t>
            </a:r>
            <a:r>
              <a:rPr lang="en-US" sz="1400" dirty="0" smtClean="0">
                <a:solidFill>
                  <a:srgbClr val="365254"/>
                </a:solidFill>
                <a:cs typeface="Arial" panose="020B0604020202020204" pitchFamily="34" charset="0"/>
              </a:rPr>
              <a:t>practice offers appointments . . . </a:t>
            </a:r>
            <a:endParaRPr lang="en-US" sz="1400" dirty="0">
              <a:solidFill>
                <a:srgbClr val="365254"/>
              </a:solidFill>
              <a:cs typeface="Arial" panose="020B0604020202020204" pitchFamily="34" charset="0"/>
            </a:endParaRPr>
          </a:p>
        </p:txBody>
      </p:sp>
      <p:sp>
        <p:nvSpPr>
          <p:cNvPr id="19" name="Rectangle 18"/>
          <p:cNvSpPr/>
          <p:nvPr/>
        </p:nvSpPr>
        <p:spPr>
          <a:xfrm>
            <a:off x="374904" y="3535953"/>
            <a:ext cx="6838950" cy="954107"/>
          </a:xfrm>
          <a:prstGeom prst="rect">
            <a:avLst/>
          </a:prstGeom>
        </p:spPr>
        <p:txBody>
          <a:bodyPr wrap="square" lIns="0" tIns="91440" bIns="0">
            <a:spAutoFit/>
          </a:bodyPr>
          <a:lstStyle/>
          <a:p>
            <a:r>
              <a:rPr lang="en-US" sz="800" b="1" dirty="0" smtClean="0">
                <a:latin typeface="Arial" panose="020B0604020202020204" pitchFamily="34" charset="0"/>
              </a:rPr>
              <a:t>Notes</a:t>
            </a:r>
          </a:p>
          <a:p>
            <a:r>
              <a:rPr lang="en-US" sz="800" dirty="0">
                <a:latin typeface="Arial" panose="020B0604020202020204" pitchFamily="34" charset="0"/>
                <a:cs typeface="Arial" panose="020B0604020202020204" pitchFamily="34" charset="0"/>
              </a:rPr>
              <a:t>* </a:t>
            </a:r>
            <a:r>
              <a:rPr lang="en-US" sz="800" dirty="0" smtClean="0">
                <a:latin typeface="Arial" panose="020B0604020202020204" pitchFamily="34" charset="0"/>
                <a:cs typeface="Arial" panose="020B0604020202020204" pitchFamily="34" charset="0"/>
              </a:rPr>
              <a:t>The coefficient </a:t>
            </a:r>
            <a:r>
              <a:rPr lang="en-US" sz="800" dirty="0">
                <a:latin typeface="Arial" panose="020B0604020202020204" pitchFamily="34" charset="0"/>
                <a:cs typeface="Arial" panose="020B0604020202020204" pitchFamily="34" charset="0"/>
              </a:rPr>
              <a:t>of variation (CV) is between 16.6% and 33.3</a:t>
            </a:r>
            <a:r>
              <a:rPr lang="en-US" sz="800" dirty="0" smtClean="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use with </a:t>
            </a:r>
            <a:r>
              <a:rPr lang="en-US" sz="800" dirty="0" smtClean="0">
                <a:latin typeface="Arial" panose="020B0604020202020204" pitchFamily="34" charset="0"/>
                <a:cs typeface="Arial" panose="020B0604020202020204" pitchFamily="34" charset="0"/>
              </a:rPr>
              <a:t>caution.</a:t>
            </a:r>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 Data </a:t>
            </a:r>
            <a:r>
              <a:rPr lang="en-US" sz="800" dirty="0" smtClean="0">
                <a:latin typeface="Arial" panose="020B0604020202020204" pitchFamily="34" charset="0"/>
                <a:cs typeface="Arial" panose="020B0604020202020204" pitchFamily="34" charset="0"/>
              </a:rPr>
              <a:t>is </a:t>
            </a:r>
            <a:r>
              <a:rPr lang="en-US" sz="800" dirty="0">
                <a:latin typeface="Arial" panose="020B0604020202020204" pitchFamily="34" charset="0"/>
                <a:cs typeface="Arial" panose="020B0604020202020204" pitchFamily="34" charset="0"/>
              </a:rPr>
              <a:t>suppressed due to extreme sampling variability (CV&gt;33.3</a:t>
            </a:r>
            <a:r>
              <a:rPr lang="en-US" sz="800" dirty="0" smtClean="0">
                <a:latin typeface="Arial" panose="020B0604020202020204" pitchFamily="34" charset="0"/>
                <a:cs typeface="Arial" panose="020B0604020202020204" pitchFamily="34" charset="0"/>
              </a:rPr>
              <a:t>%).</a:t>
            </a:r>
          </a:p>
          <a:p>
            <a:r>
              <a:rPr lang="en-US" sz="800" dirty="0" smtClean="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Excludes respondents </a:t>
            </a:r>
            <a:r>
              <a:rPr lang="en-US" sz="800" dirty="0" smtClean="0">
                <a:latin typeface="Arial" panose="020B0604020202020204" pitchFamily="34" charset="0"/>
                <a:cs typeface="Arial" panose="020B0604020202020204" pitchFamily="34" charset="0"/>
              </a:rPr>
              <a:t>from Norway who </a:t>
            </a:r>
            <a:r>
              <a:rPr lang="en-US" sz="800" dirty="0">
                <a:latin typeface="Arial" panose="020B0604020202020204" pitchFamily="34" charset="0"/>
                <a:cs typeface="Arial" panose="020B0604020202020204" pitchFamily="34" charset="0"/>
              </a:rPr>
              <a:t>answered “Not applicable, patients can use the emergency room on </a:t>
            </a:r>
            <a:r>
              <a:rPr lang="en-US" sz="800" dirty="0" smtClean="0">
                <a:latin typeface="Arial" panose="020B0604020202020204" pitchFamily="34" charset="0"/>
                <a:cs typeface="Arial" panose="020B0604020202020204" pitchFamily="34" charset="0"/>
              </a:rPr>
              <a:t>weekdays.”</a:t>
            </a:r>
            <a:endParaRPr lang="en-US" sz="800" dirty="0">
              <a:latin typeface="Arial" panose="020B0604020202020204" pitchFamily="34" charset="0"/>
              <a:cs typeface="Arial" panose="020B0604020202020204" pitchFamily="34" charset="0"/>
            </a:endParaRPr>
          </a:p>
          <a:p>
            <a:r>
              <a:rPr lang="en-US" sz="800" dirty="0" smtClean="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Excludes respondents </a:t>
            </a:r>
            <a:r>
              <a:rPr lang="en-US" sz="800" dirty="0" smtClean="0">
                <a:latin typeface="Arial" panose="020B0604020202020204" pitchFamily="34" charset="0"/>
                <a:cs typeface="Arial" panose="020B0604020202020204" pitchFamily="34" charset="0"/>
              </a:rPr>
              <a:t>from Norway who </a:t>
            </a:r>
            <a:r>
              <a:rPr lang="en-US" sz="800" dirty="0">
                <a:latin typeface="Arial" panose="020B0604020202020204" pitchFamily="34" charset="0"/>
                <a:cs typeface="Arial" panose="020B0604020202020204" pitchFamily="34" charset="0"/>
              </a:rPr>
              <a:t>answered “Not </a:t>
            </a:r>
            <a:r>
              <a:rPr lang="en-US" sz="800" dirty="0" smtClean="0">
                <a:latin typeface="Arial" panose="020B0604020202020204" pitchFamily="34" charset="0"/>
                <a:cs typeface="Arial" panose="020B0604020202020204" pitchFamily="34" charset="0"/>
              </a:rPr>
              <a:t>applicable, patients can be seen in primary care after-hours clinics on the weekends.”</a:t>
            </a:r>
            <a:endParaRPr lang="en-US" sz="800" dirty="0">
              <a:latin typeface="Arial" panose="020B0604020202020204" pitchFamily="34" charset="0"/>
              <a:cs typeface="Arial" panose="020B0604020202020204" pitchFamily="34" charset="0"/>
            </a:endParaRPr>
          </a:p>
          <a:p>
            <a:r>
              <a:rPr lang="en-US" sz="800" dirty="0" smtClean="0">
                <a:latin typeface="Arial" panose="020B0604020202020204" pitchFamily="34" charset="0"/>
              </a:rPr>
              <a:t>The CMWF </a:t>
            </a:r>
            <a:r>
              <a:rPr lang="en-US" sz="800" dirty="0">
                <a:latin typeface="Arial" panose="020B0604020202020204" pitchFamily="34" charset="0"/>
              </a:rPr>
              <a:t>average was calculated by adding the results from the 11 countries and dividing by the number of countries. The Canadian average represents the average experience of Canadians (as opposed to the mean of provincial </a:t>
            </a:r>
            <a:r>
              <a:rPr lang="en-US" sz="800" dirty="0" smtClean="0">
                <a:latin typeface="Arial" panose="020B0604020202020204" pitchFamily="34" charset="0"/>
              </a:rPr>
              <a:t>and territorial results).</a:t>
            </a:r>
          </a:p>
        </p:txBody>
      </p:sp>
      <p:sp>
        <p:nvSpPr>
          <p:cNvPr id="20" name="Rectangle 19"/>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18" name="Group 17"/>
          <p:cNvGrpSpPr/>
          <p:nvPr/>
        </p:nvGrpSpPr>
        <p:grpSpPr>
          <a:xfrm>
            <a:off x="374904" y="6059010"/>
            <a:ext cx="3754098" cy="656156"/>
            <a:chOff x="374904" y="6059010"/>
            <a:chExt cx="3754098" cy="656156"/>
          </a:xfrm>
        </p:grpSpPr>
        <p:grpSp>
          <p:nvGrpSpPr>
            <p:cNvPr id="30" name="Group 29"/>
            <p:cNvGrpSpPr/>
            <p:nvPr/>
          </p:nvGrpSpPr>
          <p:grpSpPr>
            <a:xfrm>
              <a:off x="374904" y="6304861"/>
              <a:ext cx="3387471" cy="410305"/>
              <a:chOff x="3484840" y="6546819"/>
              <a:chExt cx="3387471" cy="410305"/>
            </a:xfrm>
          </p:grpSpPr>
          <p:sp>
            <p:nvSpPr>
              <p:cNvPr id="38" name="TextBox 37"/>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39" name="Oval 38"/>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31" name="Group 30"/>
            <p:cNvGrpSpPr/>
            <p:nvPr/>
          </p:nvGrpSpPr>
          <p:grpSpPr>
            <a:xfrm>
              <a:off x="374904" y="6059010"/>
              <a:ext cx="3754098" cy="230832"/>
              <a:chOff x="139635" y="6531780"/>
              <a:chExt cx="3754098" cy="230832"/>
            </a:xfrm>
          </p:grpSpPr>
          <p:sp>
            <p:nvSpPr>
              <p:cNvPr id="32"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33"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4"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35"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6"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37"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274085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447800"/>
            <a:ext cx="7667625" cy="4525963"/>
          </a:xfrm>
        </p:spPr>
        <p:txBody>
          <a:bodyPr>
            <a:normAutofit/>
          </a:bodyPr>
          <a:lstStyle/>
          <a:p>
            <a:pPr marL="0" indent="0">
              <a:lnSpc>
                <a:spcPts val="1600"/>
              </a:lnSpc>
              <a:spcBef>
                <a:spcPts val="0"/>
              </a:spcBef>
              <a:buNone/>
              <a:tabLst>
                <a:tab pos="7548563" algn="r"/>
              </a:tabLst>
            </a:pPr>
            <a:r>
              <a:rPr lang="en-CA" sz="1100" b="0" dirty="0">
                <a:solidFill>
                  <a:schemeClr val="tx1"/>
                </a:solidFill>
                <a:latin typeface="Arial" panose="020B0604020202020204" pitchFamily="34" charset="0"/>
                <a:hlinkClick r:id="rId3" action="ppaction://hlinksldjump"/>
              </a:rPr>
              <a:t>Executive summary</a:t>
            </a:r>
            <a:r>
              <a:rPr lang="en-CA" sz="1100" b="0" dirty="0">
                <a:solidFill>
                  <a:schemeClr val="tx1"/>
                </a:solidFill>
                <a:latin typeface="Arial" panose="020B0604020202020204" pitchFamily="34" charset="0"/>
              </a:rPr>
              <a:t>	4</a:t>
            </a:r>
          </a:p>
          <a:p>
            <a:pPr marL="0" indent="0">
              <a:lnSpc>
                <a:spcPts val="1600"/>
              </a:lnSpc>
              <a:spcBef>
                <a:spcPts val="0"/>
              </a:spcBef>
              <a:buNone/>
              <a:tabLst>
                <a:tab pos="7548563" algn="r"/>
              </a:tabLst>
            </a:pPr>
            <a:r>
              <a:rPr lang="en-CA" sz="1100" b="0" dirty="0">
                <a:solidFill>
                  <a:schemeClr val="tx1"/>
                </a:solidFill>
                <a:latin typeface="Arial" panose="020B0604020202020204" pitchFamily="34" charset="0"/>
                <a:hlinkClick r:id="rId4" action="ppaction://hlinksldjump"/>
              </a:rPr>
              <a:t>Acknowledgements</a:t>
            </a:r>
            <a:r>
              <a:rPr lang="en-CA" sz="1100" b="0" dirty="0">
                <a:solidFill>
                  <a:schemeClr val="tx1"/>
                </a:solidFill>
                <a:latin typeface="Arial" panose="020B0604020202020204" pitchFamily="34" charset="0"/>
              </a:rPr>
              <a:t> 	8</a:t>
            </a:r>
          </a:p>
          <a:p>
            <a:pPr marL="0" indent="0">
              <a:lnSpc>
                <a:spcPts val="1600"/>
              </a:lnSpc>
              <a:spcBef>
                <a:spcPts val="0"/>
              </a:spcBef>
              <a:buNone/>
              <a:tabLst>
                <a:tab pos="7548563" algn="r"/>
              </a:tabLst>
            </a:pPr>
            <a:r>
              <a:rPr lang="en-CA" sz="1100" b="0" dirty="0">
                <a:solidFill>
                  <a:schemeClr val="tx1"/>
                </a:solidFill>
                <a:latin typeface="Arial" panose="020B0604020202020204" pitchFamily="34" charset="0"/>
                <a:hlinkClick r:id="rId5" action="ppaction://hlinksldjump"/>
              </a:rPr>
              <a:t>About this chartbook </a:t>
            </a:r>
            <a:r>
              <a:rPr lang="en-CA" sz="1100" b="0" dirty="0">
                <a:solidFill>
                  <a:schemeClr val="tx1"/>
                </a:solidFill>
                <a:latin typeface="Arial" panose="020B0604020202020204" pitchFamily="34" charset="0"/>
              </a:rPr>
              <a:t>	10</a:t>
            </a:r>
          </a:p>
          <a:p>
            <a:pPr marL="0" indent="0">
              <a:lnSpc>
                <a:spcPts val="1600"/>
              </a:lnSpc>
              <a:spcBef>
                <a:spcPts val="0"/>
              </a:spcBef>
              <a:buNone/>
              <a:tabLst>
                <a:tab pos="7548563" algn="r"/>
              </a:tabLst>
            </a:pPr>
            <a:r>
              <a:rPr lang="en-US" sz="1100" b="0" dirty="0">
                <a:solidFill>
                  <a:schemeClr val="tx1"/>
                </a:solidFill>
                <a:latin typeface="Arial" panose="020B0604020202020204" pitchFamily="34" charset="0"/>
                <a:hlinkClick r:id="rId6" action="ppaction://hlinksldjump"/>
              </a:rPr>
              <a:t>Reporting framework</a:t>
            </a:r>
            <a:r>
              <a:rPr lang="en-US" sz="1100" b="0" dirty="0">
                <a:solidFill>
                  <a:schemeClr val="tx1"/>
                </a:solidFill>
                <a:latin typeface="Arial" panose="020B0604020202020204" pitchFamily="34" charset="0"/>
              </a:rPr>
              <a:t>	</a:t>
            </a:r>
            <a:r>
              <a:rPr lang="en-CA" sz="1100" b="0" dirty="0">
                <a:solidFill>
                  <a:schemeClr val="tx1"/>
                </a:solidFill>
                <a:latin typeface="Arial" panose="020B0604020202020204" pitchFamily="34" charset="0"/>
              </a:rPr>
              <a:t>13</a:t>
            </a:r>
          </a:p>
          <a:p>
            <a:pPr marL="0" indent="0">
              <a:lnSpc>
                <a:spcPts val="1600"/>
              </a:lnSpc>
              <a:spcBef>
                <a:spcPts val="0"/>
              </a:spcBef>
              <a:buNone/>
              <a:tabLst>
                <a:tab pos="7548563" algn="r"/>
              </a:tabLst>
            </a:pPr>
            <a:r>
              <a:rPr lang="en-US" sz="1100" b="0" dirty="0">
                <a:solidFill>
                  <a:schemeClr val="tx1"/>
                </a:solidFill>
                <a:latin typeface="Arial" panose="020B0604020202020204" pitchFamily="34" charset="0"/>
                <a:hlinkClick r:id="rId7" action="ppaction://hlinksldjump"/>
              </a:rPr>
              <a:t>Profile of primary care physicians and their practices</a:t>
            </a:r>
            <a:r>
              <a:rPr lang="en-US" sz="1100" b="0" dirty="0">
                <a:solidFill>
                  <a:schemeClr val="tx1"/>
                </a:solidFill>
                <a:latin typeface="Arial" panose="020B0604020202020204" pitchFamily="34" charset="0"/>
              </a:rPr>
              <a:t>	14</a:t>
            </a:r>
          </a:p>
          <a:p>
            <a:pPr marL="0" indent="0">
              <a:lnSpc>
                <a:spcPts val="1600"/>
              </a:lnSpc>
              <a:spcBef>
                <a:spcPts val="0"/>
              </a:spcBef>
              <a:buNone/>
              <a:tabLst>
                <a:tab pos="7548563" algn="r"/>
              </a:tabLst>
            </a:pPr>
            <a:r>
              <a:rPr lang="en-US" sz="1100" b="0" dirty="0">
                <a:solidFill>
                  <a:schemeClr val="tx1"/>
                </a:solidFill>
                <a:latin typeface="Arial" panose="020B0604020202020204" pitchFamily="34" charset="0"/>
                <a:hlinkClick r:id="rId8" action="ppaction://hlinksldjump"/>
              </a:rPr>
              <a:t>Access to care</a:t>
            </a:r>
            <a:r>
              <a:rPr lang="en-US" sz="1100" b="0" dirty="0">
                <a:solidFill>
                  <a:schemeClr val="tx1"/>
                </a:solidFill>
                <a:latin typeface="Arial" panose="020B0604020202020204" pitchFamily="34" charset="0"/>
              </a:rPr>
              <a:t>	27</a:t>
            </a:r>
          </a:p>
          <a:p>
            <a:pPr marL="0" indent="0">
              <a:lnSpc>
                <a:spcPts val="1600"/>
              </a:lnSpc>
              <a:spcBef>
                <a:spcPts val="0"/>
              </a:spcBef>
              <a:buNone/>
              <a:tabLst>
                <a:tab pos="7548563" algn="r"/>
              </a:tabLst>
            </a:pPr>
            <a:r>
              <a:rPr lang="en-US" sz="1100" b="0" dirty="0">
                <a:solidFill>
                  <a:schemeClr val="tx1"/>
                </a:solidFill>
                <a:latin typeface="Arial" panose="020B0604020202020204" pitchFamily="34" charset="0"/>
                <a:hlinkClick r:id="rId9" action="ppaction://hlinksldjump"/>
              </a:rPr>
              <a:t>Patient-centred care</a:t>
            </a:r>
            <a:r>
              <a:rPr lang="en-US" sz="1100" b="0" dirty="0">
                <a:solidFill>
                  <a:schemeClr val="tx1"/>
                </a:solidFill>
                <a:latin typeface="Arial" panose="020B0604020202020204" pitchFamily="34" charset="0"/>
              </a:rPr>
              <a:t>	35</a:t>
            </a:r>
          </a:p>
          <a:p>
            <a:pPr marL="0" indent="0">
              <a:lnSpc>
                <a:spcPts val="1600"/>
              </a:lnSpc>
              <a:spcBef>
                <a:spcPts val="0"/>
              </a:spcBef>
              <a:buNone/>
              <a:tabLst>
                <a:tab pos="7548563" algn="r"/>
              </a:tabLst>
            </a:pPr>
            <a:r>
              <a:rPr lang="en-US" sz="1100" b="0" dirty="0">
                <a:solidFill>
                  <a:schemeClr val="tx1"/>
                </a:solidFill>
                <a:latin typeface="Arial" panose="020B0604020202020204" pitchFamily="34" charset="0"/>
                <a:hlinkClick r:id="rId10" action="ppaction://hlinksldjump"/>
              </a:rPr>
              <a:t>Coordination within the health system</a:t>
            </a:r>
            <a:r>
              <a:rPr lang="en-US" sz="1100" b="0" dirty="0">
                <a:solidFill>
                  <a:schemeClr val="tx1"/>
                </a:solidFill>
                <a:latin typeface="Arial" panose="020B0604020202020204" pitchFamily="34" charset="0"/>
              </a:rPr>
              <a:t>	45</a:t>
            </a:r>
          </a:p>
          <a:p>
            <a:pPr marL="0" indent="0">
              <a:lnSpc>
                <a:spcPts val="1600"/>
              </a:lnSpc>
              <a:spcBef>
                <a:spcPts val="0"/>
              </a:spcBef>
              <a:buNone/>
              <a:tabLst>
                <a:tab pos="7548563" algn="r"/>
              </a:tabLst>
            </a:pPr>
            <a:r>
              <a:rPr lang="en-US" sz="1100" b="0" dirty="0">
                <a:solidFill>
                  <a:schemeClr val="tx1"/>
                </a:solidFill>
                <a:latin typeface="Arial" panose="020B0604020202020204" pitchFamily="34" charset="0"/>
                <a:hlinkClick r:id="rId11" action="ppaction://hlinksldjump"/>
              </a:rPr>
              <a:t>Coordination with social services</a:t>
            </a:r>
            <a:r>
              <a:rPr lang="en-US" sz="1100" b="0" dirty="0">
                <a:solidFill>
                  <a:schemeClr val="tx1"/>
                </a:solidFill>
                <a:latin typeface="Arial" panose="020B0604020202020204" pitchFamily="34" charset="0"/>
              </a:rPr>
              <a:t>	53</a:t>
            </a:r>
          </a:p>
          <a:p>
            <a:pPr marL="0" indent="0">
              <a:lnSpc>
                <a:spcPts val="1600"/>
              </a:lnSpc>
              <a:spcBef>
                <a:spcPts val="0"/>
              </a:spcBef>
              <a:buNone/>
              <a:tabLst>
                <a:tab pos="7548563" algn="r"/>
              </a:tabLst>
            </a:pPr>
            <a:r>
              <a:rPr lang="en-US" sz="1100" b="0" dirty="0">
                <a:solidFill>
                  <a:schemeClr val="tx1"/>
                </a:solidFill>
                <a:latin typeface="Arial" panose="020B0604020202020204" pitchFamily="34" charset="0"/>
                <a:hlinkClick r:id="rId12" action="ppaction://hlinksldjump"/>
              </a:rPr>
              <a:t>Coordination using information technologies</a:t>
            </a:r>
            <a:r>
              <a:rPr lang="en-US" sz="1100" b="0" dirty="0">
                <a:solidFill>
                  <a:schemeClr val="tx1"/>
                </a:solidFill>
                <a:latin typeface="Arial" panose="020B0604020202020204" pitchFamily="34" charset="0"/>
              </a:rPr>
              <a:t>	58</a:t>
            </a:r>
          </a:p>
          <a:p>
            <a:pPr marL="0" indent="0">
              <a:lnSpc>
                <a:spcPts val="1600"/>
              </a:lnSpc>
              <a:spcBef>
                <a:spcPts val="0"/>
              </a:spcBef>
              <a:buNone/>
              <a:tabLst>
                <a:tab pos="7548563" algn="r"/>
              </a:tabLst>
            </a:pPr>
            <a:r>
              <a:rPr lang="en-US" sz="1100" b="0" dirty="0">
                <a:solidFill>
                  <a:schemeClr val="tx1"/>
                </a:solidFill>
                <a:latin typeface="Arial" panose="020B0604020202020204" pitchFamily="34" charset="0"/>
                <a:hlinkClick r:id="rId13" action="ppaction://hlinksldjump"/>
              </a:rPr>
              <a:t>Perception of health system performance</a:t>
            </a:r>
            <a:r>
              <a:rPr lang="en-US" sz="1100" b="0" dirty="0">
                <a:solidFill>
                  <a:schemeClr val="tx1"/>
                </a:solidFill>
                <a:latin typeface="Arial" panose="020B0604020202020204" pitchFamily="34" charset="0"/>
              </a:rPr>
              <a:t>	70</a:t>
            </a:r>
          </a:p>
          <a:p>
            <a:pPr marL="0" indent="0">
              <a:lnSpc>
                <a:spcPts val="1600"/>
              </a:lnSpc>
              <a:spcBef>
                <a:spcPts val="0"/>
              </a:spcBef>
              <a:buNone/>
              <a:tabLst>
                <a:tab pos="7548563" algn="r"/>
              </a:tabLst>
            </a:pPr>
            <a:r>
              <a:rPr lang="en-CA" sz="1100" b="0" dirty="0">
                <a:solidFill>
                  <a:schemeClr val="tx1"/>
                </a:solidFill>
                <a:latin typeface="Arial" panose="020B0604020202020204" pitchFamily="34" charset="0"/>
                <a:hlinkClick r:id="rId14" action="ppaction://hlinksldjump"/>
              </a:rPr>
              <a:t>Methodology notes</a:t>
            </a:r>
            <a:r>
              <a:rPr lang="en-CA" sz="1100" b="0" dirty="0">
                <a:solidFill>
                  <a:schemeClr val="tx1"/>
                </a:solidFill>
                <a:latin typeface="Arial" panose="020B0604020202020204" pitchFamily="34" charset="0"/>
              </a:rPr>
              <a:t>	77</a:t>
            </a:r>
          </a:p>
          <a:p>
            <a:pPr marL="0" indent="0">
              <a:lnSpc>
                <a:spcPts val="1600"/>
              </a:lnSpc>
              <a:spcBef>
                <a:spcPts val="0"/>
              </a:spcBef>
              <a:buNone/>
              <a:tabLst>
                <a:tab pos="7548563" algn="r"/>
              </a:tabLst>
            </a:pPr>
            <a:r>
              <a:rPr lang="en-US" sz="1100" b="0" dirty="0">
                <a:solidFill>
                  <a:schemeClr val="tx1"/>
                </a:solidFill>
                <a:latin typeface="Arial" panose="020B0604020202020204" pitchFamily="34" charset="0"/>
                <a:hlinkClick r:id="rId15" action="ppaction://hlinksldjump"/>
              </a:rPr>
              <a:t>Demographics of survey respondents</a:t>
            </a:r>
            <a:r>
              <a:rPr lang="en-CA" sz="1100" b="0" dirty="0">
                <a:solidFill>
                  <a:schemeClr val="tx1"/>
                </a:solidFill>
                <a:latin typeface="Arial" panose="020B0604020202020204" pitchFamily="34" charset="0"/>
              </a:rPr>
              <a:t>	80</a:t>
            </a:r>
          </a:p>
          <a:p>
            <a:pPr marL="0" indent="0">
              <a:lnSpc>
                <a:spcPts val="1600"/>
              </a:lnSpc>
              <a:spcBef>
                <a:spcPts val="0"/>
              </a:spcBef>
              <a:buNone/>
              <a:tabLst>
                <a:tab pos="7548563" algn="r"/>
              </a:tabLst>
            </a:pPr>
            <a:r>
              <a:rPr lang="en-CA" sz="1100" b="0" dirty="0">
                <a:solidFill>
                  <a:schemeClr val="tx1"/>
                </a:solidFill>
                <a:latin typeface="Arial" panose="020B0604020202020204" pitchFamily="34" charset="0"/>
                <a:hlinkClick r:id="rId15" action="ppaction://hlinksldjump"/>
              </a:rPr>
              <a:t>Bibliography</a:t>
            </a:r>
            <a:r>
              <a:rPr lang="en-CA" sz="1100" b="0" dirty="0">
                <a:solidFill>
                  <a:schemeClr val="tx1"/>
                </a:solidFill>
                <a:latin typeface="Arial" panose="020B0604020202020204" pitchFamily="34" charset="0"/>
              </a:rPr>
              <a:t>	81</a:t>
            </a:r>
          </a:p>
        </p:txBody>
      </p:sp>
      <p:sp>
        <p:nvSpPr>
          <p:cNvPr id="7" name="Title 6"/>
          <p:cNvSpPr>
            <a:spLocks noGrp="1"/>
          </p:cNvSpPr>
          <p:nvPr>
            <p:ph type="title"/>
          </p:nvPr>
        </p:nvSpPr>
        <p:spPr>
          <a:xfrm>
            <a:off x="374904" y="274320"/>
            <a:ext cx="8229600" cy="553998"/>
          </a:xfrm>
        </p:spPr>
        <p:txBody>
          <a:bodyPr>
            <a:noAutofit/>
          </a:bodyPr>
          <a:lstStyle/>
          <a:p>
            <a:r>
              <a:rPr lang="en-US" dirty="0" smtClean="0"/>
              <a:t>Table of contents</a:t>
            </a:r>
            <a:endParaRPr lang="en-US" dirty="0"/>
          </a:p>
        </p:txBody>
      </p:sp>
    </p:spTree>
    <p:extLst>
      <p:ext uri="{BB962C8B-B14F-4D97-AF65-F5344CB8AC3E}">
        <p14:creationId xmlns:p14="http://schemas.microsoft.com/office/powerpoint/2010/main" val="544126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306251617"/>
              </p:ext>
            </p:extLst>
          </p:nvPr>
        </p:nvGraphicFramePr>
        <p:xfrm>
          <a:off x="516797" y="2551553"/>
          <a:ext cx="3956756" cy="2585214"/>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p:cNvSpPr/>
          <p:nvPr/>
        </p:nvSpPr>
        <p:spPr>
          <a:xfrm>
            <a:off x="4934752" y="1391463"/>
            <a:ext cx="3730524" cy="3790950"/>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Fewer Canadian primary care physicians have </a:t>
            </a:r>
            <a:br>
              <a:rPr lang="en-US" dirty="0" smtClean="0"/>
            </a:br>
            <a:r>
              <a:rPr lang="en-US" dirty="0" smtClean="0"/>
              <a:t>after-hours arrangements than CMWF average</a:t>
            </a:r>
            <a:endParaRPr lang="en-US" dirty="0"/>
          </a:p>
        </p:txBody>
      </p:sp>
      <p:sp>
        <p:nvSpPr>
          <p:cNvPr id="4" name="TextBox 3"/>
          <p:cNvSpPr txBox="1"/>
          <p:nvPr/>
        </p:nvSpPr>
        <p:spPr>
          <a:xfrm>
            <a:off x="370940" y="1477918"/>
            <a:ext cx="4201060" cy="964367"/>
          </a:xfrm>
          <a:prstGeom prst="rect">
            <a:avLst/>
          </a:prstGeom>
          <a:noFill/>
        </p:spPr>
        <p:txBody>
          <a:bodyPr wrap="square" rtlCol="0">
            <a:spAutoFit/>
          </a:bodyPr>
          <a:lstStyle/>
          <a:p>
            <a:pPr algn="ctr">
              <a:lnSpc>
                <a:spcPts val="1700"/>
              </a:lnSpc>
            </a:pPr>
            <a:r>
              <a:rPr lang="en-US" sz="1400" dirty="0" smtClean="0">
                <a:solidFill>
                  <a:srgbClr val="365254"/>
                </a:solidFill>
                <a:cs typeface="Arial" panose="020B0604020202020204" pitchFamily="34" charset="0"/>
              </a:rPr>
              <a:t>Proportion </a:t>
            </a:r>
            <a:r>
              <a:rPr lang="en-US" sz="1400" dirty="0">
                <a:solidFill>
                  <a:srgbClr val="365254"/>
                </a:solidFill>
                <a:cs typeface="Arial" panose="020B0604020202020204" pitchFamily="34" charset="0"/>
              </a:rPr>
              <a:t>of primary care physicians whose practice has an </a:t>
            </a:r>
            <a:r>
              <a:rPr lang="en-US" sz="1400" b="1" dirty="0">
                <a:solidFill>
                  <a:srgbClr val="365254"/>
                </a:solidFill>
                <a:cs typeface="Arial" panose="020B0604020202020204" pitchFamily="34" charset="0"/>
              </a:rPr>
              <a:t>arrangement</a:t>
            </a:r>
            <a:r>
              <a:rPr lang="en-US" sz="1400" dirty="0">
                <a:solidFill>
                  <a:srgbClr val="365254"/>
                </a:solidFill>
                <a:cs typeface="Arial" panose="020B0604020202020204" pitchFamily="34" charset="0"/>
              </a:rPr>
              <a:t>, either </a:t>
            </a:r>
            <a:r>
              <a:rPr lang="en-US" sz="1400" dirty="0" smtClean="0">
                <a:solidFill>
                  <a:srgbClr val="365254"/>
                </a:solidFill>
                <a:cs typeface="Arial" panose="020B0604020202020204" pitchFamily="34" charset="0"/>
              </a:rPr>
              <a:t>internally or </a:t>
            </a:r>
            <a:r>
              <a:rPr lang="en-US" sz="1400" dirty="0">
                <a:solidFill>
                  <a:srgbClr val="365254"/>
                </a:solidFill>
                <a:cs typeface="Arial" panose="020B0604020202020204" pitchFamily="34" charset="0"/>
              </a:rPr>
              <a:t>with another practice, where patients can be seen by a doctor or nurse when the practice is closed (e.g., </a:t>
            </a:r>
            <a:r>
              <a:rPr lang="en-US" sz="1400" b="1" dirty="0" smtClean="0">
                <a:solidFill>
                  <a:srgbClr val="365254"/>
                </a:solidFill>
                <a:cs typeface="Arial" panose="020B0604020202020204" pitchFamily="34" charset="0"/>
              </a:rPr>
              <a:t>after hours</a:t>
            </a:r>
            <a:r>
              <a:rPr lang="en-US" sz="1400" dirty="0" smtClean="0">
                <a:solidFill>
                  <a:srgbClr val="365254"/>
                </a:solidFill>
                <a:cs typeface="Arial" panose="020B0604020202020204" pitchFamily="34" charset="0"/>
              </a:rPr>
              <a:t>)</a:t>
            </a:r>
            <a:endParaRPr lang="en-US" sz="1400" dirty="0">
              <a:solidFill>
                <a:srgbClr val="365254"/>
              </a:solidFill>
              <a:cs typeface="Arial" panose="020B0604020202020204" pitchFamily="34" charset="0"/>
            </a:endParaRPr>
          </a:p>
        </p:txBody>
      </p:sp>
      <p:sp>
        <p:nvSpPr>
          <p:cNvPr id="5" name="TextBox 4"/>
          <p:cNvSpPr txBox="1"/>
          <p:nvPr/>
        </p:nvSpPr>
        <p:spPr>
          <a:xfrm>
            <a:off x="4994349" y="1477918"/>
            <a:ext cx="3606192" cy="964367"/>
          </a:xfrm>
          <a:prstGeom prst="rect">
            <a:avLst/>
          </a:prstGeom>
          <a:noFill/>
        </p:spPr>
        <p:txBody>
          <a:bodyPr wrap="square" rtlCol="0">
            <a:spAutoFit/>
          </a:bodyPr>
          <a:lstStyle/>
          <a:p>
            <a:pPr algn="ctr">
              <a:lnSpc>
                <a:spcPts val="1700"/>
              </a:lnSpc>
            </a:pPr>
            <a:r>
              <a:rPr lang="en-US" sz="1400" dirty="0">
                <a:solidFill>
                  <a:srgbClr val="365254"/>
                </a:solidFill>
                <a:cs typeface="Arial" panose="020B0604020202020204" pitchFamily="34" charset="0"/>
              </a:rPr>
              <a:t>Of those who </a:t>
            </a:r>
            <a:r>
              <a:rPr lang="en-US" sz="1400" dirty="0" smtClean="0">
                <a:solidFill>
                  <a:srgbClr val="365254"/>
                </a:solidFill>
                <a:cs typeface="Arial" panose="020B0604020202020204" pitchFamily="34" charset="0"/>
              </a:rPr>
              <a:t>have </a:t>
            </a:r>
            <a:r>
              <a:rPr lang="en-US" sz="1400" dirty="0">
                <a:solidFill>
                  <a:srgbClr val="365254"/>
                </a:solidFill>
                <a:cs typeface="Arial" panose="020B0604020202020204" pitchFamily="34" charset="0"/>
              </a:rPr>
              <a:t>arrangements, </a:t>
            </a:r>
            <a:r>
              <a:rPr lang="en-US" sz="1400" dirty="0" smtClean="0">
                <a:solidFill>
                  <a:srgbClr val="365254"/>
                </a:solidFill>
                <a:cs typeface="Arial" panose="020B0604020202020204" pitchFamily="34" charset="0"/>
              </a:rPr>
              <a:t>proportion of </a:t>
            </a:r>
            <a:r>
              <a:rPr lang="en-US" sz="1400" dirty="0">
                <a:solidFill>
                  <a:srgbClr val="365254"/>
                </a:solidFill>
                <a:cs typeface="Arial" panose="020B0604020202020204" pitchFamily="34" charset="0"/>
              </a:rPr>
              <a:t>primary care physicians</a:t>
            </a:r>
            <a:r>
              <a:rPr lang="en-US" sz="1400" dirty="0" smtClean="0">
                <a:solidFill>
                  <a:srgbClr val="365254"/>
                </a:solidFill>
                <a:cs typeface="Arial" panose="020B0604020202020204" pitchFamily="34" charset="0"/>
              </a:rPr>
              <a:t> who </a:t>
            </a:r>
            <a:r>
              <a:rPr lang="en-US" sz="1400" b="1" dirty="0" smtClean="0">
                <a:solidFill>
                  <a:srgbClr val="365254"/>
                </a:solidFill>
                <a:cs typeface="Arial" panose="020B0604020202020204" pitchFamily="34" charset="0"/>
              </a:rPr>
              <a:t>usually </a:t>
            </a:r>
            <a:r>
              <a:rPr lang="en-US" sz="1400" dirty="0" smtClean="0">
                <a:solidFill>
                  <a:srgbClr val="365254"/>
                </a:solidFill>
                <a:cs typeface="Arial" panose="020B0604020202020204" pitchFamily="34" charset="0"/>
              </a:rPr>
              <a:t>receive </a:t>
            </a:r>
            <a:r>
              <a:rPr lang="en-US" sz="1400" dirty="0">
                <a:solidFill>
                  <a:srgbClr val="365254"/>
                </a:solidFill>
                <a:cs typeface="Arial" panose="020B0604020202020204" pitchFamily="34" charset="0"/>
              </a:rPr>
              <a:t>notifications that their patients </a:t>
            </a:r>
            <a:r>
              <a:rPr lang="en-US" sz="1400" dirty="0" smtClean="0">
                <a:solidFill>
                  <a:srgbClr val="365254"/>
                </a:solidFill>
                <a:cs typeface="Arial" panose="020B0604020202020204" pitchFamily="34" charset="0"/>
              </a:rPr>
              <a:t>have </a:t>
            </a:r>
            <a:r>
              <a:rPr lang="en-US" sz="1400" dirty="0">
                <a:solidFill>
                  <a:srgbClr val="365254"/>
                </a:solidFill>
                <a:cs typeface="Arial" panose="020B0604020202020204" pitchFamily="34" charset="0"/>
              </a:rPr>
              <a:t>been seen for after-hours care</a:t>
            </a:r>
          </a:p>
        </p:txBody>
      </p:sp>
      <p:graphicFrame>
        <p:nvGraphicFramePr>
          <p:cNvPr id="6" name="Chart 5"/>
          <p:cNvGraphicFramePr/>
          <p:nvPr>
            <p:extLst>
              <p:ext uri="{D42A27DB-BD31-4B8C-83A1-F6EECF244321}">
                <p14:modId xmlns:p14="http://schemas.microsoft.com/office/powerpoint/2010/main" val="2876610085"/>
              </p:ext>
            </p:extLst>
          </p:nvPr>
        </p:nvGraphicFramePr>
        <p:xfrm>
          <a:off x="5064523" y="2551554"/>
          <a:ext cx="3769830" cy="2571706"/>
        </p:xfrm>
        <a:graphic>
          <a:graphicData uri="http://schemas.openxmlformats.org/drawingml/2006/chart">
            <c:chart xmlns:c="http://schemas.openxmlformats.org/drawingml/2006/chart" xmlns:r="http://schemas.openxmlformats.org/officeDocument/2006/relationships" r:id="rId4"/>
          </a:graphicData>
        </a:graphic>
      </p:graphicFrame>
      <p:grpSp>
        <p:nvGrpSpPr>
          <p:cNvPr id="23" name="Group 22"/>
          <p:cNvGrpSpPr/>
          <p:nvPr/>
        </p:nvGrpSpPr>
        <p:grpSpPr>
          <a:xfrm>
            <a:off x="1143078" y="5490043"/>
            <a:ext cx="6914994" cy="594360"/>
            <a:chOff x="4226707" y="4950252"/>
            <a:chExt cx="6914994" cy="594360"/>
          </a:xfrm>
        </p:grpSpPr>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6707" y="4950252"/>
              <a:ext cx="594360" cy="594360"/>
            </a:xfrm>
            <a:prstGeom prst="rect">
              <a:avLst/>
            </a:prstGeom>
          </p:spPr>
        </p:pic>
        <p:sp>
          <p:nvSpPr>
            <p:cNvPr id="25" name="Rectangle 24"/>
            <p:cNvSpPr/>
            <p:nvPr/>
          </p:nvSpPr>
          <p:spPr>
            <a:xfrm>
              <a:off x="4830528" y="4961509"/>
              <a:ext cx="6311173" cy="528414"/>
            </a:xfrm>
            <a:prstGeom prst="rect">
              <a:avLst/>
            </a:prstGeom>
          </p:spPr>
          <p:txBody>
            <a:bodyPr wrap="square">
              <a:spAutoFit/>
            </a:bodyPr>
            <a:lstStyle/>
            <a:p>
              <a:pPr>
                <a:lnSpc>
                  <a:spcPts val="1800"/>
                </a:lnSpc>
              </a:pPr>
              <a:r>
                <a:rPr lang="en-US" sz="1100" dirty="0" smtClean="0">
                  <a:latin typeface="Arial" panose="020B0604020202020204" pitchFamily="34" charset="0"/>
                  <a:cs typeface="Arial" panose="020B0604020202020204" pitchFamily="34" charset="0"/>
                </a:rPr>
                <a:t>In 2015, Canadian primary care physicians </a:t>
              </a:r>
              <a:r>
                <a:rPr lang="en-US" sz="1100" dirty="0">
                  <a:latin typeface="Arial" panose="020B0604020202020204" pitchFamily="34" charset="0"/>
                  <a:cs typeface="Arial" panose="020B0604020202020204" pitchFamily="34" charset="0"/>
                </a:rPr>
                <a:t>reported similar </a:t>
              </a:r>
              <a:r>
                <a:rPr lang="en-US" sz="1100" dirty="0" smtClean="0">
                  <a:latin typeface="Arial" panose="020B0604020202020204" pitchFamily="34" charset="0"/>
                  <a:cs typeface="Arial" panose="020B0604020202020204" pitchFamily="34" charset="0"/>
                </a:rPr>
                <a:t>results for having arrangements when the practice is closed. </a:t>
              </a:r>
              <a:r>
                <a:rPr lang="en-US" sz="1100" dirty="0">
                  <a:latin typeface="Arial" panose="020B0604020202020204" pitchFamily="34" charset="0"/>
                  <a:cs typeface="Arial" panose="020B0604020202020204" pitchFamily="34" charset="0"/>
                </a:rPr>
                <a:t>Canada’s place among other countries was similar in both </a:t>
              </a:r>
              <a:r>
                <a:rPr lang="en-US" sz="1100" dirty="0" smtClean="0">
                  <a:latin typeface="Arial" panose="020B0604020202020204" pitchFamily="34" charset="0"/>
                  <a:cs typeface="Arial" panose="020B0604020202020204" pitchFamily="34" charset="0"/>
                </a:rPr>
                <a:t>2015 and 2019.</a:t>
              </a:r>
              <a:r>
                <a:rPr lang="en-US" sz="1100" baseline="30000" dirty="0" smtClean="0">
                  <a:latin typeface="Arial" panose="020B0604020202020204" pitchFamily="34" charset="0"/>
                  <a:cs typeface="Arial" panose="020B0604020202020204" pitchFamily="34" charset="0"/>
                </a:rPr>
                <a:t>1</a:t>
              </a:r>
              <a:endParaRPr lang="en-US" sz="1100" dirty="0">
                <a:latin typeface="Arial" panose="020B0604020202020204" pitchFamily="34" charset="0"/>
                <a:cs typeface="Arial" panose="020B0604020202020204" pitchFamily="34" charset="0"/>
              </a:endParaRPr>
            </a:p>
          </p:txBody>
        </p:sp>
      </p:grpSp>
      <p:grpSp>
        <p:nvGrpSpPr>
          <p:cNvPr id="14" name="Group 13"/>
          <p:cNvGrpSpPr/>
          <p:nvPr/>
        </p:nvGrpSpPr>
        <p:grpSpPr>
          <a:xfrm>
            <a:off x="3551296" y="2488577"/>
            <a:ext cx="1383456" cy="2678715"/>
            <a:chOff x="3551296" y="2483457"/>
            <a:chExt cx="1383456" cy="2678715"/>
          </a:xfrm>
        </p:grpSpPr>
        <p:cxnSp>
          <p:nvCxnSpPr>
            <p:cNvPr id="22" name="Straight Connector 21"/>
            <p:cNvCxnSpPr/>
            <p:nvPr/>
          </p:nvCxnSpPr>
          <p:spPr>
            <a:xfrm flipH="1">
              <a:off x="3551296" y="2483457"/>
              <a:ext cx="9234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551296" y="5162172"/>
              <a:ext cx="9234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74720" y="2488600"/>
              <a:ext cx="0" cy="2673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473553" y="3771882"/>
              <a:ext cx="461199" cy="0"/>
            </a:xfrm>
            <a:prstGeom prst="line">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33" name="Group 32"/>
          <p:cNvGrpSpPr/>
          <p:nvPr/>
        </p:nvGrpSpPr>
        <p:grpSpPr>
          <a:xfrm>
            <a:off x="374904" y="6493833"/>
            <a:ext cx="3754098" cy="230832"/>
            <a:chOff x="139635" y="6531780"/>
            <a:chExt cx="3754098" cy="230832"/>
          </a:xfrm>
        </p:grpSpPr>
        <p:sp>
          <p:nvSpPr>
            <p:cNvPr id="34"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35"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6"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37"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44"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45"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31490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and territorial snapshot: </a:t>
            </a:r>
            <a:br>
              <a:rPr lang="en-US" dirty="0" smtClean="0"/>
            </a:br>
            <a:r>
              <a:rPr lang="en-US" dirty="0" smtClean="0"/>
              <a:t>After-hours arrangements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2937815988"/>
              </p:ext>
            </p:extLst>
          </p:nvPr>
        </p:nvGraphicFramePr>
        <p:xfrm>
          <a:off x="374904" y="1719251"/>
          <a:ext cx="8229594" cy="1725818"/>
        </p:xfrm>
        <a:graphic>
          <a:graphicData uri="http://schemas.openxmlformats.org/drawingml/2006/table">
            <a:tbl>
              <a:tblPr/>
              <a:tblGrid>
                <a:gridCol w="1719943">
                  <a:extLst>
                    <a:ext uri="{9D8B030D-6E8A-4147-A177-3AD203B41FA5}">
                      <a16:colId xmlns:a16="http://schemas.microsoft.com/office/drawing/2014/main" val="2274431385"/>
                    </a:ext>
                  </a:extLst>
                </a:gridCol>
                <a:gridCol w="494602">
                  <a:extLst>
                    <a:ext uri="{9D8B030D-6E8A-4147-A177-3AD203B41FA5}">
                      <a16:colId xmlns:a16="http://schemas.microsoft.com/office/drawing/2014/main" val="3414494534"/>
                    </a:ext>
                  </a:extLst>
                </a:gridCol>
                <a:gridCol w="494602">
                  <a:extLst>
                    <a:ext uri="{9D8B030D-6E8A-4147-A177-3AD203B41FA5}">
                      <a16:colId xmlns:a16="http://schemas.microsoft.com/office/drawing/2014/main" val="1291103358"/>
                    </a:ext>
                  </a:extLst>
                </a:gridCol>
                <a:gridCol w="494602">
                  <a:extLst>
                    <a:ext uri="{9D8B030D-6E8A-4147-A177-3AD203B41FA5}">
                      <a16:colId xmlns:a16="http://schemas.microsoft.com/office/drawing/2014/main" val="2659665947"/>
                    </a:ext>
                  </a:extLst>
                </a:gridCol>
                <a:gridCol w="494602">
                  <a:extLst>
                    <a:ext uri="{9D8B030D-6E8A-4147-A177-3AD203B41FA5}">
                      <a16:colId xmlns:a16="http://schemas.microsoft.com/office/drawing/2014/main" val="77205676"/>
                    </a:ext>
                  </a:extLst>
                </a:gridCol>
                <a:gridCol w="494602">
                  <a:extLst>
                    <a:ext uri="{9D8B030D-6E8A-4147-A177-3AD203B41FA5}">
                      <a16:colId xmlns:a16="http://schemas.microsoft.com/office/drawing/2014/main" val="5221739"/>
                    </a:ext>
                  </a:extLst>
                </a:gridCol>
                <a:gridCol w="494602">
                  <a:extLst>
                    <a:ext uri="{9D8B030D-6E8A-4147-A177-3AD203B41FA5}">
                      <a16:colId xmlns:a16="http://schemas.microsoft.com/office/drawing/2014/main" val="3757745029"/>
                    </a:ext>
                  </a:extLst>
                </a:gridCol>
                <a:gridCol w="494602">
                  <a:extLst>
                    <a:ext uri="{9D8B030D-6E8A-4147-A177-3AD203B41FA5}">
                      <a16:colId xmlns:a16="http://schemas.microsoft.com/office/drawing/2014/main" val="2250567162"/>
                    </a:ext>
                  </a:extLst>
                </a:gridCol>
                <a:gridCol w="494602">
                  <a:extLst>
                    <a:ext uri="{9D8B030D-6E8A-4147-A177-3AD203B41FA5}">
                      <a16:colId xmlns:a16="http://schemas.microsoft.com/office/drawing/2014/main" val="2848938551"/>
                    </a:ext>
                  </a:extLst>
                </a:gridCol>
                <a:gridCol w="494602">
                  <a:extLst>
                    <a:ext uri="{9D8B030D-6E8A-4147-A177-3AD203B41FA5}">
                      <a16:colId xmlns:a16="http://schemas.microsoft.com/office/drawing/2014/main" val="1775685730"/>
                    </a:ext>
                  </a:extLst>
                </a:gridCol>
                <a:gridCol w="494602">
                  <a:extLst>
                    <a:ext uri="{9D8B030D-6E8A-4147-A177-3AD203B41FA5}">
                      <a16:colId xmlns:a16="http://schemas.microsoft.com/office/drawing/2014/main" val="613197185"/>
                    </a:ext>
                  </a:extLst>
                </a:gridCol>
                <a:gridCol w="494602">
                  <a:extLst>
                    <a:ext uri="{9D8B030D-6E8A-4147-A177-3AD203B41FA5}">
                      <a16:colId xmlns:a16="http://schemas.microsoft.com/office/drawing/2014/main" val="4077132638"/>
                    </a:ext>
                  </a:extLst>
                </a:gridCol>
                <a:gridCol w="494602">
                  <a:extLst>
                    <a:ext uri="{9D8B030D-6E8A-4147-A177-3AD203B41FA5}">
                      <a16:colId xmlns:a16="http://schemas.microsoft.com/office/drawing/2014/main" val="178737671"/>
                    </a:ext>
                  </a:extLst>
                </a:gridCol>
                <a:gridCol w="574427">
                  <a:extLst>
                    <a:ext uri="{9D8B030D-6E8A-4147-A177-3AD203B41FA5}">
                      <a16:colId xmlns:a16="http://schemas.microsoft.com/office/drawing/2014/main" val="3241438732"/>
                    </a:ext>
                  </a:extLst>
                </a:gridCol>
              </a:tblGrid>
              <a:tr h="409082">
                <a:tc>
                  <a:txBody>
                    <a:bodyPr/>
                    <a:lstStyle/>
                    <a:p>
                      <a:pPr algn="l" fontAlgn="b"/>
                      <a:endParaRPr lang="en-CA" sz="1200" b="1" i="0" u="none" strike="noStrike" dirty="0">
                        <a:effectLst/>
                        <a:latin typeface="+mn-lt"/>
                        <a:cs typeface="Arial" panose="020B0604020202020204" pitchFamily="34" charset="0"/>
                      </a:endParaRPr>
                    </a:p>
                  </a:txBody>
                  <a:tcPr marL="18288" marR="18288" marT="18288" marB="18288"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 </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623302">
                <a:tc>
                  <a:txBody>
                    <a:bodyPr/>
                    <a:lstStyle/>
                    <a:p>
                      <a:r>
                        <a:rPr lang="en-US" sz="1200" dirty="0" smtClean="0">
                          <a:latin typeface="+mn-lt"/>
                          <a:cs typeface="Arial" panose="020B0604020202020204" pitchFamily="34" charset="0"/>
                        </a:rPr>
                        <a:t>Has an </a:t>
                      </a:r>
                      <a:r>
                        <a:rPr lang="en-US" sz="1200" b="1" dirty="0" smtClean="0">
                          <a:latin typeface="+mn-lt"/>
                          <a:cs typeface="Arial" panose="020B0604020202020204" pitchFamily="34" charset="0"/>
                        </a:rPr>
                        <a:t>arrangement</a:t>
                      </a:r>
                      <a:r>
                        <a:rPr lang="en-US" sz="1200" dirty="0" smtClean="0">
                          <a:latin typeface="+mn-lt"/>
                          <a:cs typeface="Arial" panose="020B0604020202020204" pitchFamily="34" charset="0"/>
                        </a:rPr>
                        <a:t>, either internally or with another practice, where patients can be seen by </a:t>
                      </a:r>
                      <a:br>
                        <a:rPr lang="en-US" sz="1200" dirty="0" smtClean="0">
                          <a:latin typeface="+mn-lt"/>
                          <a:cs typeface="Arial" panose="020B0604020202020204" pitchFamily="34" charset="0"/>
                        </a:rPr>
                      </a:br>
                      <a:r>
                        <a:rPr lang="en-US" sz="1200" dirty="0" smtClean="0">
                          <a:latin typeface="+mn-lt"/>
                          <a:cs typeface="Arial" panose="020B0604020202020204" pitchFamily="34" charset="0"/>
                        </a:rPr>
                        <a:t>a doctor or nurse when the practice is closed </a:t>
                      </a:r>
                      <a:br>
                        <a:rPr lang="en-US" sz="1200" dirty="0" smtClean="0">
                          <a:latin typeface="+mn-lt"/>
                          <a:cs typeface="Arial" panose="020B0604020202020204" pitchFamily="34" charset="0"/>
                        </a:rPr>
                      </a:br>
                      <a:r>
                        <a:rPr lang="en-US" sz="1200" dirty="0" smtClean="0">
                          <a:latin typeface="+mn-lt"/>
                          <a:cs typeface="Arial" panose="020B0604020202020204" pitchFamily="34" charset="0"/>
                        </a:rPr>
                        <a:t>(e.g., </a:t>
                      </a:r>
                      <a:r>
                        <a:rPr lang="en-US" sz="1200" b="1" dirty="0" smtClean="0">
                          <a:latin typeface="+mn-lt"/>
                          <a:cs typeface="Arial" panose="020B0604020202020204" pitchFamily="34" charset="0"/>
                        </a:rPr>
                        <a:t>after hours</a:t>
                      </a:r>
                      <a:r>
                        <a:rPr lang="en-US" sz="1200" dirty="0" smtClean="0">
                          <a:latin typeface="+mn-lt"/>
                          <a:cs typeface="Arial" panose="020B0604020202020204" pitchFamily="34" charset="0"/>
                        </a:rPr>
                        <a:t>)</a:t>
                      </a:r>
                      <a:endParaRPr lang="en-US" sz="1200" dirty="0">
                        <a:latin typeface="+mn-lt"/>
                        <a:cs typeface="Arial" panose="020B0604020202020204" pitchFamily="34" charset="0"/>
                      </a:endParaRPr>
                    </a:p>
                  </a:txBody>
                  <a:tcPr marL="18288" marR="18288" marT="18288" marB="18288"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64</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49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75</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bl>
          </a:graphicData>
        </a:graphic>
      </p:graphicFrame>
      <p:sp>
        <p:nvSpPr>
          <p:cNvPr id="9" name="TextBox 8"/>
          <p:cNvSpPr txBox="1"/>
          <p:nvPr/>
        </p:nvSpPr>
        <p:spPr>
          <a:xfrm>
            <a:off x="374904" y="1312290"/>
            <a:ext cx="8229600" cy="400110"/>
          </a:xfrm>
          <a:prstGeom prst="rect">
            <a:avLst/>
          </a:prstGeom>
          <a:noFill/>
        </p:spPr>
        <p:txBody>
          <a:bodyPr wrap="square" lIns="0" tIns="45720" bIns="137160" rtlCol="0">
            <a:spAutoFit/>
          </a:bodyPr>
          <a:lstStyle/>
          <a:p>
            <a:pPr algn="just"/>
            <a:r>
              <a:rPr lang="en-US" sz="1400" dirty="0" smtClean="0">
                <a:solidFill>
                  <a:srgbClr val="365254"/>
                </a:solidFill>
                <a:cs typeface="Arial" panose="020B0604020202020204" pitchFamily="34" charset="0"/>
              </a:rPr>
              <a:t>Proportion </a:t>
            </a:r>
            <a:r>
              <a:rPr lang="en-US" sz="1400" dirty="0">
                <a:solidFill>
                  <a:srgbClr val="365254"/>
                </a:solidFill>
                <a:cs typeface="Arial" panose="020B0604020202020204" pitchFamily="34" charset="0"/>
              </a:rPr>
              <a:t>of primary care physicians whose </a:t>
            </a:r>
            <a:r>
              <a:rPr lang="en-US" sz="1400" dirty="0" smtClean="0">
                <a:solidFill>
                  <a:srgbClr val="365254"/>
                </a:solidFill>
                <a:cs typeface="Arial" panose="020B0604020202020204" pitchFamily="34" charset="0"/>
              </a:rPr>
              <a:t>practice . . . </a:t>
            </a:r>
            <a:endParaRPr lang="en-US" sz="1400" dirty="0">
              <a:solidFill>
                <a:srgbClr val="365254"/>
              </a:solidFill>
              <a:cs typeface="Arial" panose="020B0604020202020204" pitchFamily="34" charset="0"/>
            </a:endParaRPr>
          </a:p>
        </p:txBody>
      </p:sp>
      <p:sp>
        <p:nvSpPr>
          <p:cNvPr id="4" name="Rectangle 3"/>
          <p:cNvSpPr/>
          <p:nvPr/>
        </p:nvSpPr>
        <p:spPr>
          <a:xfrm>
            <a:off x="374904" y="3618234"/>
            <a:ext cx="8229600" cy="400110"/>
          </a:xfrm>
          <a:prstGeom prst="rect">
            <a:avLst/>
          </a:prstGeom>
        </p:spPr>
        <p:txBody>
          <a:bodyPr wrap="square" lIns="0" bIns="137160">
            <a:spAutoFit/>
          </a:bodyPr>
          <a:lstStyle/>
          <a:p>
            <a:r>
              <a:rPr lang="en-US" sz="1400" dirty="0">
                <a:solidFill>
                  <a:srgbClr val="365254"/>
                </a:solidFill>
                <a:cs typeface="Arial" panose="020B0604020202020204" pitchFamily="34" charset="0"/>
              </a:rPr>
              <a:t>Of those who </a:t>
            </a:r>
            <a:r>
              <a:rPr lang="en-US" sz="1400" dirty="0" smtClean="0">
                <a:solidFill>
                  <a:srgbClr val="365254"/>
                </a:solidFill>
                <a:cs typeface="Arial" panose="020B0604020202020204" pitchFamily="34" charset="0"/>
              </a:rPr>
              <a:t>have </a:t>
            </a:r>
            <a:r>
              <a:rPr lang="en-US" sz="1400" dirty="0">
                <a:solidFill>
                  <a:srgbClr val="365254"/>
                </a:solidFill>
                <a:cs typeface="Arial" panose="020B0604020202020204" pitchFamily="34" charset="0"/>
              </a:rPr>
              <a:t>arrangements, </a:t>
            </a:r>
            <a:r>
              <a:rPr lang="en-US" sz="1400" dirty="0" smtClean="0">
                <a:solidFill>
                  <a:srgbClr val="365254"/>
                </a:solidFill>
                <a:cs typeface="Arial" panose="020B0604020202020204" pitchFamily="34" charset="0"/>
              </a:rPr>
              <a:t>proportion </a:t>
            </a:r>
            <a:r>
              <a:rPr lang="en-US" sz="1400" dirty="0">
                <a:solidFill>
                  <a:srgbClr val="365254"/>
                </a:solidFill>
                <a:cs typeface="Arial" panose="020B0604020202020204" pitchFamily="34" charset="0"/>
              </a:rPr>
              <a:t>of primary care physicians </a:t>
            </a:r>
            <a:r>
              <a:rPr lang="en-US" sz="1400" dirty="0" smtClean="0">
                <a:solidFill>
                  <a:srgbClr val="365254"/>
                </a:solidFill>
                <a:cs typeface="Arial" panose="020B0604020202020204" pitchFamily="34" charset="0"/>
              </a:rPr>
              <a:t>who . . . </a:t>
            </a:r>
            <a:endParaRPr lang="en-US" sz="1400" dirty="0">
              <a:solidFill>
                <a:srgbClr val="365254"/>
              </a:solidFill>
            </a:endParaRPr>
          </a:p>
        </p:txBody>
      </p:sp>
      <p:graphicFrame>
        <p:nvGraphicFramePr>
          <p:cNvPr id="10" name="Content Placeholder 4"/>
          <p:cNvGraphicFramePr>
            <a:graphicFrameLocks/>
          </p:cNvGraphicFramePr>
          <p:nvPr>
            <p:extLst>
              <p:ext uri="{D42A27DB-BD31-4B8C-83A1-F6EECF244321}">
                <p14:modId xmlns:p14="http://schemas.microsoft.com/office/powerpoint/2010/main" val="1636026404"/>
              </p:ext>
            </p:extLst>
          </p:nvPr>
        </p:nvGraphicFramePr>
        <p:xfrm>
          <a:off x="374904" y="4006666"/>
          <a:ext cx="8229597" cy="1177178"/>
        </p:xfrm>
        <a:graphic>
          <a:graphicData uri="http://schemas.openxmlformats.org/drawingml/2006/table">
            <a:tbl>
              <a:tblPr/>
              <a:tblGrid>
                <a:gridCol w="1732570">
                  <a:extLst>
                    <a:ext uri="{9D8B030D-6E8A-4147-A177-3AD203B41FA5}">
                      <a16:colId xmlns:a16="http://schemas.microsoft.com/office/drawing/2014/main" val="2274431385"/>
                    </a:ext>
                  </a:extLst>
                </a:gridCol>
                <a:gridCol w="493550">
                  <a:extLst>
                    <a:ext uri="{9D8B030D-6E8A-4147-A177-3AD203B41FA5}">
                      <a16:colId xmlns:a16="http://schemas.microsoft.com/office/drawing/2014/main" val="3414494534"/>
                    </a:ext>
                  </a:extLst>
                </a:gridCol>
                <a:gridCol w="493550">
                  <a:extLst>
                    <a:ext uri="{9D8B030D-6E8A-4147-A177-3AD203B41FA5}">
                      <a16:colId xmlns:a16="http://schemas.microsoft.com/office/drawing/2014/main" val="1291103358"/>
                    </a:ext>
                  </a:extLst>
                </a:gridCol>
                <a:gridCol w="493550">
                  <a:extLst>
                    <a:ext uri="{9D8B030D-6E8A-4147-A177-3AD203B41FA5}">
                      <a16:colId xmlns:a16="http://schemas.microsoft.com/office/drawing/2014/main" val="2659665947"/>
                    </a:ext>
                  </a:extLst>
                </a:gridCol>
                <a:gridCol w="493550">
                  <a:extLst>
                    <a:ext uri="{9D8B030D-6E8A-4147-A177-3AD203B41FA5}">
                      <a16:colId xmlns:a16="http://schemas.microsoft.com/office/drawing/2014/main" val="77205676"/>
                    </a:ext>
                  </a:extLst>
                </a:gridCol>
                <a:gridCol w="493550">
                  <a:extLst>
                    <a:ext uri="{9D8B030D-6E8A-4147-A177-3AD203B41FA5}">
                      <a16:colId xmlns:a16="http://schemas.microsoft.com/office/drawing/2014/main" val="5221739"/>
                    </a:ext>
                  </a:extLst>
                </a:gridCol>
                <a:gridCol w="493550">
                  <a:extLst>
                    <a:ext uri="{9D8B030D-6E8A-4147-A177-3AD203B41FA5}">
                      <a16:colId xmlns:a16="http://schemas.microsoft.com/office/drawing/2014/main" val="3757745029"/>
                    </a:ext>
                  </a:extLst>
                </a:gridCol>
                <a:gridCol w="493550">
                  <a:extLst>
                    <a:ext uri="{9D8B030D-6E8A-4147-A177-3AD203B41FA5}">
                      <a16:colId xmlns:a16="http://schemas.microsoft.com/office/drawing/2014/main" val="2250567162"/>
                    </a:ext>
                  </a:extLst>
                </a:gridCol>
                <a:gridCol w="493550">
                  <a:extLst>
                    <a:ext uri="{9D8B030D-6E8A-4147-A177-3AD203B41FA5}">
                      <a16:colId xmlns:a16="http://schemas.microsoft.com/office/drawing/2014/main" val="2848938551"/>
                    </a:ext>
                  </a:extLst>
                </a:gridCol>
                <a:gridCol w="493550">
                  <a:extLst>
                    <a:ext uri="{9D8B030D-6E8A-4147-A177-3AD203B41FA5}">
                      <a16:colId xmlns:a16="http://schemas.microsoft.com/office/drawing/2014/main" val="1775685730"/>
                    </a:ext>
                  </a:extLst>
                </a:gridCol>
                <a:gridCol w="493550">
                  <a:extLst>
                    <a:ext uri="{9D8B030D-6E8A-4147-A177-3AD203B41FA5}">
                      <a16:colId xmlns:a16="http://schemas.microsoft.com/office/drawing/2014/main" val="613197185"/>
                    </a:ext>
                  </a:extLst>
                </a:gridCol>
                <a:gridCol w="493550">
                  <a:extLst>
                    <a:ext uri="{9D8B030D-6E8A-4147-A177-3AD203B41FA5}">
                      <a16:colId xmlns:a16="http://schemas.microsoft.com/office/drawing/2014/main" val="4077132638"/>
                    </a:ext>
                  </a:extLst>
                </a:gridCol>
                <a:gridCol w="493550">
                  <a:extLst>
                    <a:ext uri="{9D8B030D-6E8A-4147-A177-3AD203B41FA5}">
                      <a16:colId xmlns:a16="http://schemas.microsoft.com/office/drawing/2014/main" val="178737671"/>
                    </a:ext>
                  </a:extLst>
                </a:gridCol>
                <a:gridCol w="574427">
                  <a:extLst>
                    <a:ext uri="{9D8B030D-6E8A-4147-A177-3AD203B41FA5}">
                      <a16:colId xmlns:a16="http://schemas.microsoft.com/office/drawing/2014/main" val="3241438732"/>
                    </a:ext>
                  </a:extLst>
                </a:gridCol>
              </a:tblGrid>
              <a:tr h="409082">
                <a:tc>
                  <a:txBody>
                    <a:bodyPr/>
                    <a:lstStyle/>
                    <a:p>
                      <a:pPr algn="l" fontAlgn="b"/>
                      <a:endParaRPr lang="en-CA" sz="1200" b="1" i="0" u="none" strike="noStrike" dirty="0">
                        <a:effectLst/>
                        <a:latin typeface="+mn-lt"/>
                        <a:cs typeface="Arial" panose="020B0604020202020204" pitchFamily="34" charset="0"/>
                      </a:endParaRPr>
                    </a:p>
                  </a:txBody>
                  <a:tcPr marL="18288" marR="18288" marT="18288" marB="18288"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 </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741461">
                <a:tc>
                  <a:txBody>
                    <a:bodyPr/>
                    <a:lstStyle/>
                    <a:p>
                      <a:r>
                        <a:rPr lang="en-US" sz="1200" b="1" dirty="0" smtClean="0">
                          <a:latin typeface="+mn-lt"/>
                          <a:cs typeface="Arial" panose="020B0604020202020204" pitchFamily="34" charset="0"/>
                        </a:rPr>
                        <a:t>Usually </a:t>
                      </a:r>
                      <a:r>
                        <a:rPr lang="en-US" sz="1200" b="0" dirty="0" smtClean="0">
                          <a:latin typeface="+mn-lt"/>
                          <a:cs typeface="Arial" panose="020B0604020202020204" pitchFamily="34" charset="0"/>
                        </a:rPr>
                        <a:t>receive notifications that </a:t>
                      </a:r>
                      <a:r>
                        <a:rPr lang="en-US" sz="1200" dirty="0" smtClean="0">
                          <a:latin typeface="+mn-lt"/>
                          <a:cs typeface="Arial" panose="020B0604020202020204" pitchFamily="34" charset="0"/>
                        </a:rPr>
                        <a:t>their patients have been seen for after-hours care</a:t>
                      </a:r>
                      <a:endParaRPr lang="en-US" sz="1200" dirty="0">
                        <a:latin typeface="+mn-lt"/>
                        <a:cs typeface="Arial" panose="020B0604020202020204" pitchFamily="34" charset="0"/>
                      </a:endParaRPr>
                    </a:p>
                  </a:txBody>
                  <a:tcPr marL="18288" marR="18288" marT="18288" marB="18288"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58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32</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45</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bl>
          </a:graphicData>
        </a:graphic>
      </p:graphicFrame>
      <p:sp>
        <p:nvSpPr>
          <p:cNvPr id="11" name="Rectangle 10"/>
          <p:cNvSpPr/>
          <p:nvPr/>
        </p:nvSpPr>
        <p:spPr>
          <a:xfrm>
            <a:off x="374904" y="5187763"/>
            <a:ext cx="7206996" cy="754053"/>
          </a:xfrm>
          <a:prstGeom prst="rect">
            <a:avLst/>
          </a:prstGeom>
        </p:spPr>
        <p:txBody>
          <a:bodyPr wrap="square" lIns="0" tIns="91440" bIns="45720">
            <a:spAutoFit/>
          </a:bodyPr>
          <a:lstStyle/>
          <a:p>
            <a:r>
              <a:rPr lang="en-US" sz="800" b="1" dirty="0" smtClean="0">
                <a:latin typeface="Arial" panose="020B0604020202020204" pitchFamily="34" charset="0"/>
              </a:rPr>
              <a:t>Notes</a:t>
            </a:r>
          </a:p>
          <a:p>
            <a:r>
              <a:rPr lang="en-US" sz="800" dirty="0">
                <a:latin typeface="Arial" panose="020B0604020202020204" pitchFamily="34" charset="0"/>
                <a:cs typeface="Arial" panose="020B0604020202020204" pitchFamily="34" charset="0"/>
              </a:rPr>
              <a:t>* The coefficient of variation (CV) is between 16.6% and 33.3%; use with caution.</a:t>
            </a:r>
          </a:p>
          <a:p>
            <a:r>
              <a:rPr lang="en-US" sz="800" dirty="0">
                <a:latin typeface="Arial" panose="020B0604020202020204" pitchFamily="34" charset="0"/>
                <a:cs typeface="Arial" panose="020B0604020202020204" pitchFamily="34" charset="0"/>
              </a:rPr>
              <a:t>— Data </a:t>
            </a:r>
            <a:r>
              <a:rPr lang="en-US" sz="800" dirty="0" smtClean="0">
                <a:latin typeface="Arial" panose="020B0604020202020204" pitchFamily="34" charset="0"/>
                <a:cs typeface="Arial" panose="020B0604020202020204" pitchFamily="34" charset="0"/>
              </a:rPr>
              <a:t>is </a:t>
            </a:r>
            <a:r>
              <a:rPr lang="en-US" sz="800" dirty="0">
                <a:latin typeface="Arial" panose="020B0604020202020204" pitchFamily="34" charset="0"/>
                <a:cs typeface="Arial" panose="020B0604020202020204" pitchFamily="34" charset="0"/>
              </a:rPr>
              <a:t>suppressed due to extreme sampling variability (CV&gt;33.3%).</a:t>
            </a:r>
          </a:p>
          <a:p>
            <a:r>
              <a:rPr lang="en-US" sz="800" dirty="0" smtClean="0">
                <a:latin typeface="Arial" panose="020B0604020202020204" pitchFamily="34" charset="0"/>
              </a:rPr>
              <a:t>The CMWF </a:t>
            </a:r>
            <a:r>
              <a:rPr lang="en-US" sz="800" dirty="0">
                <a:latin typeface="Arial" panose="020B0604020202020204" pitchFamily="34" charset="0"/>
              </a:rPr>
              <a:t>average was calculated by adding the results from the 11 countries and dividing by the number of countries. The Canadian average represents the average experience of Canadians (as opposed to the mean of </a:t>
            </a:r>
            <a:r>
              <a:rPr lang="en-US" sz="800" dirty="0" smtClean="0">
                <a:latin typeface="Arial" panose="020B0604020202020204" pitchFamily="34" charset="0"/>
              </a:rPr>
              <a:t>provincial and territorial </a:t>
            </a:r>
            <a:r>
              <a:rPr lang="en-US" sz="800" dirty="0">
                <a:latin typeface="Arial" panose="020B0604020202020204" pitchFamily="34" charset="0"/>
              </a:rPr>
              <a:t>results</a:t>
            </a:r>
            <a:r>
              <a:rPr lang="en-US" sz="800" dirty="0" smtClean="0">
                <a:latin typeface="Arial" panose="020B0604020202020204" pitchFamily="34" charset="0"/>
              </a:rPr>
              <a:t>).</a:t>
            </a:r>
          </a:p>
        </p:txBody>
      </p:sp>
      <p:sp>
        <p:nvSpPr>
          <p:cNvPr id="22" name="Rectangle 21"/>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20" name="Group 19"/>
          <p:cNvGrpSpPr/>
          <p:nvPr/>
        </p:nvGrpSpPr>
        <p:grpSpPr>
          <a:xfrm>
            <a:off x="374904" y="6059010"/>
            <a:ext cx="3754098" cy="656156"/>
            <a:chOff x="374904" y="6059010"/>
            <a:chExt cx="3754098" cy="656156"/>
          </a:xfrm>
        </p:grpSpPr>
        <p:grpSp>
          <p:nvGrpSpPr>
            <p:cNvPr id="21" name="Group 20"/>
            <p:cNvGrpSpPr/>
            <p:nvPr/>
          </p:nvGrpSpPr>
          <p:grpSpPr>
            <a:xfrm>
              <a:off x="374904" y="6304861"/>
              <a:ext cx="3387471" cy="410305"/>
              <a:chOff x="3484840" y="6546819"/>
              <a:chExt cx="3387471" cy="410305"/>
            </a:xfrm>
          </p:grpSpPr>
          <p:sp>
            <p:nvSpPr>
              <p:cNvPr id="39" name="TextBox 38"/>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40" name="Oval 39"/>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32" name="Group 31"/>
            <p:cNvGrpSpPr/>
            <p:nvPr/>
          </p:nvGrpSpPr>
          <p:grpSpPr>
            <a:xfrm>
              <a:off x="374904" y="6059010"/>
              <a:ext cx="3754098" cy="230832"/>
              <a:chOff x="139635" y="6531780"/>
              <a:chExt cx="3754098" cy="230832"/>
            </a:xfrm>
          </p:grpSpPr>
          <p:sp>
            <p:nvSpPr>
              <p:cNvPr id="33"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34"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5"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36"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7"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38"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833847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274320"/>
            <a:ext cx="8563510" cy="553998"/>
          </a:xfrm>
        </p:spPr>
        <p:txBody>
          <a:bodyPr/>
          <a:lstStyle/>
          <a:p>
            <a:r>
              <a:rPr lang="en-US" dirty="0" smtClean="0"/>
              <a:t>Fewer Canadian primary care physicians offer access </a:t>
            </a:r>
            <a:br>
              <a:rPr lang="en-US" dirty="0" smtClean="0"/>
            </a:br>
            <a:r>
              <a:rPr lang="en-US" dirty="0" smtClean="0"/>
              <a:t>to patients electronically compared with CMWF average</a:t>
            </a:r>
            <a:endParaRPr lang="en-US" dirty="0"/>
          </a:p>
        </p:txBody>
      </p:sp>
      <p:sp>
        <p:nvSpPr>
          <p:cNvPr id="4" name="TextBox 3"/>
          <p:cNvSpPr txBox="1"/>
          <p:nvPr/>
        </p:nvSpPr>
        <p:spPr>
          <a:xfrm>
            <a:off x="374904" y="1316736"/>
            <a:ext cx="8502396" cy="307777"/>
          </a:xfrm>
          <a:prstGeom prst="rect">
            <a:avLst/>
          </a:prstGeom>
          <a:noFill/>
        </p:spPr>
        <p:txBody>
          <a:bodyPr wrap="square" lIns="0" rtlCol="0">
            <a:spAutoFit/>
          </a:bodyPr>
          <a:lstStyle/>
          <a:p>
            <a:r>
              <a:rPr lang="en-US" sz="1400" dirty="0" smtClean="0">
                <a:solidFill>
                  <a:srgbClr val="365254"/>
                </a:solidFill>
                <a:cs typeface="Arial" panose="020B0604020202020204" pitchFamily="34" charset="0"/>
              </a:rPr>
              <a:t>Proportion </a:t>
            </a:r>
            <a:r>
              <a:rPr lang="en-US" sz="1400" dirty="0">
                <a:solidFill>
                  <a:srgbClr val="365254"/>
                </a:solidFill>
                <a:cs typeface="Arial" panose="020B0604020202020204" pitchFamily="34" charset="0"/>
              </a:rPr>
              <a:t>of primary care physicians whose </a:t>
            </a:r>
            <a:r>
              <a:rPr lang="en-US" sz="1400" dirty="0" smtClean="0">
                <a:solidFill>
                  <a:srgbClr val="365254"/>
                </a:solidFill>
                <a:cs typeface="Arial" panose="020B0604020202020204" pitchFamily="34" charset="0"/>
              </a:rPr>
              <a:t>practice offers </a:t>
            </a:r>
            <a:r>
              <a:rPr lang="en-US" sz="1400" dirty="0">
                <a:solidFill>
                  <a:srgbClr val="365254"/>
                </a:solidFill>
                <a:cs typeface="Arial" panose="020B0604020202020204" pitchFamily="34" charset="0"/>
              </a:rPr>
              <a:t>patients the </a:t>
            </a:r>
            <a:r>
              <a:rPr lang="en-US" sz="1400" dirty="0" smtClean="0">
                <a:solidFill>
                  <a:srgbClr val="365254"/>
                </a:solidFill>
                <a:cs typeface="Arial" panose="020B0604020202020204" pitchFamily="34" charset="0"/>
              </a:rPr>
              <a:t>following options</a:t>
            </a:r>
            <a:endParaRPr lang="en-US" sz="1400" dirty="0">
              <a:solidFill>
                <a:srgbClr val="365254"/>
              </a:solidFill>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486665670"/>
              </p:ext>
            </p:extLst>
          </p:nvPr>
        </p:nvGraphicFramePr>
        <p:xfrm>
          <a:off x="640080" y="2221811"/>
          <a:ext cx="3474720" cy="2825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1676459235"/>
              </p:ext>
            </p:extLst>
          </p:nvPr>
        </p:nvGraphicFramePr>
        <p:xfrm>
          <a:off x="4842872" y="2189147"/>
          <a:ext cx="3474720" cy="282566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539496" y="1695667"/>
            <a:ext cx="4032504" cy="502702"/>
          </a:xfrm>
          <a:prstGeom prst="rect">
            <a:avLst/>
          </a:prstGeom>
        </p:spPr>
        <p:txBody>
          <a:bodyPr wrap="square">
            <a:spAutoFit/>
          </a:bodyPr>
          <a:lstStyle/>
          <a:p>
            <a:pPr algn="ctr">
              <a:lnSpc>
                <a:spcPts val="1600"/>
              </a:lnSpc>
            </a:pPr>
            <a:r>
              <a:rPr lang="en-US" sz="1400" dirty="0" smtClean="0">
                <a:cs typeface="Arial" panose="020B0604020202020204" pitchFamily="34" charset="0"/>
              </a:rPr>
              <a:t>Communicate with their practice via email or a secure website about a medical question or concern</a:t>
            </a:r>
            <a:endParaRPr lang="en-US" sz="1400" dirty="0">
              <a:cs typeface="Arial" panose="020B0604020202020204" pitchFamily="34" charset="0"/>
            </a:endParaRPr>
          </a:p>
        </p:txBody>
      </p:sp>
      <p:sp>
        <p:nvSpPr>
          <p:cNvPr id="14" name="Rectangle 13"/>
          <p:cNvSpPr/>
          <p:nvPr/>
        </p:nvSpPr>
        <p:spPr>
          <a:xfrm>
            <a:off x="5065395" y="1695667"/>
            <a:ext cx="3252198" cy="502702"/>
          </a:xfrm>
          <a:prstGeom prst="rect">
            <a:avLst/>
          </a:prstGeom>
        </p:spPr>
        <p:txBody>
          <a:bodyPr wrap="square">
            <a:spAutoFit/>
          </a:bodyPr>
          <a:lstStyle/>
          <a:p>
            <a:pPr algn="ctr">
              <a:lnSpc>
                <a:spcPts val="1600"/>
              </a:lnSpc>
            </a:pPr>
            <a:r>
              <a:rPr lang="en-US" sz="1400" dirty="0">
                <a:cs typeface="Arial" panose="020B0604020202020204" pitchFamily="34" charset="0"/>
              </a:rPr>
              <a:t>Request appointments online </a:t>
            </a:r>
            <a:br>
              <a:rPr lang="en-US" sz="1400" dirty="0">
                <a:cs typeface="Arial" panose="020B0604020202020204" pitchFamily="34" charset="0"/>
              </a:rPr>
            </a:br>
            <a:r>
              <a:rPr lang="en-US" sz="1400" dirty="0">
                <a:cs typeface="Arial" panose="020B0604020202020204" pitchFamily="34" charset="0"/>
              </a:rPr>
              <a:t>(not including email)</a:t>
            </a:r>
          </a:p>
        </p:txBody>
      </p:sp>
      <p:grpSp>
        <p:nvGrpSpPr>
          <p:cNvPr id="7" name="Group 6"/>
          <p:cNvGrpSpPr/>
          <p:nvPr/>
        </p:nvGrpSpPr>
        <p:grpSpPr>
          <a:xfrm>
            <a:off x="779405" y="5242572"/>
            <a:ext cx="3239228" cy="759247"/>
            <a:chOff x="943842" y="5013171"/>
            <a:chExt cx="3239228" cy="759247"/>
          </a:xfrm>
        </p:grpSpPr>
        <p:pic>
          <p:nvPicPr>
            <p:cNvPr id="28" name="Content Placeholder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842" y="5120988"/>
              <a:ext cx="594360" cy="594360"/>
            </a:xfrm>
            <a:prstGeom prst="rect">
              <a:avLst/>
            </a:prstGeom>
          </p:spPr>
        </p:pic>
        <p:sp>
          <p:nvSpPr>
            <p:cNvPr id="29" name="Rectangle 28"/>
            <p:cNvSpPr/>
            <p:nvPr/>
          </p:nvSpPr>
          <p:spPr>
            <a:xfrm>
              <a:off x="1543140" y="5013171"/>
              <a:ext cx="2639930" cy="759247"/>
            </a:xfrm>
            <a:prstGeom prst="rect">
              <a:avLst/>
            </a:prstGeom>
          </p:spPr>
          <p:txBody>
            <a:bodyPr wrap="square">
              <a:spAutoFit/>
            </a:bodyPr>
            <a:lstStyle/>
            <a:p>
              <a:pPr>
                <a:lnSpc>
                  <a:spcPts val="1800"/>
                </a:lnSpc>
              </a:pPr>
              <a:r>
                <a:rPr lang="en-US" sz="1100" dirty="0">
                  <a:latin typeface="Arial" panose="020B0604020202020204" pitchFamily="34" charset="0"/>
                  <a:cs typeface="Arial" panose="020B0604020202020204" pitchFamily="34" charset="0"/>
                </a:rPr>
                <a:t>In </a:t>
              </a:r>
              <a:r>
                <a:rPr lang="en-US" sz="1100" dirty="0" smtClean="0">
                  <a:latin typeface="Arial" panose="020B0604020202020204" pitchFamily="34" charset="0"/>
                  <a:cs typeface="Arial" panose="020B0604020202020204" pitchFamily="34" charset="0"/>
                </a:rPr>
                <a:t>2016, 4% </a:t>
              </a:r>
              <a:r>
                <a:rPr lang="en-US" sz="1100" dirty="0">
                  <a:latin typeface="Arial" panose="020B0604020202020204" pitchFamily="34" charset="0"/>
                  <a:cs typeface="Arial" panose="020B0604020202020204" pitchFamily="34" charset="0"/>
                </a:rPr>
                <a:t>of </a:t>
              </a:r>
              <a:r>
                <a:rPr lang="en-US" sz="1100" dirty="0" smtClean="0">
                  <a:latin typeface="Arial" panose="020B0604020202020204" pitchFamily="34" charset="0"/>
                  <a:cs typeface="Arial" panose="020B0604020202020204" pitchFamily="34" charset="0"/>
                </a:rPr>
                <a:t>Canadians had emailed their regular practice with a medical question in the preceding 2 years.</a:t>
              </a:r>
              <a:r>
                <a:rPr lang="en-US" sz="1100" baseline="30000" dirty="0" smtClean="0">
                  <a:latin typeface="Arial" panose="020B0604020202020204" pitchFamily="34" charset="0"/>
                  <a:cs typeface="Arial" panose="020B0604020202020204" pitchFamily="34" charset="0"/>
                </a:rPr>
                <a:t>1</a:t>
              </a:r>
              <a:endParaRPr lang="en-US" sz="1100" baseline="30000" dirty="0">
                <a:latin typeface="Arial" panose="020B0604020202020204" pitchFamily="34" charset="0"/>
                <a:cs typeface="Arial" panose="020B0604020202020204" pitchFamily="34" charset="0"/>
              </a:endParaRPr>
            </a:p>
          </p:txBody>
        </p:sp>
      </p:grpSp>
      <p:grpSp>
        <p:nvGrpSpPr>
          <p:cNvPr id="5" name="Group 4"/>
          <p:cNvGrpSpPr/>
          <p:nvPr/>
        </p:nvGrpSpPr>
        <p:grpSpPr>
          <a:xfrm>
            <a:off x="4679042" y="5242572"/>
            <a:ext cx="3883933" cy="990079"/>
            <a:chOff x="4993367" y="5107192"/>
            <a:chExt cx="3883933" cy="990079"/>
          </a:xfrm>
        </p:grpSpPr>
        <p:pic>
          <p:nvPicPr>
            <p:cNvPr id="25" name="Content Placeholder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5680" y="5224776"/>
              <a:ext cx="594360" cy="594360"/>
            </a:xfrm>
            <a:prstGeom prst="rect">
              <a:avLst/>
            </a:prstGeom>
          </p:spPr>
        </p:pic>
        <p:sp>
          <p:nvSpPr>
            <p:cNvPr id="30" name="Rectangle 29"/>
            <p:cNvSpPr/>
            <p:nvPr/>
          </p:nvSpPr>
          <p:spPr>
            <a:xfrm>
              <a:off x="6292232" y="5107192"/>
              <a:ext cx="2585068" cy="990079"/>
            </a:xfrm>
            <a:prstGeom prst="rect">
              <a:avLst/>
            </a:prstGeom>
          </p:spPr>
          <p:txBody>
            <a:bodyPr wrap="square">
              <a:spAutoFit/>
            </a:bodyPr>
            <a:lstStyle/>
            <a:p>
              <a:pPr>
                <a:lnSpc>
                  <a:spcPts val="1800"/>
                </a:lnSpc>
              </a:pPr>
              <a:r>
                <a:rPr lang="en-US" sz="1100" dirty="0" smtClean="0">
                  <a:latin typeface="Arial" panose="020B0604020202020204" pitchFamily="34" charset="0"/>
                  <a:cs typeface="Arial" panose="020B0604020202020204" pitchFamily="34" charset="0"/>
                </a:rPr>
                <a:t>In 2015</a:t>
              </a:r>
              <a:r>
                <a:rPr lang="en-US" sz="1100" baseline="30000" dirty="0">
                  <a:latin typeface="Arial" panose="020B0604020202020204" pitchFamily="34" charset="0"/>
                  <a:cs typeface="Arial" panose="020B0604020202020204" pitchFamily="34" charset="0"/>
                </a:rPr>
                <a:t>2</a:t>
              </a:r>
              <a:r>
                <a:rPr lang="en-US" sz="1100" dirty="0" smtClean="0">
                  <a:latin typeface="Arial" panose="020B0604020202020204" pitchFamily="34" charset="0"/>
                  <a:cs typeface="Arial" panose="020B0604020202020204" pitchFamily="34" charset="0"/>
                </a:rPr>
                <a:t> and 2017,</a:t>
              </a:r>
              <a:r>
                <a:rPr lang="en-US" sz="1100" baseline="30000" dirty="0" smtClean="0">
                  <a:latin typeface="Arial" panose="020B0604020202020204" pitchFamily="34" charset="0"/>
                  <a:cs typeface="Arial" panose="020B0604020202020204" pitchFamily="34" charset="0"/>
                </a:rPr>
                <a:t>3</a:t>
              </a:r>
              <a:r>
                <a:rPr lang="en-US" sz="1100" dirty="0" smtClean="0">
                  <a:latin typeface="Arial" panose="020B0604020202020204" pitchFamily="34" charset="0"/>
                  <a:cs typeface="Arial" panose="020B0604020202020204" pitchFamily="34" charset="0"/>
                </a:rPr>
                <a:t> 11</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of Canadian </a:t>
              </a:r>
              <a:r>
                <a:rPr lang="en-US" sz="1100" dirty="0">
                  <a:latin typeface="Arial" panose="020B0604020202020204" pitchFamily="34" charset="0"/>
                  <a:cs typeface="Arial" panose="020B0604020202020204" pitchFamily="34" charset="0"/>
                </a:rPr>
                <a:t>primary care physicians </a:t>
              </a:r>
              <a:r>
                <a:rPr lang="en-US" sz="1100" dirty="0" smtClean="0">
                  <a:latin typeface="Arial" panose="020B0604020202020204" pitchFamily="34" charset="0"/>
                  <a:cs typeface="Arial" panose="020B0604020202020204" pitchFamily="34" charset="0"/>
                </a:rPr>
                <a:t>reported having offered </a:t>
              </a:r>
              <a:r>
                <a:rPr lang="en-US" sz="1100" dirty="0">
                  <a:latin typeface="Arial" panose="020B0604020202020204" pitchFamily="34" charset="0"/>
                  <a:cs typeface="Arial" panose="020B0604020202020204" pitchFamily="34" charset="0"/>
                </a:rPr>
                <a:t>patients the option </a:t>
              </a:r>
              <a:r>
                <a:rPr lang="en-US" sz="1100" dirty="0" smtClean="0">
                  <a:latin typeface="Arial" panose="020B0604020202020204" pitchFamily="34" charset="0"/>
                  <a:cs typeface="Arial" panose="020B0604020202020204" pitchFamily="34" charset="0"/>
                </a:rPr>
                <a:t/>
              </a:r>
              <a:br>
                <a:rPr lang="en-US" sz="1100" dirty="0" smtClean="0">
                  <a:latin typeface="Arial" panose="020B0604020202020204" pitchFamily="34" charset="0"/>
                  <a:cs typeface="Arial" panose="020B0604020202020204" pitchFamily="34" charset="0"/>
                </a:rPr>
              </a:br>
              <a:r>
                <a:rPr lang="en-US" sz="1100" dirty="0" smtClean="0">
                  <a:latin typeface="Arial" panose="020B0604020202020204" pitchFamily="34" charset="0"/>
                  <a:cs typeface="Arial" panose="020B0604020202020204" pitchFamily="34" charset="0"/>
                </a:rPr>
                <a:t>to </a:t>
              </a:r>
              <a:r>
                <a:rPr lang="en-US" sz="1100" dirty="0">
                  <a:latin typeface="Arial" panose="020B0604020202020204" pitchFamily="34" charset="0"/>
                  <a:cs typeface="Arial" panose="020B0604020202020204" pitchFamily="34" charset="0"/>
                </a:rPr>
                <a:t>request appointments </a:t>
              </a:r>
              <a:r>
                <a:rPr lang="en-US" sz="1100" dirty="0" smtClean="0">
                  <a:latin typeface="Arial" panose="020B0604020202020204" pitchFamily="34" charset="0"/>
                  <a:cs typeface="Arial" panose="020B0604020202020204" pitchFamily="34" charset="0"/>
                </a:rPr>
                <a:t>online. </a:t>
              </a:r>
              <a:endParaRPr lang="en-US" sz="1100" baseline="30000" dirty="0">
                <a:latin typeface="Arial" panose="020B0604020202020204" pitchFamily="34" charset="0"/>
                <a:cs typeface="Arial" panose="020B0604020202020204" pitchFamily="34" charset="0"/>
              </a:endParaRPr>
            </a:p>
          </p:txBody>
        </p:sp>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3367" y="5224776"/>
              <a:ext cx="594360" cy="594360"/>
            </a:xfrm>
            <a:prstGeom prst="rect">
              <a:avLst/>
            </a:prstGeom>
          </p:spPr>
        </p:pic>
      </p:grpSp>
      <p:sp>
        <p:nvSpPr>
          <p:cNvPr id="33" name="Rectangle 32"/>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34" name="Group 33"/>
          <p:cNvGrpSpPr/>
          <p:nvPr/>
        </p:nvGrpSpPr>
        <p:grpSpPr>
          <a:xfrm>
            <a:off x="374904" y="6493833"/>
            <a:ext cx="3754098" cy="230832"/>
            <a:chOff x="139635" y="6531780"/>
            <a:chExt cx="3754098" cy="230832"/>
          </a:xfrm>
        </p:grpSpPr>
        <p:sp>
          <p:nvSpPr>
            <p:cNvPr id="35"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36"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7"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38"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41"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43"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860199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and territorial snapshot: Electronic access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257209559"/>
              </p:ext>
            </p:extLst>
          </p:nvPr>
        </p:nvGraphicFramePr>
        <p:xfrm>
          <a:off x="374904" y="1491914"/>
          <a:ext cx="8229603" cy="1579514"/>
        </p:xfrm>
        <a:graphic>
          <a:graphicData uri="http://schemas.openxmlformats.org/drawingml/2006/table">
            <a:tbl>
              <a:tblPr/>
              <a:tblGrid>
                <a:gridCol w="2015871">
                  <a:extLst>
                    <a:ext uri="{9D8B030D-6E8A-4147-A177-3AD203B41FA5}">
                      <a16:colId xmlns:a16="http://schemas.microsoft.com/office/drawing/2014/main" val="2274431385"/>
                    </a:ext>
                  </a:extLst>
                </a:gridCol>
                <a:gridCol w="469942">
                  <a:extLst>
                    <a:ext uri="{9D8B030D-6E8A-4147-A177-3AD203B41FA5}">
                      <a16:colId xmlns:a16="http://schemas.microsoft.com/office/drawing/2014/main" val="3414494534"/>
                    </a:ext>
                  </a:extLst>
                </a:gridCol>
                <a:gridCol w="469942">
                  <a:extLst>
                    <a:ext uri="{9D8B030D-6E8A-4147-A177-3AD203B41FA5}">
                      <a16:colId xmlns:a16="http://schemas.microsoft.com/office/drawing/2014/main" val="1291103358"/>
                    </a:ext>
                  </a:extLst>
                </a:gridCol>
                <a:gridCol w="469942">
                  <a:extLst>
                    <a:ext uri="{9D8B030D-6E8A-4147-A177-3AD203B41FA5}">
                      <a16:colId xmlns:a16="http://schemas.microsoft.com/office/drawing/2014/main" val="2659665947"/>
                    </a:ext>
                  </a:extLst>
                </a:gridCol>
                <a:gridCol w="469942">
                  <a:extLst>
                    <a:ext uri="{9D8B030D-6E8A-4147-A177-3AD203B41FA5}">
                      <a16:colId xmlns:a16="http://schemas.microsoft.com/office/drawing/2014/main" val="77205676"/>
                    </a:ext>
                  </a:extLst>
                </a:gridCol>
                <a:gridCol w="469942">
                  <a:extLst>
                    <a:ext uri="{9D8B030D-6E8A-4147-A177-3AD203B41FA5}">
                      <a16:colId xmlns:a16="http://schemas.microsoft.com/office/drawing/2014/main" val="5221739"/>
                    </a:ext>
                  </a:extLst>
                </a:gridCol>
                <a:gridCol w="469942">
                  <a:extLst>
                    <a:ext uri="{9D8B030D-6E8A-4147-A177-3AD203B41FA5}">
                      <a16:colId xmlns:a16="http://schemas.microsoft.com/office/drawing/2014/main" val="3757745029"/>
                    </a:ext>
                  </a:extLst>
                </a:gridCol>
                <a:gridCol w="469942">
                  <a:extLst>
                    <a:ext uri="{9D8B030D-6E8A-4147-A177-3AD203B41FA5}">
                      <a16:colId xmlns:a16="http://schemas.microsoft.com/office/drawing/2014/main" val="2250567162"/>
                    </a:ext>
                  </a:extLst>
                </a:gridCol>
                <a:gridCol w="469942">
                  <a:extLst>
                    <a:ext uri="{9D8B030D-6E8A-4147-A177-3AD203B41FA5}">
                      <a16:colId xmlns:a16="http://schemas.microsoft.com/office/drawing/2014/main" val="2848938551"/>
                    </a:ext>
                  </a:extLst>
                </a:gridCol>
                <a:gridCol w="469942">
                  <a:extLst>
                    <a:ext uri="{9D8B030D-6E8A-4147-A177-3AD203B41FA5}">
                      <a16:colId xmlns:a16="http://schemas.microsoft.com/office/drawing/2014/main" val="1775685730"/>
                    </a:ext>
                  </a:extLst>
                </a:gridCol>
                <a:gridCol w="469942">
                  <a:extLst>
                    <a:ext uri="{9D8B030D-6E8A-4147-A177-3AD203B41FA5}">
                      <a16:colId xmlns:a16="http://schemas.microsoft.com/office/drawing/2014/main" val="613197185"/>
                    </a:ext>
                  </a:extLst>
                </a:gridCol>
                <a:gridCol w="469942">
                  <a:extLst>
                    <a:ext uri="{9D8B030D-6E8A-4147-A177-3AD203B41FA5}">
                      <a16:colId xmlns:a16="http://schemas.microsoft.com/office/drawing/2014/main" val="4077132638"/>
                    </a:ext>
                  </a:extLst>
                </a:gridCol>
                <a:gridCol w="469942">
                  <a:extLst>
                    <a:ext uri="{9D8B030D-6E8A-4147-A177-3AD203B41FA5}">
                      <a16:colId xmlns:a16="http://schemas.microsoft.com/office/drawing/2014/main" val="178737671"/>
                    </a:ext>
                  </a:extLst>
                </a:gridCol>
                <a:gridCol w="574428">
                  <a:extLst>
                    <a:ext uri="{9D8B030D-6E8A-4147-A177-3AD203B41FA5}">
                      <a16:colId xmlns:a16="http://schemas.microsoft.com/office/drawing/2014/main" val="3241438732"/>
                    </a:ext>
                  </a:extLst>
                </a:gridCol>
              </a:tblGrid>
              <a:tr h="409082">
                <a:tc>
                  <a:txBody>
                    <a:bodyPr/>
                    <a:lstStyle/>
                    <a:p>
                      <a:pPr algn="l" fontAlgn="b"/>
                      <a:endParaRPr lang="en-CA" sz="1200" b="1" i="0" u="none" strike="noStrike" dirty="0">
                        <a:effectLst/>
                        <a:latin typeface="+mn-lt"/>
                        <a:cs typeface="Arial" panose="020B0604020202020204" pitchFamily="34" charset="0"/>
                      </a:endParaRPr>
                    </a:p>
                  </a:txBody>
                  <a:tcPr marL="18288" marR="18288" marT="18288" marB="18288"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 </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623302">
                <a:tc>
                  <a:txBody>
                    <a:bodyPr/>
                    <a:lstStyle/>
                    <a:p>
                      <a:r>
                        <a:rPr lang="en-US" sz="1200" dirty="0" smtClean="0">
                          <a:latin typeface="+mn-lt"/>
                          <a:cs typeface="Arial" panose="020B0604020202020204" pitchFamily="34" charset="0"/>
                        </a:rPr>
                        <a:t>Communicate with their practice via email or a secure website about a medical question or concern</a:t>
                      </a:r>
                    </a:p>
                  </a:txBody>
                  <a:tcPr marL="18288" marR="18288" marT="18288" marB="18288"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12*</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24</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65</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336975">
                <a:tc>
                  <a:txBody>
                    <a:bodyPr/>
                    <a:lstStyle/>
                    <a:p>
                      <a:r>
                        <a:rPr lang="en-US" sz="1200" dirty="0" smtClean="0">
                          <a:latin typeface="+mn-lt"/>
                          <a:cs typeface="Arial" panose="020B0604020202020204" pitchFamily="34" charset="0"/>
                        </a:rPr>
                        <a:t>Request appointments online (not including email)</a:t>
                      </a:r>
                    </a:p>
                  </a:txBody>
                  <a:tcPr marL="18288" marR="18288" marT="18288" marB="18288"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32</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56</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bl>
          </a:graphicData>
        </a:graphic>
      </p:graphicFrame>
      <p:sp>
        <p:nvSpPr>
          <p:cNvPr id="5" name="TextBox 4"/>
          <p:cNvSpPr txBox="1"/>
          <p:nvPr/>
        </p:nvSpPr>
        <p:spPr>
          <a:xfrm>
            <a:off x="374904" y="1038421"/>
            <a:ext cx="8229600" cy="446276"/>
          </a:xfrm>
          <a:prstGeom prst="rect">
            <a:avLst/>
          </a:prstGeom>
          <a:noFill/>
        </p:spPr>
        <p:txBody>
          <a:bodyPr wrap="square" lIns="0" tIns="91440" bIns="137160" rtlCol="0">
            <a:spAutoFit/>
          </a:bodyPr>
          <a:lstStyle/>
          <a:p>
            <a:r>
              <a:rPr lang="en-US" sz="1400" dirty="0" smtClean="0">
                <a:solidFill>
                  <a:srgbClr val="365254"/>
                </a:solidFill>
                <a:cs typeface="Arial" panose="020B0604020202020204" pitchFamily="34" charset="0"/>
              </a:rPr>
              <a:t>Proportion </a:t>
            </a:r>
            <a:r>
              <a:rPr lang="en-US" sz="1400" dirty="0">
                <a:solidFill>
                  <a:srgbClr val="365254"/>
                </a:solidFill>
                <a:cs typeface="Arial" panose="020B0604020202020204" pitchFamily="34" charset="0"/>
              </a:rPr>
              <a:t>of primary care physicians whose </a:t>
            </a:r>
            <a:r>
              <a:rPr lang="en-US" sz="1400" dirty="0" smtClean="0">
                <a:solidFill>
                  <a:srgbClr val="365254"/>
                </a:solidFill>
                <a:cs typeface="Arial" panose="020B0604020202020204" pitchFamily="34" charset="0"/>
              </a:rPr>
              <a:t>practice offers </a:t>
            </a:r>
            <a:r>
              <a:rPr lang="en-US" sz="1400" dirty="0">
                <a:solidFill>
                  <a:srgbClr val="365254"/>
                </a:solidFill>
                <a:cs typeface="Arial" panose="020B0604020202020204" pitchFamily="34" charset="0"/>
              </a:rPr>
              <a:t>patients the option </a:t>
            </a:r>
            <a:r>
              <a:rPr lang="en-US" sz="1400" dirty="0" smtClean="0">
                <a:solidFill>
                  <a:srgbClr val="365254"/>
                </a:solidFill>
                <a:cs typeface="Arial" panose="020B0604020202020204" pitchFamily="34" charset="0"/>
              </a:rPr>
              <a:t>to . . . </a:t>
            </a:r>
            <a:endParaRPr lang="en-US" sz="1400" dirty="0">
              <a:solidFill>
                <a:srgbClr val="365254"/>
              </a:solidFill>
              <a:cs typeface="Arial" panose="020B0604020202020204" pitchFamily="34" charset="0"/>
            </a:endParaRPr>
          </a:p>
        </p:txBody>
      </p:sp>
      <p:sp>
        <p:nvSpPr>
          <p:cNvPr id="9" name="Rectangle 8"/>
          <p:cNvSpPr/>
          <p:nvPr/>
        </p:nvSpPr>
        <p:spPr>
          <a:xfrm>
            <a:off x="374904" y="3072123"/>
            <a:ext cx="8229600" cy="707886"/>
          </a:xfrm>
          <a:prstGeom prst="rect">
            <a:avLst/>
          </a:prstGeom>
        </p:spPr>
        <p:txBody>
          <a:bodyPr wrap="square" lIns="0" tIns="91440" bIns="0">
            <a:spAutoFit/>
          </a:bodyPr>
          <a:lstStyle/>
          <a:p>
            <a:r>
              <a:rPr lang="en-US" sz="800" b="1" dirty="0" smtClean="0">
                <a:latin typeface="Arial" panose="020B0604020202020204" pitchFamily="34" charset="0"/>
              </a:rPr>
              <a:t>Notes</a:t>
            </a:r>
          </a:p>
          <a:p>
            <a:r>
              <a:rPr lang="en-US" sz="800" dirty="0">
                <a:latin typeface="Arial" panose="020B0604020202020204" pitchFamily="34" charset="0"/>
                <a:cs typeface="Arial" panose="020B0604020202020204" pitchFamily="34" charset="0"/>
              </a:rPr>
              <a:t>* The coefficient of variation (CV) is between 16.6% and 33.3%; use with caution.</a:t>
            </a:r>
          </a:p>
          <a:p>
            <a:r>
              <a:rPr lang="en-US" sz="800" dirty="0">
                <a:latin typeface="Arial" panose="020B0604020202020204" pitchFamily="34" charset="0"/>
                <a:cs typeface="Arial" panose="020B0604020202020204" pitchFamily="34" charset="0"/>
              </a:rPr>
              <a:t>— Data </a:t>
            </a:r>
            <a:r>
              <a:rPr lang="en-US" sz="800" dirty="0" smtClean="0">
                <a:latin typeface="Arial" panose="020B0604020202020204" pitchFamily="34" charset="0"/>
                <a:cs typeface="Arial" panose="020B0604020202020204" pitchFamily="34" charset="0"/>
              </a:rPr>
              <a:t>is </a:t>
            </a:r>
            <a:r>
              <a:rPr lang="en-US" sz="800" dirty="0">
                <a:latin typeface="Arial" panose="020B0604020202020204" pitchFamily="34" charset="0"/>
                <a:cs typeface="Arial" panose="020B0604020202020204" pitchFamily="34" charset="0"/>
              </a:rPr>
              <a:t>suppressed due to extreme sampling variability (CV&gt;33.3%).</a:t>
            </a:r>
          </a:p>
          <a:p>
            <a:r>
              <a:rPr lang="en-US" sz="800" dirty="0" smtClean="0">
                <a:latin typeface="Arial" panose="020B0604020202020204" pitchFamily="34" charset="0"/>
              </a:rPr>
              <a:t>The CMWF </a:t>
            </a:r>
            <a:r>
              <a:rPr lang="en-US" sz="800" dirty="0">
                <a:latin typeface="Arial" panose="020B0604020202020204" pitchFamily="34" charset="0"/>
              </a:rPr>
              <a:t>average was calculated by adding the results from the 11 countries and dividing by the number of countries. The Canadian average represents </a:t>
            </a:r>
            <a:r>
              <a:rPr lang="en-US" sz="800" dirty="0" smtClean="0">
                <a:latin typeface="Arial" panose="020B0604020202020204" pitchFamily="34" charset="0"/>
              </a:rPr>
              <a:t/>
            </a:r>
            <a:br>
              <a:rPr lang="en-US" sz="800" dirty="0" smtClean="0">
                <a:latin typeface="Arial" panose="020B0604020202020204" pitchFamily="34" charset="0"/>
              </a:rPr>
            </a:br>
            <a:r>
              <a:rPr lang="en-US" sz="800" dirty="0" smtClean="0">
                <a:latin typeface="Arial" panose="020B0604020202020204" pitchFamily="34" charset="0"/>
              </a:rPr>
              <a:t>the </a:t>
            </a:r>
            <a:r>
              <a:rPr lang="en-US" sz="800" dirty="0">
                <a:latin typeface="Arial" panose="020B0604020202020204" pitchFamily="34" charset="0"/>
              </a:rPr>
              <a:t>average experience of Canadians (as opposed to the mean of provincial </a:t>
            </a:r>
            <a:r>
              <a:rPr lang="en-US" sz="800" dirty="0" smtClean="0">
                <a:latin typeface="Arial" panose="020B0604020202020204" pitchFamily="34" charset="0"/>
              </a:rPr>
              <a:t>and territorial results).</a:t>
            </a:r>
          </a:p>
        </p:txBody>
      </p:sp>
      <p:sp>
        <p:nvSpPr>
          <p:cNvPr id="29" name="Rectangle 28"/>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18" name="Group 17"/>
          <p:cNvGrpSpPr/>
          <p:nvPr/>
        </p:nvGrpSpPr>
        <p:grpSpPr>
          <a:xfrm>
            <a:off x="374904" y="6059010"/>
            <a:ext cx="3754098" cy="656156"/>
            <a:chOff x="374904" y="6059010"/>
            <a:chExt cx="3754098" cy="656156"/>
          </a:xfrm>
        </p:grpSpPr>
        <p:grpSp>
          <p:nvGrpSpPr>
            <p:cNvPr id="19" name="Group 18"/>
            <p:cNvGrpSpPr/>
            <p:nvPr/>
          </p:nvGrpSpPr>
          <p:grpSpPr>
            <a:xfrm>
              <a:off x="374904" y="6304861"/>
              <a:ext cx="3387471" cy="410305"/>
              <a:chOff x="3484840" y="6546819"/>
              <a:chExt cx="3387471" cy="410305"/>
            </a:xfrm>
          </p:grpSpPr>
          <p:sp>
            <p:nvSpPr>
              <p:cNvPr id="27" name="TextBox 26"/>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28" name="Oval 27"/>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20" name="Group 19"/>
            <p:cNvGrpSpPr/>
            <p:nvPr/>
          </p:nvGrpSpPr>
          <p:grpSpPr>
            <a:xfrm>
              <a:off x="374904" y="6059010"/>
              <a:ext cx="3754098" cy="230832"/>
              <a:chOff x="139635" y="6531780"/>
              <a:chExt cx="3754098" cy="230832"/>
            </a:xfrm>
          </p:grpSpPr>
          <p:sp>
            <p:nvSpPr>
              <p:cNvPr id="21"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22"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23"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24"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25"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26"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9430995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251954" y="1895665"/>
            <a:ext cx="5900324" cy="3730884"/>
            <a:chOff x="2905755" y="1477377"/>
            <a:chExt cx="5900324" cy="3730884"/>
          </a:xfrm>
        </p:grpSpPr>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5755" y="1477377"/>
              <a:ext cx="5900324" cy="3730884"/>
            </a:xfrm>
            <a:prstGeom prst="rect">
              <a:avLst/>
            </a:prstGeom>
          </p:spPr>
        </p:pic>
        <p:sp>
          <p:nvSpPr>
            <p:cNvPr id="71" name="Rectangle 70"/>
            <p:cNvSpPr/>
            <p:nvPr/>
          </p:nvSpPr>
          <p:spPr>
            <a:xfrm>
              <a:off x="3915519" y="3779482"/>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14</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sp>
          <p:nvSpPr>
            <p:cNvPr id="72" name="Rectangle 71"/>
            <p:cNvSpPr/>
            <p:nvPr/>
          </p:nvSpPr>
          <p:spPr>
            <a:xfrm>
              <a:off x="4400186" y="3924995"/>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9</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sp>
          <p:nvSpPr>
            <p:cNvPr id="73" name="Rectangle 72"/>
            <p:cNvSpPr/>
            <p:nvPr/>
          </p:nvSpPr>
          <p:spPr>
            <a:xfrm>
              <a:off x="4850905" y="3969008"/>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18</a:t>
              </a:r>
              <a:r>
                <a:rPr lang="en-CA" sz="1300" b="1" baseline="30000" dirty="0">
                  <a:solidFill>
                    <a:srgbClr val="282828"/>
                  </a:solidFill>
                </a:rPr>
                <a:t>%</a:t>
              </a:r>
              <a:r>
                <a:rPr lang="en-CA" sz="1300" b="1" dirty="0">
                  <a:solidFill>
                    <a:srgbClr val="282828"/>
                  </a:solidFill>
                </a:rPr>
                <a:t>*</a:t>
              </a:r>
            </a:p>
          </p:txBody>
        </p:sp>
        <p:sp>
          <p:nvSpPr>
            <p:cNvPr id="74" name="Rectangle 73"/>
            <p:cNvSpPr/>
            <p:nvPr/>
          </p:nvSpPr>
          <p:spPr>
            <a:xfrm>
              <a:off x="5296405" y="3984191"/>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12</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sp>
          <p:nvSpPr>
            <p:cNvPr id="75" name="Rectangle 74"/>
            <p:cNvSpPr/>
            <p:nvPr/>
          </p:nvSpPr>
          <p:spPr>
            <a:xfrm>
              <a:off x="5866580" y="4181107"/>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18</a:t>
              </a:r>
              <a:r>
                <a:rPr lang="en-CA" sz="1300" b="1" baseline="30000" dirty="0" smtClean="0">
                  <a:solidFill>
                    <a:srgbClr val="282828"/>
                  </a:solidFill>
                </a:rPr>
                <a:t>%</a:t>
              </a:r>
              <a:endParaRPr lang="en-CA" sz="1300" b="1" dirty="0">
                <a:solidFill>
                  <a:srgbClr val="282828"/>
                </a:solidFill>
              </a:endParaRPr>
            </a:p>
          </p:txBody>
        </p:sp>
        <p:sp>
          <p:nvSpPr>
            <p:cNvPr id="76" name="Rectangle 75"/>
            <p:cNvSpPr/>
            <p:nvPr/>
          </p:nvSpPr>
          <p:spPr>
            <a:xfrm>
              <a:off x="6592665" y="4025676"/>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25</a:t>
              </a:r>
              <a:r>
                <a:rPr lang="en-CA" sz="1300" b="1" baseline="30000" dirty="0" smtClean="0">
                  <a:solidFill>
                    <a:srgbClr val="282828"/>
                  </a:solidFill>
                </a:rPr>
                <a:t>%</a:t>
              </a:r>
              <a:endParaRPr lang="en-CA" sz="1300" b="1" dirty="0">
                <a:solidFill>
                  <a:srgbClr val="282828"/>
                </a:solidFill>
              </a:endParaRPr>
            </a:p>
          </p:txBody>
        </p:sp>
        <p:sp>
          <p:nvSpPr>
            <p:cNvPr id="77" name="Rectangle 76"/>
            <p:cNvSpPr/>
            <p:nvPr/>
          </p:nvSpPr>
          <p:spPr>
            <a:xfrm>
              <a:off x="7116466" y="3088676"/>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33</a:t>
              </a:r>
              <a:r>
                <a:rPr lang="en-CA" sz="1300" b="1" baseline="30000" dirty="0" smtClean="0">
                  <a:solidFill>
                    <a:srgbClr val="282828"/>
                  </a:solidFill>
                </a:rPr>
                <a:t>%</a:t>
              </a:r>
              <a:endParaRPr lang="en-CA" sz="1300" b="1" dirty="0">
                <a:solidFill>
                  <a:srgbClr val="282828"/>
                </a:solidFill>
              </a:endParaRPr>
            </a:p>
          </p:txBody>
        </p:sp>
        <p:sp>
          <p:nvSpPr>
            <p:cNvPr id="78" name="Rectangle 77"/>
            <p:cNvSpPr/>
            <p:nvPr/>
          </p:nvSpPr>
          <p:spPr>
            <a:xfrm>
              <a:off x="7963688" y="3456660"/>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a:t>
              </a:r>
            </a:p>
          </p:txBody>
        </p:sp>
        <p:sp>
          <p:nvSpPr>
            <p:cNvPr id="79" name="Rectangle 78"/>
            <p:cNvSpPr/>
            <p:nvPr/>
          </p:nvSpPr>
          <p:spPr>
            <a:xfrm>
              <a:off x="7873861" y="4373264"/>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22</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sp>
          <p:nvSpPr>
            <p:cNvPr id="80" name="Rectangle 79"/>
            <p:cNvSpPr/>
            <p:nvPr/>
          </p:nvSpPr>
          <p:spPr>
            <a:xfrm>
              <a:off x="7258016" y="4712449"/>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13</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sp>
          <p:nvSpPr>
            <p:cNvPr id="81" name="Rectangle 80"/>
            <p:cNvSpPr/>
            <p:nvPr/>
          </p:nvSpPr>
          <p:spPr>
            <a:xfrm>
              <a:off x="4121588" y="2149652"/>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18</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grpSp>
      <p:sp>
        <p:nvSpPr>
          <p:cNvPr id="2" name="Title 1"/>
          <p:cNvSpPr>
            <a:spLocks noGrp="1"/>
          </p:cNvSpPr>
          <p:nvPr>
            <p:ph type="title"/>
          </p:nvPr>
        </p:nvSpPr>
        <p:spPr/>
        <p:txBody>
          <a:bodyPr/>
          <a:lstStyle/>
          <a:p>
            <a:r>
              <a:rPr lang="en-US" dirty="0" smtClean="0"/>
              <a:t>Fewer Canadian primary care physicians frequently make home visits compared with CMWF average</a:t>
            </a:r>
            <a:endParaRPr lang="en-US" dirty="0"/>
          </a:p>
        </p:txBody>
      </p:sp>
      <p:graphicFrame>
        <p:nvGraphicFramePr>
          <p:cNvPr id="6" name="Chart 5"/>
          <p:cNvGraphicFramePr/>
          <p:nvPr>
            <p:extLst>
              <p:ext uri="{D42A27DB-BD31-4B8C-83A1-F6EECF244321}">
                <p14:modId xmlns:p14="http://schemas.microsoft.com/office/powerpoint/2010/main" val="2598962240"/>
              </p:ext>
            </p:extLst>
          </p:nvPr>
        </p:nvGraphicFramePr>
        <p:xfrm>
          <a:off x="-22879" y="2096264"/>
          <a:ext cx="3197243" cy="3170634"/>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374904" y="1316134"/>
            <a:ext cx="8382003" cy="574516"/>
          </a:xfrm>
          <a:prstGeom prst="rect">
            <a:avLst/>
          </a:prstGeom>
        </p:spPr>
        <p:txBody>
          <a:bodyPr wrap="square" lIns="0" tIns="91440">
            <a:spAutoFit/>
          </a:bodyPr>
          <a:lstStyle/>
          <a:p>
            <a:pPr>
              <a:lnSpc>
                <a:spcPts val="1700"/>
              </a:lnSpc>
            </a:pPr>
            <a:r>
              <a:rPr lang="en-US" sz="1400" dirty="0" smtClean="0">
                <a:solidFill>
                  <a:srgbClr val="365254"/>
                </a:solidFill>
                <a:cs typeface="Arial" panose="020B0604020202020204" pitchFamily="34" charset="0"/>
              </a:rPr>
              <a:t>Proportion </a:t>
            </a:r>
            <a:r>
              <a:rPr lang="en-US" sz="1400" dirty="0">
                <a:solidFill>
                  <a:srgbClr val="365254"/>
                </a:solidFill>
                <a:cs typeface="Arial" panose="020B0604020202020204" pitchFamily="34" charset="0"/>
              </a:rPr>
              <a:t>of primary care physicians who responded </a:t>
            </a:r>
            <a:r>
              <a:rPr lang="en-US" sz="1400" dirty="0" smtClean="0">
                <a:solidFill>
                  <a:srgbClr val="365254"/>
                </a:solidFill>
                <a:cs typeface="Arial" panose="020B0604020202020204" pitchFamily="34" charset="0"/>
              </a:rPr>
              <a:t>that </a:t>
            </a:r>
            <a:r>
              <a:rPr lang="en-US" sz="1400" dirty="0">
                <a:solidFill>
                  <a:srgbClr val="365254"/>
                </a:solidFill>
                <a:cs typeface="Arial" panose="020B0604020202020204" pitchFamily="34" charset="0"/>
              </a:rPr>
              <a:t>they or other health care </a:t>
            </a:r>
            <a:r>
              <a:rPr lang="en-US" sz="1400" dirty="0" smtClean="0">
                <a:solidFill>
                  <a:srgbClr val="365254"/>
                </a:solidFill>
                <a:cs typeface="Arial" panose="020B0604020202020204" pitchFamily="34" charset="0"/>
              </a:rPr>
              <a:t/>
            </a:r>
            <a:br>
              <a:rPr lang="en-US" sz="1400" dirty="0" smtClean="0">
                <a:solidFill>
                  <a:srgbClr val="365254"/>
                </a:solidFill>
                <a:cs typeface="Arial" panose="020B0604020202020204" pitchFamily="34" charset="0"/>
              </a:rPr>
            </a:br>
            <a:r>
              <a:rPr lang="en-US" sz="1400" dirty="0" smtClean="0">
                <a:solidFill>
                  <a:srgbClr val="365254"/>
                </a:solidFill>
                <a:cs typeface="Arial" panose="020B0604020202020204" pitchFamily="34" charset="0"/>
              </a:rPr>
              <a:t>professionals </a:t>
            </a:r>
            <a:r>
              <a:rPr lang="en-US" sz="1400" dirty="0">
                <a:solidFill>
                  <a:srgbClr val="365254"/>
                </a:solidFill>
                <a:cs typeface="Arial" panose="020B0604020202020204" pitchFamily="34" charset="0"/>
              </a:rPr>
              <a:t>in their practice </a:t>
            </a:r>
            <a:r>
              <a:rPr lang="en-US" sz="1400" b="1" dirty="0" smtClean="0">
                <a:solidFill>
                  <a:srgbClr val="365254"/>
                </a:solidFill>
                <a:cs typeface="Arial" panose="020B0604020202020204" pitchFamily="34" charset="0"/>
              </a:rPr>
              <a:t>frequently</a:t>
            </a:r>
            <a:r>
              <a:rPr lang="en-US" sz="1400" dirty="0" smtClean="0">
                <a:solidFill>
                  <a:srgbClr val="365254"/>
                </a:solidFill>
                <a:cs typeface="Arial" panose="020B0604020202020204" pitchFamily="34" charset="0"/>
              </a:rPr>
              <a:t> make home visits</a:t>
            </a:r>
            <a:endParaRPr lang="en-US" sz="1400" dirty="0">
              <a:solidFill>
                <a:srgbClr val="365254"/>
              </a:solidFill>
              <a:cs typeface="Arial" panose="020B0604020202020204" pitchFamily="34" charset="0"/>
            </a:endParaRPr>
          </a:p>
        </p:txBody>
      </p:sp>
      <p:grpSp>
        <p:nvGrpSpPr>
          <p:cNvPr id="4" name="Group 3"/>
          <p:cNvGrpSpPr/>
          <p:nvPr/>
        </p:nvGrpSpPr>
        <p:grpSpPr>
          <a:xfrm>
            <a:off x="6414425" y="1635752"/>
            <a:ext cx="2415250" cy="1682577"/>
            <a:chOff x="310674" y="5513841"/>
            <a:chExt cx="2415250" cy="1682577"/>
          </a:xfrm>
        </p:grpSpPr>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674" y="5631674"/>
              <a:ext cx="594360" cy="594360"/>
            </a:xfrm>
            <a:prstGeom prst="rect">
              <a:avLst/>
            </a:prstGeom>
          </p:spPr>
        </p:pic>
        <p:sp>
          <p:nvSpPr>
            <p:cNvPr id="30" name="Rectangle 29"/>
            <p:cNvSpPr/>
            <p:nvPr/>
          </p:nvSpPr>
          <p:spPr>
            <a:xfrm>
              <a:off x="927951" y="5513841"/>
              <a:ext cx="1797973" cy="1682577"/>
            </a:xfrm>
            <a:prstGeom prst="rect">
              <a:avLst/>
            </a:prstGeom>
          </p:spPr>
          <p:txBody>
            <a:bodyPr wrap="square">
              <a:spAutoFit/>
            </a:bodyPr>
            <a:lstStyle/>
            <a:p>
              <a:pPr>
                <a:lnSpc>
                  <a:spcPts val="1800"/>
                </a:lnSpc>
              </a:pPr>
              <a:r>
                <a:rPr lang="en-US" sz="1100" dirty="0" smtClean="0">
                  <a:latin typeface="Arial" panose="020B0604020202020204" pitchFamily="34" charset="0"/>
                  <a:cs typeface="Arial" panose="020B0604020202020204" pitchFamily="34" charset="0"/>
                </a:rPr>
                <a:t>In 2015, 19% </a:t>
              </a:r>
              <a:r>
                <a:rPr lang="en-US" sz="1100" dirty="0">
                  <a:latin typeface="Arial" panose="020B0604020202020204" pitchFamily="34" charset="0"/>
                  <a:cs typeface="Arial" panose="020B0604020202020204" pitchFamily="34" charset="0"/>
                </a:rPr>
                <a:t>of </a:t>
              </a:r>
              <a:r>
                <a:rPr lang="en-US" sz="1100" dirty="0" smtClean="0">
                  <a:latin typeface="Arial" panose="020B0604020202020204" pitchFamily="34" charset="0"/>
                  <a:cs typeface="Arial" panose="020B0604020202020204" pitchFamily="34" charset="0"/>
                </a:rPr>
                <a:t>Canadian primary care physicians frequently made </a:t>
              </a:r>
              <a:br>
                <a:rPr lang="en-US" sz="1100" dirty="0" smtClean="0">
                  <a:latin typeface="Arial" panose="020B0604020202020204" pitchFamily="34" charset="0"/>
                  <a:cs typeface="Arial" panose="020B0604020202020204" pitchFamily="34" charset="0"/>
                </a:rPr>
              </a:br>
              <a:r>
                <a:rPr lang="en-US" sz="1100" dirty="0" smtClean="0">
                  <a:latin typeface="Arial" panose="020B0604020202020204" pitchFamily="34" charset="0"/>
                  <a:cs typeface="Arial" panose="020B0604020202020204" pitchFamily="34" charset="0"/>
                </a:rPr>
                <a:t>home visits (below the CMWF average of 39%),</a:t>
              </a:r>
              <a:r>
                <a:rPr lang="en-US" sz="1100" baseline="30000" dirty="0" smtClean="0">
                  <a:latin typeface="Arial" panose="020B0604020202020204" pitchFamily="34" charset="0"/>
                  <a:cs typeface="Arial" panose="020B0604020202020204" pitchFamily="34" charset="0"/>
                </a:rPr>
                <a:t>1</a:t>
              </a:r>
              <a:r>
                <a:rPr lang="en-US" sz="1100" baseline="300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similar to this year’s Canadian result (18%).</a:t>
              </a:r>
              <a:endParaRPr lang="en-US" sz="1100" baseline="30000" dirty="0">
                <a:latin typeface="Arial" panose="020B0604020202020204" pitchFamily="34" charset="0"/>
                <a:cs typeface="Arial" panose="020B0604020202020204" pitchFamily="34" charset="0"/>
              </a:endParaRPr>
            </a:p>
          </p:txBody>
        </p:sp>
      </p:grpSp>
      <p:sp>
        <p:nvSpPr>
          <p:cNvPr id="33" name="Rectangle 32"/>
          <p:cNvSpPr/>
          <p:nvPr/>
        </p:nvSpPr>
        <p:spPr>
          <a:xfrm>
            <a:off x="359439" y="5208384"/>
            <a:ext cx="7146261" cy="707886"/>
          </a:xfrm>
          <a:prstGeom prst="rect">
            <a:avLst/>
          </a:prstGeom>
        </p:spPr>
        <p:txBody>
          <a:bodyPr wrap="square" lIns="0" tIns="91440" bIns="0">
            <a:spAutoFit/>
          </a:bodyPr>
          <a:lstStyle/>
          <a:p>
            <a:r>
              <a:rPr lang="en-US" sz="800" b="1" dirty="0" smtClean="0">
                <a:latin typeface="Arial" panose="020B0604020202020204" pitchFamily="34" charset="0"/>
              </a:rPr>
              <a:t>Notes</a:t>
            </a:r>
          </a:p>
          <a:p>
            <a:r>
              <a:rPr lang="en-US" sz="800" dirty="0">
                <a:latin typeface="Arial" panose="020B0604020202020204" pitchFamily="34" charset="0"/>
                <a:cs typeface="Arial" panose="020B0604020202020204" pitchFamily="34" charset="0"/>
              </a:rPr>
              <a:t>* The coefficient of variation (CV) is between 16.6% and 33.3%; use with caution.</a:t>
            </a:r>
          </a:p>
          <a:p>
            <a:r>
              <a:rPr lang="en-US" sz="800" dirty="0">
                <a:latin typeface="Arial" panose="020B0604020202020204" pitchFamily="34" charset="0"/>
                <a:cs typeface="Arial" panose="020B0604020202020204" pitchFamily="34" charset="0"/>
              </a:rPr>
              <a:t>— Data </a:t>
            </a:r>
            <a:r>
              <a:rPr lang="en-US" sz="800" dirty="0" smtClean="0">
                <a:latin typeface="Arial" panose="020B0604020202020204" pitchFamily="34" charset="0"/>
                <a:cs typeface="Arial" panose="020B0604020202020204" pitchFamily="34" charset="0"/>
              </a:rPr>
              <a:t>is </a:t>
            </a:r>
            <a:r>
              <a:rPr lang="en-US" sz="800" dirty="0">
                <a:latin typeface="Arial" panose="020B0604020202020204" pitchFamily="34" charset="0"/>
                <a:cs typeface="Arial" panose="020B0604020202020204" pitchFamily="34" charset="0"/>
              </a:rPr>
              <a:t>suppressed due to extreme sampling variability (CV&gt;33.3%).</a:t>
            </a:r>
          </a:p>
          <a:p>
            <a:r>
              <a:rPr lang="en-US" sz="800" dirty="0" smtClean="0">
                <a:latin typeface="Arial" panose="020B0604020202020204" pitchFamily="34" charset="0"/>
              </a:rPr>
              <a:t>The CMWF </a:t>
            </a:r>
            <a:r>
              <a:rPr lang="en-US" sz="800" dirty="0">
                <a:latin typeface="Arial" panose="020B0604020202020204" pitchFamily="34" charset="0"/>
              </a:rPr>
              <a:t>average was calculated by adding the results from the 11 countries and dividing by the number of countries. The Canadian average represents the average experience of Canadians (as opposed to the mean of </a:t>
            </a:r>
            <a:r>
              <a:rPr lang="en-US" sz="800" dirty="0" smtClean="0">
                <a:latin typeface="Arial" panose="020B0604020202020204" pitchFamily="34" charset="0"/>
              </a:rPr>
              <a:t>provincial and territorial </a:t>
            </a:r>
            <a:r>
              <a:rPr lang="en-US" sz="800" dirty="0">
                <a:latin typeface="Arial" panose="020B0604020202020204" pitchFamily="34" charset="0"/>
              </a:rPr>
              <a:t>results</a:t>
            </a:r>
            <a:r>
              <a:rPr lang="en-US" sz="800" dirty="0" smtClean="0">
                <a:latin typeface="Arial" panose="020B0604020202020204" pitchFamily="34" charset="0"/>
              </a:rPr>
              <a:t>).</a:t>
            </a:r>
          </a:p>
        </p:txBody>
      </p:sp>
      <p:sp>
        <p:nvSpPr>
          <p:cNvPr id="46" name="Rectangle 45"/>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34" name="Group 33"/>
          <p:cNvGrpSpPr/>
          <p:nvPr/>
        </p:nvGrpSpPr>
        <p:grpSpPr>
          <a:xfrm>
            <a:off x="374904" y="6059010"/>
            <a:ext cx="3754098" cy="656156"/>
            <a:chOff x="374904" y="6059010"/>
            <a:chExt cx="3754098" cy="656156"/>
          </a:xfrm>
        </p:grpSpPr>
        <p:grpSp>
          <p:nvGrpSpPr>
            <p:cNvPr id="35" name="Group 34"/>
            <p:cNvGrpSpPr/>
            <p:nvPr/>
          </p:nvGrpSpPr>
          <p:grpSpPr>
            <a:xfrm>
              <a:off x="374904" y="6304861"/>
              <a:ext cx="3387471" cy="410305"/>
              <a:chOff x="3484840" y="6546819"/>
              <a:chExt cx="3387471" cy="410305"/>
            </a:xfrm>
          </p:grpSpPr>
          <p:sp>
            <p:nvSpPr>
              <p:cNvPr id="43" name="TextBox 42"/>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44" name="Oval 43"/>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36" name="Group 35"/>
            <p:cNvGrpSpPr/>
            <p:nvPr/>
          </p:nvGrpSpPr>
          <p:grpSpPr>
            <a:xfrm>
              <a:off x="374904" y="6059010"/>
              <a:ext cx="3754098" cy="230832"/>
              <a:chOff x="139635" y="6531780"/>
              <a:chExt cx="3754098" cy="230832"/>
            </a:xfrm>
          </p:grpSpPr>
          <p:sp>
            <p:nvSpPr>
              <p:cNvPr id="37"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38"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9"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40"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41"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42"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6427084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Patient-centred care</a:t>
            </a:r>
            <a:endParaRPr lang="en-US" dirty="0"/>
          </a:p>
        </p:txBody>
      </p:sp>
      <p:sp>
        <p:nvSpPr>
          <p:cNvPr id="28" name="Rectangle 27"/>
          <p:cNvSpPr/>
          <p:nvPr/>
        </p:nvSpPr>
        <p:spPr>
          <a:xfrm>
            <a:off x="457199" y="2453422"/>
            <a:ext cx="8210551"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274320" rIns="274320" bIns="180000" rtlCol="0" anchor="t" anchorCtr="0"/>
          <a:lstStyle/>
          <a:p>
            <a:pPr marL="171450" lvl="1" indent="-171450">
              <a:lnSpc>
                <a:spcPts val="1800"/>
              </a:lnSpc>
              <a:spcAft>
                <a:spcPts val="450"/>
              </a:spcAft>
              <a:buFont typeface="Arial" panose="020B0604020202020204" pitchFamily="34" charset="0"/>
              <a:buChar char="•"/>
            </a:pPr>
            <a:r>
              <a:rPr lang="en-US" sz="1200" dirty="0">
                <a:solidFill>
                  <a:schemeClr val="tx1"/>
                </a:solidFill>
                <a:cs typeface="Arial" panose="020B0604020202020204" pitchFamily="34" charset="0"/>
              </a:rPr>
              <a:t>The majority of Canadian primary care physicians feel well prepared to care for patients with chronic conditions (82%). </a:t>
            </a:r>
            <a:r>
              <a:rPr lang="en-US" sz="1200" dirty="0" smtClean="0">
                <a:solidFill>
                  <a:schemeClr val="tx1"/>
                </a:solidFill>
                <a:cs typeface="Arial" panose="020B0604020202020204" pitchFamily="34" charset="0"/>
              </a:rPr>
              <a:t/>
            </a:r>
            <a:br>
              <a:rPr lang="en-US" sz="1200" dirty="0" smtClean="0">
                <a:solidFill>
                  <a:schemeClr val="tx1"/>
                </a:solidFill>
                <a:cs typeface="Arial" panose="020B0604020202020204" pitchFamily="34" charset="0"/>
              </a:rPr>
            </a:br>
            <a:r>
              <a:rPr lang="en-US" sz="1200" dirty="0" smtClean="0">
                <a:solidFill>
                  <a:schemeClr val="tx1"/>
                </a:solidFill>
                <a:cs typeface="Arial" panose="020B0604020202020204" pitchFamily="34" charset="0"/>
              </a:rPr>
              <a:t>In </a:t>
            </a:r>
            <a:r>
              <a:rPr lang="en-US" sz="1200" dirty="0">
                <a:solidFill>
                  <a:schemeClr val="tx1"/>
                </a:solidFill>
                <a:cs typeface="Arial" panose="020B0604020202020204" pitchFamily="34" charset="0"/>
              </a:rPr>
              <a:t>contrast, fewer Canadian primary care physicians feel prepared to care for patients with specialized needs, </a:t>
            </a:r>
            <a:r>
              <a:rPr lang="en-US" sz="1200" dirty="0" smtClean="0">
                <a:solidFill>
                  <a:schemeClr val="tx1"/>
                </a:solidFill>
                <a:cs typeface="Arial" panose="020B0604020202020204" pitchFamily="34" charset="0"/>
              </a:rPr>
              <a:t>particularly dementia (40%), palliative care (36%) and substance use (19%) — </a:t>
            </a:r>
            <a:r>
              <a:rPr lang="en-US" sz="1200" dirty="0">
                <a:solidFill>
                  <a:schemeClr val="tx1"/>
                </a:solidFill>
                <a:cs typeface="Arial" panose="020B0604020202020204" pitchFamily="34" charset="0"/>
              </a:rPr>
              <a:t>below the CMWF averages (46%, 51% and 22</a:t>
            </a:r>
            <a:r>
              <a:rPr lang="en-US" sz="1200" dirty="0" smtClean="0">
                <a:solidFill>
                  <a:schemeClr val="tx1"/>
                </a:solidFill>
                <a:cs typeface="Arial" panose="020B0604020202020204" pitchFamily="34" charset="0"/>
              </a:rPr>
              <a:t>%, </a:t>
            </a:r>
            <a:r>
              <a:rPr lang="en-US" sz="1200" dirty="0">
                <a:solidFill>
                  <a:schemeClr val="tx1"/>
                </a:solidFill>
                <a:cs typeface="Arial" panose="020B0604020202020204" pitchFamily="34" charset="0"/>
              </a:rPr>
              <a:t>respectively). </a:t>
            </a:r>
            <a:r>
              <a:rPr lang="en-US" sz="1200" dirty="0" smtClean="0">
                <a:solidFill>
                  <a:schemeClr val="tx1"/>
                </a:solidFill>
                <a:cs typeface="Arial" panose="020B0604020202020204" pitchFamily="34" charset="0"/>
              </a:rPr>
              <a:t>In </a:t>
            </a:r>
            <a:r>
              <a:rPr lang="en-US" sz="1200" dirty="0">
                <a:solidFill>
                  <a:schemeClr val="tx1"/>
                </a:solidFill>
                <a:cs typeface="Arial" panose="020B0604020202020204" pitchFamily="34" charset="0"/>
              </a:rPr>
              <a:t>Canada, 13% of primary care physicians reported feeling well prepared to care for patients requesting medical assistance in dying (Canada only). </a:t>
            </a:r>
          </a:p>
        </p:txBody>
      </p:sp>
      <p:cxnSp>
        <p:nvCxnSpPr>
          <p:cNvPr id="29" name="Straight Connector 28"/>
          <p:cNvCxnSpPr/>
          <p:nvPr/>
        </p:nvCxnSpPr>
        <p:spPr>
          <a:xfrm flipV="1">
            <a:off x="457200" y="2453422"/>
            <a:ext cx="8210550" cy="5"/>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8" y="319688"/>
            <a:ext cx="2062282" cy="1814939"/>
          </a:xfrm>
          <a:prstGeom prst="rect">
            <a:avLst/>
          </a:prstGeom>
        </p:spPr>
      </p:pic>
      <p:sp>
        <p:nvSpPr>
          <p:cNvPr id="31" name="Rectangle 30"/>
          <p:cNvSpPr/>
          <p:nvPr/>
        </p:nvSpPr>
        <p:spPr>
          <a:xfrm>
            <a:off x="457200" y="2029855"/>
            <a:ext cx="1754519" cy="346698"/>
          </a:xfrm>
          <a:prstGeom prst="rect">
            <a:avLst/>
          </a:prstGeom>
        </p:spPr>
        <p:txBody>
          <a:bodyPr wrap="none">
            <a:spAutoFit/>
          </a:bodyPr>
          <a:lstStyle/>
          <a:p>
            <a:pPr defTabSz="914378">
              <a:lnSpc>
                <a:spcPts val="1800"/>
              </a:lnSpc>
              <a:spcAft>
                <a:spcPts val="900"/>
              </a:spcAft>
            </a:pPr>
            <a:r>
              <a:rPr lang="en-US" sz="2400" dirty="0">
                <a:solidFill>
                  <a:srgbClr val="00A199"/>
                </a:solidFill>
              </a:rPr>
              <a:t>Key </a:t>
            </a:r>
            <a:r>
              <a:rPr lang="en-US" sz="2400" dirty="0" smtClean="0">
                <a:solidFill>
                  <a:srgbClr val="00A199"/>
                </a:solidFill>
              </a:rPr>
              <a:t>findings </a:t>
            </a:r>
            <a:endParaRPr lang="en-CA" sz="2400" dirty="0">
              <a:solidFill>
                <a:srgbClr val="00A199"/>
              </a:solidFill>
            </a:endParaRPr>
          </a:p>
        </p:txBody>
      </p:sp>
      <p:sp>
        <p:nvSpPr>
          <p:cNvPr id="9" name="Rectangle 8"/>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8783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4"/>
          <p:cNvGraphicFramePr>
            <a:graphicFrameLocks noGrp="1"/>
          </p:cNvGraphicFramePr>
          <p:nvPr>
            <p:ph type="pic" sz="quarter" idx="13"/>
            <p:extLst>
              <p:ext uri="{D42A27DB-BD31-4B8C-83A1-F6EECF244321}">
                <p14:modId xmlns:p14="http://schemas.microsoft.com/office/powerpoint/2010/main" val="233947986"/>
              </p:ext>
            </p:extLst>
          </p:nvPr>
        </p:nvGraphicFramePr>
        <p:xfrm>
          <a:off x="600075" y="2685203"/>
          <a:ext cx="7927975" cy="363164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Few primary care physicians in Canada and internationally well prepared to care for patients </a:t>
            </a:r>
            <a:br>
              <a:rPr lang="en-US" dirty="0" smtClean="0"/>
            </a:br>
            <a:r>
              <a:rPr lang="en-US" dirty="0" smtClean="0"/>
              <a:t>with substance-use conditions</a:t>
            </a:r>
            <a:endParaRPr lang="en-US" dirty="0"/>
          </a:p>
        </p:txBody>
      </p:sp>
      <p:sp>
        <p:nvSpPr>
          <p:cNvPr id="4" name="TextBox 3"/>
          <p:cNvSpPr txBox="1"/>
          <p:nvPr/>
        </p:nvSpPr>
        <p:spPr>
          <a:xfrm>
            <a:off x="374904" y="1599705"/>
            <a:ext cx="7730871" cy="574516"/>
          </a:xfrm>
          <a:prstGeom prst="rect">
            <a:avLst/>
          </a:prstGeom>
          <a:noFill/>
        </p:spPr>
        <p:txBody>
          <a:bodyPr wrap="square" lIns="0" tIns="91440" rtlCol="0">
            <a:spAutoFit/>
          </a:bodyPr>
          <a:lstStyle/>
          <a:p>
            <a:pPr>
              <a:lnSpc>
                <a:spcPts val="1700"/>
              </a:lnSpc>
            </a:pPr>
            <a:r>
              <a:rPr lang="en-US" sz="1400" dirty="0" smtClean="0">
                <a:solidFill>
                  <a:srgbClr val="365254"/>
                </a:solidFill>
                <a:cs typeface="Arial" panose="020B0604020202020204" pitchFamily="34" charset="0"/>
              </a:rPr>
              <a:t>Proportion of primary care physicians whose practice is </a:t>
            </a:r>
            <a:r>
              <a:rPr lang="en-US" sz="1400" b="1" dirty="0" smtClean="0">
                <a:solidFill>
                  <a:srgbClr val="365254"/>
                </a:solidFill>
                <a:cs typeface="Arial" panose="020B0604020202020204" pitchFamily="34" charset="0"/>
              </a:rPr>
              <a:t>well prepared</a:t>
            </a:r>
            <a:r>
              <a:rPr lang="en-US" sz="1400" dirty="0" smtClean="0">
                <a:solidFill>
                  <a:srgbClr val="365254"/>
                </a:solidFill>
                <a:cs typeface="Arial" panose="020B0604020202020204" pitchFamily="34" charset="0"/>
              </a:rPr>
              <a:t>, with respect to having sufficient skills and experience, </a:t>
            </a:r>
            <a:r>
              <a:rPr lang="en-US" sz="1400" dirty="0">
                <a:solidFill>
                  <a:srgbClr val="365254"/>
                </a:solidFill>
                <a:cs typeface="Arial" panose="020B0604020202020204" pitchFamily="34" charset="0"/>
              </a:rPr>
              <a:t>to </a:t>
            </a:r>
            <a:r>
              <a:rPr lang="en-US" sz="1400" dirty="0" smtClean="0">
                <a:solidFill>
                  <a:srgbClr val="365254"/>
                </a:solidFill>
                <a:cs typeface="Arial" panose="020B0604020202020204" pitchFamily="34" charset="0"/>
              </a:rPr>
              <a:t>manage </a:t>
            </a:r>
            <a:r>
              <a:rPr lang="en-US" sz="1400" dirty="0">
                <a:solidFill>
                  <a:srgbClr val="365254"/>
                </a:solidFill>
                <a:cs typeface="Arial" panose="020B0604020202020204" pitchFamily="34" charset="0"/>
              </a:rPr>
              <a:t>care for patients </a:t>
            </a:r>
            <a:r>
              <a:rPr lang="en-US" sz="1400" dirty="0" smtClean="0">
                <a:solidFill>
                  <a:srgbClr val="365254"/>
                </a:solidFill>
                <a:cs typeface="Arial" panose="020B0604020202020204" pitchFamily="34" charset="0"/>
              </a:rPr>
              <a:t>with . . . </a:t>
            </a:r>
            <a:endParaRPr lang="en-US" sz="1400" dirty="0">
              <a:solidFill>
                <a:srgbClr val="365254"/>
              </a:solidFill>
              <a:cs typeface="Arial" panose="020B0604020202020204" pitchFamily="34" charset="0"/>
            </a:endParaRPr>
          </a:p>
        </p:txBody>
      </p:sp>
      <p:sp>
        <p:nvSpPr>
          <p:cNvPr id="16" name="Rectangle 15"/>
          <p:cNvSpPr/>
          <p:nvPr/>
        </p:nvSpPr>
        <p:spPr>
          <a:xfrm>
            <a:off x="1306532" y="2493601"/>
            <a:ext cx="1647865" cy="276999"/>
          </a:xfrm>
          <a:prstGeom prst="rect">
            <a:avLst/>
          </a:prstGeom>
        </p:spPr>
        <p:txBody>
          <a:bodyPr wrap="square">
            <a:spAutoFit/>
          </a:bodyPr>
          <a:lstStyle/>
          <a:p>
            <a:pPr algn="ctr" fontAlgn="t"/>
            <a:r>
              <a:rPr lang="en-US" sz="1200" b="1" dirty="0">
                <a:latin typeface="Arial Narrow" panose="020B0606020202030204" pitchFamily="34" charset="0"/>
                <a:cs typeface="Arial" panose="020B0604020202020204" pitchFamily="34" charset="0"/>
              </a:rPr>
              <a:t>Chronic conditions</a:t>
            </a:r>
            <a:endParaRPr lang="en-US" sz="1200" b="1" dirty="0">
              <a:solidFill>
                <a:srgbClr val="000000"/>
              </a:solidFill>
              <a:latin typeface="Arial Narrow" panose="020B0606020202030204" pitchFamily="34" charset="0"/>
              <a:cs typeface="Arial" panose="020B0604020202020204" pitchFamily="34" charset="0"/>
            </a:endParaRPr>
          </a:p>
        </p:txBody>
      </p:sp>
      <p:sp>
        <p:nvSpPr>
          <p:cNvPr id="17" name="Rectangle 16"/>
          <p:cNvSpPr/>
          <p:nvPr/>
        </p:nvSpPr>
        <p:spPr>
          <a:xfrm>
            <a:off x="3000375" y="2493601"/>
            <a:ext cx="1790700" cy="646331"/>
          </a:xfrm>
          <a:prstGeom prst="rect">
            <a:avLst/>
          </a:prstGeom>
        </p:spPr>
        <p:txBody>
          <a:bodyPr wrap="square">
            <a:spAutoFit/>
          </a:bodyPr>
          <a:lstStyle/>
          <a:p>
            <a:pPr algn="ctr" fontAlgn="t"/>
            <a:r>
              <a:rPr lang="en-US" sz="1200" b="1" dirty="0">
                <a:latin typeface="Arial Narrow" panose="020B0606020202030204" pitchFamily="34" charset="0"/>
                <a:cs typeface="Arial" panose="020B0604020202020204" pitchFamily="34" charset="0"/>
              </a:rPr>
              <a:t>Mental </a:t>
            </a:r>
            <a:r>
              <a:rPr lang="en-US" sz="1200" b="1" dirty="0" smtClean="0">
                <a:latin typeface="Arial Narrow" panose="020B0606020202030204" pitchFamily="34" charset="0"/>
                <a:cs typeface="Arial" panose="020B0604020202020204" pitchFamily="34" charset="0"/>
              </a:rPr>
              <a:t>illness </a:t>
            </a:r>
            <a:br>
              <a:rPr lang="en-US" sz="1200" b="1" dirty="0" smtClean="0">
                <a:latin typeface="Arial Narrow" panose="020B0606020202030204" pitchFamily="34" charset="0"/>
                <a:cs typeface="Arial" panose="020B0604020202020204" pitchFamily="34" charset="0"/>
              </a:rPr>
            </a:br>
            <a:r>
              <a:rPr lang="en-US" sz="1200" b="1" dirty="0" smtClean="0">
                <a:latin typeface="Arial Narrow" panose="020B0606020202030204" pitchFamily="34" charset="0"/>
                <a:cs typeface="Arial" panose="020B0604020202020204" pitchFamily="34" charset="0"/>
              </a:rPr>
              <a:t>(</a:t>
            </a:r>
            <a:r>
              <a:rPr lang="en-US" sz="1200" b="1" dirty="0">
                <a:latin typeface="Arial Narrow" panose="020B0606020202030204" pitchFamily="34" charset="0"/>
                <a:cs typeface="Arial" panose="020B0604020202020204" pitchFamily="34" charset="0"/>
              </a:rPr>
              <a:t>e.g</a:t>
            </a:r>
            <a:r>
              <a:rPr lang="en-US" sz="1200" b="1" dirty="0" smtClean="0">
                <a:latin typeface="Arial Narrow" panose="020B0606020202030204" pitchFamily="34" charset="0"/>
                <a:cs typeface="Arial" panose="020B0604020202020204" pitchFamily="34" charset="0"/>
              </a:rPr>
              <a:t>., </a:t>
            </a:r>
            <a:r>
              <a:rPr lang="en-US" sz="1200" b="1" dirty="0">
                <a:latin typeface="Arial Narrow" panose="020B0606020202030204" pitchFamily="34" charset="0"/>
                <a:cs typeface="Arial" panose="020B0604020202020204" pitchFamily="34" charset="0"/>
              </a:rPr>
              <a:t>anxiety, mild or moderate depression)</a:t>
            </a:r>
            <a:endParaRPr lang="en-US" sz="1200" b="1" dirty="0">
              <a:solidFill>
                <a:srgbClr val="000000"/>
              </a:solidFill>
              <a:latin typeface="Arial Narrow" panose="020B0606020202030204" pitchFamily="34" charset="0"/>
              <a:cs typeface="Arial" panose="020B0604020202020204" pitchFamily="34" charset="0"/>
            </a:endParaRPr>
          </a:p>
        </p:txBody>
      </p:sp>
      <p:sp>
        <p:nvSpPr>
          <p:cNvPr id="18" name="Rectangle 17"/>
          <p:cNvSpPr/>
          <p:nvPr/>
        </p:nvSpPr>
        <p:spPr>
          <a:xfrm>
            <a:off x="6553200" y="2493601"/>
            <a:ext cx="1790700" cy="646331"/>
          </a:xfrm>
          <a:prstGeom prst="rect">
            <a:avLst/>
          </a:prstGeom>
        </p:spPr>
        <p:txBody>
          <a:bodyPr wrap="square">
            <a:spAutoFit/>
          </a:bodyPr>
          <a:lstStyle/>
          <a:p>
            <a:pPr algn="ctr" fontAlgn="t"/>
            <a:r>
              <a:rPr lang="en-US" sz="1200" b="1" dirty="0">
                <a:latin typeface="Arial Narrow" panose="020B0606020202030204" pitchFamily="34" charset="0"/>
                <a:cs typeface="Arial" panose="020B0604020202020204" pitchFamily="34" charset="0"/>
              </a:rPr>
              <a:t>Substance-use </a:t>
            </a:r>
            <a:r>
              <a:rPr lang="en-US" sz="1200" b="1" dirty="0" smtClean="0">
                <a:latin typeface="Arial Narrow" panose="020B0606020202030204" pitchFamily="34" charset="0"/>
                <a:cs typeface="Arial" panose="020B0604020202020204" pitchFamily="34" charset="0"/>
              </a:rPr>
              <a:t>conditions </a:t>
            </a:r>
            <a:r>
              <a:rPr lang="en-US" sz="1200" b="1" dirty="0">
                <a:latin typeface="Arial Narrow" panose="020B0606020202030204" pitchFamily="34" charset="0"/>
                <a:cs typeface="Arial" panose="020B0604020202020204" pitchFamily="34" charset="0"/>
              </a:rPr>
              <a:t>(e.g</a:t>
            </a:r>
            <a:r>
              <a:rPr lang="en-US" sz="1200" b="1" dirty="0" smtClean="0">
                <a:latin typeface="Arial Narrow" panose="020B0606020202030204" pitchFamily="34" charset="0"/>
                <a:cs typeface="Arial" panose="020B0604020202020204" pitchFamily="34" charset="0"/>
              </a:rPr>
              <a:t>., </a:t>
            </a:r>
            <a:r>
              <a:rPr lang="en-US" sz="1200" b="1" dirty="0">
                <a:latin typeface="Arial Narrow" panose="020B0606020202030204" pitchFamily="34" charset="0"/>
                <a:cs typeface="Arial" panose="020B0604020202020204" pitchFamily="34" charset="0"/>
              </a:rPr>
              <a:t>drug, </a:t>
            </a:r>
            <a:r>
              <a:rPr lang="en-US" sz="1200" b="1" dirty="0" smtClean="0">
                <a:latin typeface="Arial Narrow" panose="020B0606020202030204" pitchFamily="34" charset="0"/>
                <a:cs typeface="Arial" panose="020B0604020202020204" pitchFamily="34" charset="0"/>
              </a:rPr>
              <a:t>opioid </a:t>
            </a:r>
            <a:br>
              <a:rPr lang="en-US" sz="1200" b="1" dirty="0" smtClean="0">
                <a:latin typeface="Arial Narrow" panose="020B0606020202030204" pitchFamily="34" charset="0"/>
                <a:cs typeface="Arial" panose="020B0604020202020204" pitchFamily="34" charset="0"/>
              </a:rPr>
            </a:br>
            <a:r>
              <a:rPr lang="en-US" sz="1200" b="1" dirty="0" smtClean="0">
                <a:latin typeface="Arial Narrow" panose="020B0606020202030204" pitchFamily="34" charset="0"/>
                <a:cs typeface="Arial" panose="020B0604020202020204" pitchFamily="34" charset="0"/>
              </a:rPr>
              <a:t>or </a:t>
            </a:r>
            <a:r>
              <a:rPr lang="en-US" sz="1200" b="1" dirty="0">
                <a:latin typeface="Arial Narrow" panose="020B0606020202030204" pitchFamily="34" charset="0"/>
                <a:cs typeface="Arial" panose="020B0604020202020204" pitchFamily="34" charset="0"/>
              </a:rPr>
              <a:t>alcohol use)</a:t>
            </a:r>
            <a:endParaRPr lang="en-US" sz="1200" b="1" dirty="0">
              <a:solidFill>
                <a:srgbClr val="000000"/>
              </a:solidFill>
              <a:latin typeface="Arial Narrow" panose="020B0606020202030204" pitchFamily="34" charset="0"/>
              <a:cs typeface="Arial" panose="020B0604020202020204" pitchFamily="34" charset="0"/>
            </a:endParaRPr>
          </a:p>
        </p:txBody>
      </p:sp>
      <p:sp>
        <p:nvSpPr>
          <p:cNvPr id="19" name="Rectangle 18"/>
          <p:cNvSpPr/>
          <p:nvPr/>
        </p:nvSpPr>
        <p:spPr>
          <a:xfrm>
            <a:off x="4762499" y="2493601"/>
            <a:ext cx="1781175" cy="276999"/>
          </a:xfrm>
          <a:prstGeom prst="rect">
            <a:avLst/>
          </a:prstGeom>
        </p:spPr>
        <p:txBody>
          <a:bodyPr wrap="square">
            <a:spAutoFit/>
          </a:bodyPr>
          <a:lstStyle/>
          <a:p>
            <a:pPr algn="ctr" fontAlgn="t"/>
            <a:r>
              <a:rPr lang="en-US" sz="1200" b="1" dirty="0">
                <a:latin typeface="Arial Narrow" panose="020B0606020202030204" pitchFamily="34" charset="0"/>
                <a:cs typeface="Arial" panose="020B0604020202020204" pitchFamily="34" charset="0"/>
              </a:rPr>
              <a:t>Dementia</a:t>
            </a:r>
            <a:endParaRPr lang="en-US" sz="1200" b="1" dirty="0">
              <a:solidFill>
                <a:srgbClr val="000000"/>
              </a:solidFill>
              <a:latin typeface="Arial Narrow" panose="020B0606020202030204" pitchFamily="34" charset="0"/>
              <a:cs typeface="Arial" panose="020B0604020202020204" pitchFamily="34" charset="0"/>
            </a:endParaRPr>
          </a:p>
        </p:txBody>
      </p:sp>
      <p:sp>
        <p:nvSpPr>
          <p:cNvPr id="24" name="Rectangle 23"/>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25" name="Group 24"/>
          <p:cNvGrpSpPr/>
          <p:nvPr/>
        </p:nvGrpSpPr>
        <p:grpSpPr>
          <a:xfrm>
            <a:off x="374904" y="6493833"/>
            <a:ext cx="3754098" cy="230832"/>
            <a:chOff x="139635" y="6531780"/>
            <a:chExt cx="3754098" cy="230832"/>
          </a:xfrm>
        </p:grpSpPr>
        <p:sp>
          <p:nvSpPr>
            <p:cNvPr id="26"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27"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28"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29"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0"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35"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501779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and territorial snapshot: Specialized needs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462685337"/>
              </p:ext>
            </p:extLst>
          </p:nvPr>
        </p:nvGraphicFramePr>
        <p:xfrm>
          <a:off x="365760" y="1693299"/>
          <a:ext cx="8229599" cy="2681141"/>
        </p:xfrm>
        <a:graphic>
          <a:graphicData uri="http://schemas.openxmlformats.org/drawingml/2006/table">
            <a:tbl>
              <a:tblPr/>
              <a:tblGrid>
                <a:gridCol w="1378308">
                  <a:extLst>
                    <a:ext uri="{9D8B030D-6E8A-4147-A177-3AD203B41FA5}">
                      <a16:colId xmlns:a16="http://schemas.microsoft.com/office/drawing/2014/main" val="2274431385"/>
                    </a:ext>
                  </a:extLst>
                </a:gridCol>
                <a:gridCol w="522279">
                  <a:extLst>
                    <a:ext uri="{9D8B030D-6E8A-4147-A177-3AD203B41FA5}">
                      <a16:colId xmlns:a16="http://schemas.microsoft.com/office/drawing/2014/main" val="3414494534"/>
                    </a:ext>
                  </a:extLst>
                </a:gridCol>
                <a:gridCol w="522279">
                  <a:extLst>
                    <a:ext uri="{9D8B030D-6E8A-4147-A177-3AD203B41FA5}">
                      <a16:colId xmlns:a16="http://schemas.microsoft.com/office/drawing/2014/main" val="1291103358"/>
                    </a:ext>
                  </a:extLst>
                </a:gridCol>
                <a:gridCol w="522279">
                  <a:extLst>
                    <a:ext uri="{9D8B030D-6E8A-4147-A177-3AD203B41FA5}">
                      <a16:colId xmlns:a16="http://schemas.microsoft.com/office/drawing/2014/main" val="2659665947"/>
                    </a:ext>
                  </a:extLst>
                </a:gridCol>
                <a:gridCol w="522279">
                  <a:extLst>
                    <a:ext uri="{9D8B030D-6E8A-4147-A177-3AD203B41FA5}">
                      <a16:colId xmlns:a16="http://schemas.microsoft.com/office/drawing/2014/main" val="77205676"/>
                    </a:ext>
                  </a:extLst>
                </a:gridCol>
                <a:gridCol w="522279">
                  <a:extLst>
                    <a:ext uri="{9D8B030D-6E8A-4147-A177-3AD203B41FA5}">
                      <a16:colId xmlns:a16="http://schemas.microsoft.com/office/drawing/2014/main" val="5221739"/>
                    </a:ext>
                  </a:extLst>
                </a:gridCol>
                <a:gridCol w="522279">
                  <a:extLst>
                    <a:ext uri="{9D8B030D-6E8A-4147-A177-3AD203B41FA5}">
                      <a16:colId xmlns:a16="http://schemas.microsoft.com/office/drawing/2014/main" val="3757745029"/>
                    </a:ext>
                  </a:extLst>
                </a:gridCol>
                <a:gridCol w="522279">
                  <a:extLst>
                    <a:ext uri="{9D8B030D-6E8A-4147-A177-3AD203B41FA5}">
                      <a16:colId xmlns:a16="http://schemas.microsoft.com/office/drawing/2014/main" val="2250567162"/>
                    </a:ext>
                  </a:extLst>
                </a:gridCol>
                <a:gridCol w="522279">
                  <a:extLst>
                    <a:ext uri="{9D8B030D-6E8A-4147-A177-3AD203B41FA5}">
                      <a16:colId xmlns:a16="http://schemas.microsoft.com/office/drawing/2014/main" val="2848938551"/>
                    </a:ext>
                  </a:extLst>
                </a:gridCol>
                <a:gridCol w="522279">
                  <a:extLst>
                    <a:ext uri="{9D8B030D-6E8A-4147-A177-3AD203B41FA5}">
                      <a16:colId xmlns:a16="http://schemas.microsoft.com/office/drawing/2014/main" val="1775685730"/>
                    </a:ext>
                  </a:extLst>
                </a:gridCol>
                <a:gridCol w="522279">
                  <a:extLst>
                    <a:ext uri="{9D8B030D-6E8A-4147-A177-3AD203B41FA5}">
                      <a16:colId xmlns:a16="http://schemas.microsoft.com/office/drawing/2014/main" val="613197185"/>
                    </a:ext>
                  </a:extLst>
                </a:gridCol>
                <a:gridCol w="522279">
                  <a:extLst>
                    <a:ext uri="{9D8B030D-6E8A-4147-A177-3AD203B41FA5}">
                      <a16:colId xmlns:a16="http://schemas.microsoft.com/office/drawing/2014/main" val="4077132638"/>
                    </a:ext>
                  </a:extLst>
                </a:gridCol>
                <a:gridCol w="522279">
                  <a:extLst>
                    <a:ext uri="{9D8B030D-6E8A-4147-A177-3AD203B41FA5}">
                      <a16:colId xmlns:a16="http://schemas.microsoft.com/office/drawing/2014/main" val="178737671"/>
                    </a:ext>
                  </a:extLst>
                </a:gridCol>
                <a:gridCol w="583943">
                  <a:extLst>
                    <a:ext uri="{9D8B030D-6E8A-4147-A177-3AD203B41FA5}">
                      <a16:colId xmlns:a16="http://schemas.microsoft.com/office/drawing/2014/main" val="3241438732"/>
                    </a:ext>
                  </a:extLst>
                </a:gridCol>
              </a:tblGrid>
              <a:tr h="473869">
                <a:tc>
                  <a:txBody>
                    <a:bodyPr/>
                    <a:lstStyle/>
                    <a:p>
                      <a:pPr algn="l" fontAlgn="b"/>
                      <a:endParaRPr lang="en-CA" sz="1200" b="1" i="0" u="none" strike="noStrike" dirty="0">
                        <a:effectLst/>
                        <a:latin typeface="+mn-lt"/>
                        <a:cs typeface="Arial" panose="020B0604020202020204" pitchFamily="34" charset="0"/>
                      </a:endParaRPr>
                    </a:p>
                  </a:txBody>
                  <a:tcPr marL="45720" marR="45720"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 </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28703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200" b="0" i="0" u="none" strike="noStrike" baseline="0" dirty="0" smtClean="0">
                          <a:solidFill>
                            <a:schemeClr val="tx1"/>
                          </a:solidFill>
                          <a:effectLst/>
                          <a:latin typeface="+mn-lt"/>
                          <a:cs typeface="Arial" panose="020B0604020202020204" pitchFamily="34" charset="0"/>
                        </a:rPr>
                        <a:t>Chronic conditions</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74305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200" b="0" i="0" u="none" strike="noStrike" baseline="0" dirty="0" smtClean="0">
                          <a:solidFill>
                            <a:schemeClr val="tx1"/>
                          </a:solidFill>
                          <a:effectLst/>
                          <a:latin typeface="+mn-lt"/>
                          <a:cs typeface="Arial" panose="020B0604020202020204" pitchFamily="34" charset="0"/>
                        </a:rPr>
                        <a:t>Mental illness </a:t>
                      </a:r>
                      <a:br>
                        <a:rPr lang="en-CA" sz="1200" b="0" i="0" u="none" strike="noStrike" baseline="0" dirty="0" smtClean="0">
                          <a:solidFill>
                            <a:schemeClr val="tx1"/>
                          </a:solidFill>
                          <a:effectLst/>
                          <a:latin typeface="+mn-lt"/>
                          <a:cs typeface="Arial" panose="020B0604020202020204" pitchFamily="34" charset="0"/>
                        </a:rPr>
                      </a:br>
                      <a:r>
                        <a:rPr lang="en-CA" sz="1200" b="0" i="0" u="none" strike="noStrike" baseline="0" dirty="0" smtClean="0">
                          <a:solidFill>
                            <a:schemeClr val="tx1"/>
                          </a:solidFill>
                          <a:effectLst/>
                          <a:latin typeface="+mn-lt"/>
                          <a:cs typeface="Arial" panose="020B0604020202020204" pitchFamily="34" charset="0"/>
                        </a:rPr>
                        <a:t>(e.g., anxiety, </a:t>
                      </a:r>
                      <a:br>
                        <a:rPr lang="en-CA" sz="1200" b="0" i="0" u="none" strike="noStrike" baseline="0" dirty="0" smtClean="0">
                          <a:solidFill>
                            <a:schemeClr val="tx1"/>
                          </a:solidFill>
                          <a:effectLst/>
                          <a:latin typeface="+mn-lt"/>
                          <a:cs typeface="Arial" panose="020B0604020202020204" pitchFamily="34" charset="0"/>
                        </a:rPr>
                      </a:br>
                      <a:r>
                        <a:rPr lang="en-CA" sz="1200" b="0" i="0" u="none" strike="noStrike" baseline="0" dirty="0" smtClean="0">
                          <a:solidFill>
                            <a:schemeClr val="tx1"/>
                          </a:solidFill>
                          <a:effectLst/>
                          <a:latin typeface="+mn-lt"/>
                          <a:cs typeface="Arial" panose="020B0604020202020204" pitchFamily="34" charset="0"/>
                        </a:rPr>
                        <a:t>mild or moderate depression)</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62</a:t>
                      </a: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r h="237502">
                <a:tc>
                  <a:txBody>
                    <a:bodyPr/>
                    <a:lstStyle/>
                    <a:p>
                      <a:pPr marL="0" algn="l" fontAlgn="b"/>
                      <a:r>
                        <a:rPr lang="en-CA" sz="1200" b="0" i="0" u="none" strike="noStrike" baseline="0" dirty="0" smtClean="0">
                          <a:solidFill>
                            <a:srgbClr val="000000"/>
                          </a:solidFill>
                          <a:effectLst/>
                          <a:latin typeface="+mn-lt"/>
                          <a:cs typeface="Arial" panose="020B0604020202020204" pitchFamily="34" charset="0"/>
                        </a:rPr>
                        <a:t>Dementia</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46</a:t>
                      </a: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613971328"/>
                  </a:ext>
                </a:extLst>
              </a:tr>
              <a:tr h="743058">
                <a:tc>
                  <a:txBody>
                    <a:bodyPr/>
                    <a:lstStyle/>
                    <a:p>
                      <a:pPr marL="0" algn="l" fontAlgn="b"/>
                      <a:r>
                        <a:rPr lang="en-CA" sz="1200" b="0" i="0" u="none" strike="noStrike" baseline="0" dirty="0" smtClean="0">
                          <a:solidFill>
                            <a:srgbClr val="000000"/>
                          </a:solidFill>
                          <a:effectLst/>
                          <a:latin typeface="+mn-lt"/>
                          <a:cs typeface="Arial" panose="020B0604020202020204" pitchFamily="34" charset="0"/>
                        </a:rPr>
                        <a:t>Substance-use conditions </a:t>
                      </a:r>
                      <a:br>
                        <a:rPr lang="en-CA" sz="1200" b="0" i="0" u="none" strike="noStrike" baseline="0" dirty="0" smtClean="0">
                          <a:solidFill>
                            <a:srgbClr val="000000"/>
                          </a:solidFill>
                          <a:effectLst/>
                          <a:latin typeface="+mn-lt"/>
                          <a:cs typeface="Arial" panose="020B0604020202020204" pitchFamily="34" charset="0"/>
                        </a:rPr>
                      </a:br>
                      <a:r>
                        <a:rPr lang="en-CA" sz="1200" b="0" i="0" u="none" strike="noStrike" baseline="0" dirty="0" smtClean="0">
                          <a:solidFill>
                            <a:srgbClr val="000000"/>
                          </a:solidFill>
                          <a:effectLst/>
                          <a:latin typeface="+mn-lt"/>
                          <a:cs typeface="Arial" panose="020B0604020202020204" pitchFamily="34" charset="0"/>
                        </a:rPr>
                        <a:t>(e.g., drug, opioid </a:t>
                      </a:r>
                      <a:br>
                        <a:rPr lang="en-CA" sz="1200" b="0" i="0" u="none" strike="noStrike" baseline="0" dirty="0" smtClean="0">
                          <a:solidFill>
                            <a:srgbClr val="000000"/>
                          </a:solidFill>
                          <a:effectLst/>
                          <a:latin typeface="+mn-lt"/>
                          <a:cs typeface="Arial" panose="020B0604020202020204" pitchFamily="34" charset="0"/>
                        </a:rPr>
                      </a:br>
                      <a:r>
                        <a:rPr lang="en-CA" sz="1200" b="0" i="0" u="none" strike="noStrike" baseline="0" dirty="0" smtClean="0">
                          <a:solidFill>
                            <a:srgbClr val="000000"/>
                          </a:solidFill>
                          <a:effectLst/>
                          <a:latin typeface="+mn-lt"/>
                          <a:cs typeface="Arial" panose="020B0604020202020204" pitchFamily="34" charset="0"/>
                        </a:rPr>
                        <a:t>or alcohol use)</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270154632"/>
                  </a:ext>
                </a:extLst>
              </a:tr>
            </a:tbl>
          </a:graphicData>
        </a:graphic>
      </p:graphicFrame>
      <p:sp>
        <p:nvSpPr>
          <p:cNvPr id="4" name="Rectangle 3"/>
          <p:cNvSpPr/>
          <p:nvPr/>
        </p:nvSpPr>
        <p:spPr>
          <a:xfrm>
            <a:off x="374904" y="1040447"/>
            <a:ext cx="8569072" cy="666849"/>
          </a:xfrm>
          <a:prstGeom prst="rect">
            <a:avLst/>
          </a:prstGeom>
        </p:spPr>
        <p:txBody>
          <a:bodyPr wrap="square" lIns="0" tIns="91440" bIns="137160">
            <a:spAutoFit/>
          </a:bodyPr>
          <a:lstStyle/>
          <a:p>
            <a:pPr>
              <a:lnSpc>
                <a:spcPts val="1700"/>
              </a:lnSpc>
            </a:pPr>
            <a:r>
              <a:rPr lang="en-US" sz="1400" dirty="0" smtClean="0">
                <a:solidFill>
                  <a:srgbClr val="365254"/>
                </a:solidFill>
                <a:cs typeface="Arial" panose="020B0604020202020204" pitchFamily="34" charset="0"/>
              </a:rPr>
              <a:t>Proportion </a:t>
            </a:r>
            <a:r>
              <a:rPr lang="en-US" sz="1400" dirty="0">
                <a:solidFill>
                  <a:srgbClr val="365254"/>
                </a:solidFill>
                <a:cs typeface="Arial" panose="020B0604020202020204" pitchFamily="34" charset="0"/>
              </a:rPr>
              <a:t>of primary care physicians whose practice is </a:t>
            </a:r>
            <a:r>
              <a:rPr lang="en-US" sz="1400" b="1" dirty="0" smtClean="0">
                <a:solidFill>
                  <a:srgbClr val="365254"/>
                </a:solidFill>
                <a:cs typeface="Arial" panose="020B0604020202020204" pitchFamily="34" charset="0"/>
              </a:rPr>
              <a:t>well prepared</a:t>
            </a:r>
            <a:r>
              <a:rPr lang="en-US" sz="1400" dirty="0" smtClean="0">
                <a:solidFill>
                  <a:srgbClr val="365254"/>
                </a:solidFill>
                <a:cs typeface="Arial" panose="020B0604020202020204" pitchFamily="34" charset="0"/>
              </a:rPr>
              <a:t>, </a:t>
            </a:r>
            <a:r>
              <a:rPr lang="en-US" sz="1400" dirty="0">
                <a:solidFill>
                  <a:srgbClr val="365254"/>
                </a:solidFill>
                <a:cs typeface="Arial" panose="020B0604020202020204" pitchFamily="34" charset="0"/>
              </a:rPr>
              <a:t>with respect to having sufficient skills </a:t>
            </a:r>
            <a:r>
              <a:rPr lang="en-US" sz="1400" dirty="0" smtClean="0">
                <a:solidFill>
                  <a:srgbClr val="365254"/>
                </a:solidFill>
                <a:cs typeface="Arial" panose="020B0604020202020204" pitchFamily="34" charset="0"/>
              </a:rPr>
              <a:t/>
            </a:r>
            <a:br>
              <a:rPr lang="en-US" sz="1400" dirty="0" smtClean="0">
                <a:solidFill>
                  <a:srgbClr val="365254"/>
                </a:solidFill>
                <a:cs typeface="Arial" panose="020B0604020202020204" pitchFamily="34" charset="0"/>
              </a:rPr>
            </a:br>
            <a:r>
              <a:rPr lang="en-US" sz="1400" dirty="0" smtClean="0">
                <a:solidFill>
                  <a:srgbClr val="365254"/>
                </a:solidFill>
                <a:cs typeface="Arial" panose="020B0604020202020204" pitchFamily="34" charset="0"/>
              </a:rPr>
              <a:t>and experience, </a:t>
            </a:r>
            <a:r>
              <a:rPr lang="en-US" sz="1400" dirty="0">
                <a:solidFill>
                  <a:srgbClr val="365254"/>
                </a:solidFill>
                <a:cs typeface="Arial" panose="020B0604020202020204" pitchFamily="34" charset="0"/>
              </a:rPr>
              <a:t>to manage care for patients </a:t>
            </a:r>
            <a:r>
              <a:rPr lang="en-US" sz="1400" dirty="0" smtClean="0">
                <a:solidFill>
                  <a:srgbClr val="365254"/>
                </a:solidFill>
                <a:cs typeface="Arial" panose="020B0604020202020204" pitchFamily="34" charset="0"/>
              </a:rPr>
              <a:t>with . . . </a:t>
            </a:r>
            <a:endParaRPr lang="en-US" sz="1400" dirty="0">
              <a:solidFill>
                <a:srgbClr val="365254"/>
              </a:solidFill>
              <a:cs typeface="Arial" panose="020B0604020202020204" pitchFamily="34" charset="0"/>
            </a:endParaRPr>
          </a:p>
        </p:txBody>
      </p:sp>
      <p:sp>
        <p:nvSpPr>
          <p:cNvPr id="8" name="Rectangle 7"/>
          <p:cNvSpPr/>
          <p:nvPr/>
        </p:nvSpPr>
        <p:spPr>
          <a:xfrm>
            <a:off x="354710" y="4382678"/>
            <a:ext cx="7217665" cy="707886"/>
          </a:xfrm>
          <a:prstGeom prst="rect">
            <a:avLst/>
          </a:prstGeom>
        </p:spPr>
        <p:txBody>
          <a:bodyPr wrap="square" lIns="0" tIns="91440" bIns="0">
            <a:spAutoFit/>
          </a:bodyPr>
          <a:lstStyle/>
          <a:p>
            <a:r>
              <a:rPr lang="en-US" sz="800" b="1" dirty="0" smtClean="0">
                <a:latin typeface="Arial" panose="020B0604020202020204" pitchFamily="34" charset="0"/>
              </a:rPr>
              <a:t>Notes</a:t>
            </a:r>
          </a:p>
          <a:p>
            <a:r>
              <a:rPr lang="en-US" sz="800" dirty="0">
                <a:latin typeface="Arial" panose="020B0604020202020204" pitchFamily="34" charset="0"/>
                <a:cs typeface="Arial" panose="020B0604020202020204" pitchFamily="34" charset="0"/>
              </a:rPr>
              <a:t>* The coefficient of variation (CV) is between 16.6% and 33.3%; use with caution.</a:t>
            </a:r>
          </a:p>
          <a:p>
            <a:r>
              <a:rPr lang="en-US" sz="800" dirty="0">
                <a:latin typeface="Arial" panose="020B0604020202020204" pitchFamily="34" charset="0"/>
                <a:cs typeface="Arial" panose="020B0604020202020204" pitchFamily="34" charset="0"/>
              </a:rPr>
              <a:t>— Data </a:t>
            </a:r>
            <a:r>
              <a:rPr lang="en-US" sz="800" dirty="0" smtClean="0">
                <a:latin typeface="Arial" panose="020B0604020202020204" pitchFamily="34" charset="0"/>
                <a:cs typeface="Arial" panose="020B0604020202020204" pitchFamily="34" charset="0"/>
              </a:rPr>
              <a:t>is </a:t>
            </a:r>
            <a:r>
              <a:rPr lang="en-US" sz="800" dirty="0">
                <a:latin typeface="Arial" panose="020B0604020202020204" pitchFamily="34" charset="0"/>
                <a:cs typeface="Arial" panose="020B0604020202020204" pitchFamily="34" charset="0"/>
              </a:rPr>
              <a:t>suppressed due to extreme sampling variability (CV&gt;33.3%).</a:t>
            </a:r>
          </a:p>
          <a:p>
            <a:r>
              <a:rPr lang="en-US" sz="800" dirty="0" smtClean="0">
                <a:latin typeface="Arial" panose="020B0604020202020204" pitchFamily="34" charset="0"/>
              </a:rPr>
              <a:t>The CMWF </a:t>
            </a:r>
            <a:r>
              <a:rPr lang="en-US" sz="800" dirty="0">
                <a:latin typeface="Arial" panose="020B0604020202020204" pitchFamily="34" charset="0"/>
              </a:rPr>
              <a:t>average was calculated by adding the results from the 11 countries and dividing by the number of countries. The Canadian average represents the average experience of Canadians (as opposed to the mean of provincial </a:t>
            </a:r>
            <a:r>
              <a:rPr lang="en-US" sz="800" dirty="0" smtClean="0">
                <a:latin typeface="Arial" panose="020B0604020202020204" pitchFamily="34" charset="0"/>
              </a:rPr>
              <a:t>and territorial results).</a:t>
            </a:r>
          </a:p>
        </p:txBody>
      </p:sp>
      <p:sp>
        <p:nvSpPr>
          <p:cNvPr id="29" name="Rectangle 28"/>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18" name="Group 17"/>
          <p:cNvGrpSpPr/>
          <p:nvPr/>
        </p:nvGrpSpPr>
        <p:grpSpPr>
          <a:xfrm>
            <a:off x="374904" y="6059010"/>
            <a:ext cx="3754098" cy="656156"/>
            <a:chOff x="374904" y="6059010"/>
            <a:chExt cx="3754098" cy="656156"/>
          </a:xfrm>
        </p:grpSpPr>
        <p:grpSp>
          <p:nvGrpSpPr>
            <p:cNvPr id="19" name="Group 18"/>
            <p:cNvGrpSpPr/>
            <p:nvPr/>
          </p:nvGrpSpPr>
          <p:grpSpPr>
            <a:xfrm>
              <a:off x="374904" y="6304861"/>
              <a:ext cx="3387471" cy="410305"/>
              <a:chOff x="3484840" y="6546819"/>
              <a:chExt cx="3387471" cy="410305"/>
            </a:xfrm>
          </p:grpSpPr>
          <p:sp>
            <p:nvSpPr>
              <p:cNvPr id="27" name="TextBox 26"/>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28" name="Oval 27"/>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20" name="Group 19"/>
            <p:cNvGrpSpPr/>
            <p:nvPr/>
          </p:nvGrpSpPr>
          <p:grpSpPr>
            <a:xfrm>
              <a:off x="374904" y="6059010"/>
              <a:ext cx="3754098" cy="230832"/>
              <a:chOff x="139635" y="6531780"/>
              <a:chExt cx="3754098" cy="230832"/>
            </a:xfrm>
          </p:grpSpPr>
          <p:sp>
            <p:nvSpPr>
              <p:cNvPr id="21"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22"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23"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24"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25"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26"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920420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2908882" y="2028580"/>
            <a:ext cx="5900324" cy="3730884"/>
            <a:chOff x="2905755" y="1477377"/>
            <a:chExt cx="5900324" cy="3730884"/>
          </a:xfrm>
        </p:grpSpPr>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5755" y="1477377"/>
              <a:ext cx="5900324" cy="3730884"/>
            </a:xfrm>
            <a:prstGeom prst="rect">
              <a:avLst/>
            </a:prstGeom>
          </p:spPr>
        </p:pic>
        <p:sp>
          <p:nvSpPr>
            <p:cNvPr id="68" name="Rectangle 67"/>
            <p:cNvSpPr/>
            <p:nvPr/>
          </p:nvSpPr>
          <p:spPr>
            <a:xfrm>
              <a:off x="3915519" y="3779482"/>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43</a:t>
              </a:r>
              <a:r>
                <a:rPr lang="en-CA" sz="1300" b="1" baseline="30000" dirty="0" smtClean="0">
                  <a:solidFill>
                    <a:srgbClr val="282828"/>
                  </a:solidFill>
                </a:rPr>
                <a:t>%</a:t>
              </a:r>
              <a:endParaRPr lang="en-CA" sz="1300" b="1" dirty="0">
                <a:solidFill>
                  <a:srgbClr val="282828"/>
                </a:solidFill>
              </a:endParaRPr>
            </a:p>
          </p:txBody>
        </p:sp>
        <p:sp>
          <p:nvSpPr>
            <p:cNvPr id="69" name="Rectangle 68"/>
            <p:cNvSpPr/>
            <p:nvPr/>
          </p:nvSpPr>
          <p:spPr>
            <a:xfrm>
              <a:off x="4400186" y="3924995"/>
              <a:ext cx="411480" cy="228600"/>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82</a:t>
              </a:r>
              <a:r>
                <a:rPr lang="en-CA" sz="1300" b="1" baseline="30000" dirty="0" smtClean="0">
                  <a:solidFill>
                    <a:srgbClr val="282828"/>
                  </a:solidFill>
                </a:rPr>
                <a:t>%</a:t>
              </a:r>
              <a:endParaRPr lang="en-CA" sz="1300" b="1" dirty="0">
                <a:solidFill>
                  <a:srgbClr val="282828"/>
                </a:solidFill>
              </a:endParaRPr>
            </a:p>
          </p:txBody>
        </p:sp>
        <p:sp>
          <p:nvSpPr>
            <p:cNvPr id="70" name="Rectangle 69"/>
            <p:cNvSpPr/>
            <p:nvPr/>
          </p:nvSpPr>
          <p:spPr>
            <a:xfrm>
              <a:off x="4850905" y="3969008"/>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62</a:t>
              </a:r>
              <a:r>
                <a:rPr lang="en-CA" sz="1300" b="1" baseline="30000" dirty="0" smtClean="0">
                  <a:solidFill>
                    <a:srgbClr val="282828"/>
                  </a:solidFill>
                </a:rPr>
                <a:t>%</a:t>
              </a:r>
              <a:endParaRPr lang="en-CA" sz="1300" b="1" dirty="0">
                <a:solidFill>
                  <a:srgbClr val="282828"/>
                </a:solidFill>
              </a:endParaRPr>
            </a:p>
          </p:txBody>
        </p:sp>
        <p:sp>
          <p:nvSpPr>
            <p:cNvPr id="71" name="Rectangle 70"/>
            <p:cNvSpPr/>
            <p:nvPr/>
          </p:nvSpPr>
          <p:spPr>
            <a:xfrm>
              <a:off x="5296405" y="3984191"/>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57</a:t>
              </a:r>
              <a:r>
                <a:rPr lang="en-CA" sz="1300" b="1" baseline="30000" dirty="0" smtClean="0">
                  <a:solidFill>
                    <a:srgbClr val="282828"/>
                  </a:solidFill>
                </a:rPr>
                <a:t>%</a:t>
              </a:r>
              <a:endParaRPr lang="en-CA" sz="1300" b="1" dirty="0">
                <a:solidFill>
                  <a:srgbClr val="282828"/>
                </a:solidFill>
              </a:endParaRPr>
            </a:p>
          </p:txBody>
        </p:sp>
        <p:sp>
          <p:nvSpPr>
            <p:cNvPr id="72" name="Rectangle 71"/>
            <p:cNvSpPr/>
            <p:nvPr/>
          </p:nvSpPr>
          <p:spPr>
            <a:xfrm>
              <a:off x="5866580" y="4181107"/>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51</a:t>
              </a:r>
              <a:r>
                <a:rPr lang="en-CA" sz="1300" b="1" baseline="30000" dirty="0" smtClean="0">
                  <a:solidFill>
                    <a:srgbClr val="282828"/>
                  </a:solidFill>
                </a:rPr>
                <a:t>%</a:t>
              </a:r>
              <a:endParaRPr lang="en-CA" sz="1300" b="1" dirty="0">
                <a:solidFill>
                  <a:srgbClr val="282828"/>
                </a:solidFill>
              </a:endParaRPr>
            </a:p>
          </p:txBody>
        </p:sp>
        <p:sp>
          <p:nvSpPr>
            <p:cNvPr id="73" name="Rectangle 72"/>
            <p:cNvSpPr/>
            <p:nvPr/>
          </p:nvSpPr>
          <p:spPr>
            <a:xfrm>
              <a:off x="6592665" y="4025676"/>
              <a:ext cx="411480" cy="228600"/>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80</a:t>
              </a:r>
              <a:r>
                <a:rPr lang="en-CA" sz="1300" b="1" baseline="30000" dirty="0" smtClean="0">
                  <a:solidFill>
                    <a:srgbClr val="282828"/>
                  </a:solidFill>
                </a:rPr>
                <a:t>%</a:t>
              </a:r>
              <a:endParaRPr lang="en-CA" sz="1300" b="1" dirty="0">
                <a:solidFill>
                  <a:srgbClr val="282828"/>
                </a:solidFill>
              </a:endParaRPr>
            </a:p>
          </p:txBody>
        </p:sp>
        <p:sp>
          <p:nvSpPr>
            <p:cNvPr id="74" name="Rectangle 73"/>
            <p:cNvSpPr/>
            <p:nvPr/>
          </p:nvSpPr>
          <p:spPr>
            <a:xfrm>
              <a:off x="7116466" y="3088676"/>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47</a:t>
              </a:r>
              <a:r>
                <a:rPr lang="en-CA" sz="1300" b="1" baseline="30000" dirty="0" smtClean="0">
                  <a:solidFill>
                    <a:srgbClr val="282828"/>
                  </a:solidFill>
                </a:rPr>
                <a:t>%</a:t>
              </a:r>
              <a:endParaRPr lang="en-CA" sz="1300" b="1" dirty="0">
                <a:solidFill>
                  <a:srgbClr val="282828"/>
                </a:solidFill>
              </a:endParaRPr>
            </a:p>
          </p:txBody>
        </p:sp>
        <p:sp>
          <p:nvSpPr>
            <p:cNvPr id="75" name="Rectangle 74"/>
            <p:cNvSpPr/>
            <p:nvPr/>
          </p:nvSpPr>
          <p:spPr>
            <a:xfrm>
              <a:off x="7963688" y="3456660"/>
              <a:ext cx="411480" cy="228600"/>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71</a:t>
              </a:r>
              <a:r>
                <a:rPr lang="en-CA" sz="1300" b="1" baseline="30000" dirty="0" smtClean="0">
                  <a:solidFill>
                    <a:srgbClr val="282828"/>
                  </a:solidFill>
                </a:rPr>
                <a:t>%</a:t>
              </a:r>
              <a:endParaRPr lang="en-CA" sz="1300" b="1" dirty="0">
                <a:solidFill>
                  <a:srgbClr val="282828"/>
                </a:solidFill>
              </a:endParaRPr>
            </a:p>
          </p:txBody>
        </p:sp>
        <p:sp>
          <p:nvSpPr>
            <p:cNvPr id="76" name="Rectangle 75"/>
            <p:cNvSpPr/>
            <p:nvPr/>
          </p:nvSpPr>
          <p:spPr>
            <a:xfrm>
              <a:off x="7873861" y="4373264"/>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56</a:t>
              </a:r>
              <a:r>
                <a:rPr lang="en-CA" sz="1300" b="1" baseline="30000" dirty="0" smtClean="0">
                  <a:solidFill>
                    <a:srgbClr val="282828"/>
                  </a:solidFill>
                </a:rPr>
                <a:t>%</a:t>
              </a:r>
              <a:endParaRPr lang="en-CA" sz="1300" b="1" dirty="0">
                <a:solidFill>
                  <a:srgbClr val="282828"/>
                </a:solidFill>
              </a:endParaRPr>
            </a:p>
          </p:txBody>
        </p:sp>
        <p:sp>
          <p:nvSpPr>
            <p:cNvPr id="77" name="Rectangle 76"/>
            <p:cNvSpPr/>
            <p:nvPr/>
          </p:nvSpPr>
          <p:spPr>
            <a:xfrm>
              <a:off x="7258016" y="4712449"/>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60</a:t>
              </a:r>
              <a:r>
                <a:rPr lang="en-CA" sz="1300" b="1" baseline="30000" dirty="0" smtClean="0">
                  <a:solidFill>
                    <a:srgbClr val="282828"/>
                  </a:solidFill>
                </a:rPr>
                <a:t>%</a:t>
              </a:r>
              <a:endParaRPr lang="en-CA" sz="1300" b="1" dirty="0">
                <a:solidFill>
                  <a:srgbClr val="282828"/>
                </a:solidFill>
              </a:endParaRPr>
            </a:p>
          </p:txBody>
        </p:sp>
        <p:sp>
          <p:nvSpPr>
            <p:cNvPr id="78" name="Rectangle 77"/>
            <p:cNvSpPr/>
            <p:nvPr/>
          </p:nvSpPr>
          <p:spPr>
            <a:xfrm>
              <a:off x="4121588" y="2159177"/>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54</a:t>
              </a:r>
              <a:r>
                <a:rPr lang="en-CA" sz="1300" b="1" baseline="30000" dirty="0" smtClean="0">
                  <a:solidFill>
                    <a:srgbClr val="282828"/>
                  </a:solidFill>
                </a:rPr>
                <a:t>%</a:t>
              </a:r>
              <a:endParaRPr lang="en-CA" sz="1300" b="1" dirty="0">
                <a:solidFill>
                  <a:srgbClr val="282828"/>
                </a:solidFill>
              </a:endParaRPr>
            </a:p>
          </p:txBody>
        </p:sp>
      </p:grpSp>
      <p:sp>
        <p:nvSpPr>
          <p:cNvPr id="2" name="Title 1"/>
          <p:cNvSpPr>
            <a:spLocks noGrp="1"/>
          </p:cNvSpPr>
          <p:nvPr>
            <p:ph type="title"/>
          </p:nvPr>
        </p:nvSpPr>
        <p:spPr/>
        <p:txBody>
          <a:bodyPr/>
          <a:lstStyle/>
          <a:p>
            <a:r>
              <a:rPr lang="en-CA" dirty="0" smtClean="0"/>
              <a:t>Fewer Canadian primary care physicians use personnel to care for patients with chronic conditions compared with CMWF average</a:t>
            </a:r>
            <a:endParaRPr lang="en-US" dirty="0"/>
          </a:p>
        </p:txBody>
      </p:sp>
      <p:graphicFrame>
        <p:nvGraphicFramePr>
          <p:cNvPr id="7" name="Chart 6"/>
          <p:cNvGraphicFramePr/>
          <p:nvPr>
            <p:extLst>
              <p:ext uri="{D42A27DB-BD31-4B8C-83A1-F6EECF244321}">
                <p14:modId xmlns:p14="http://schemas.microsoft.com/office/powerpoint/2010/main" val="726984722"/>
              </p:ext>
            </p:extLst>
          </p:nvPr>
        </p:nvGraphicFramePr>
        <p:xfrm>
          <a:off x="157058" y="2362899"/>
          <a:ext cx="3339327" cy="310512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379423" y="1612926"/>
            <a:ext cx="8221118" cy="528350"/>
          </a:xfrm>
          <a:prstGeom prst="rect">
            <a:avLst/>
          </a:prstGeom>
          <a:noFill/>
        </p:spPr>
        <p:txBody>
          <a:bodyPr wrap="square" lIns="0" rtlCol="0">
            <a:spAutoFit/>
          </a:bodyPr>
          <a:lstStyle/>
          <a:p>
            <a:pPr>
              <a:lnSpc>
                <a:spcPts val="1700"/>
              </a:lnSpc>
            </a:pPr>
            <a:r>
              <a:rPr lang="en-US" sz="1400" dirty="0" smtClean="0">
                <a:solidFill>
                  <a:srgbClr val="365254"/>
                </a:solidFill>
                <a:cs typeface="Arial" panose="020B0604020202020204" pitchFamily="34" charset="0"/>
              </a:rPr>
              <a:t>Proportion </a:t>
            </a:r>
            <a:r>
              <a:rPr lang="en-US" sz="1400" dirty="0">
                <a:solidFill>
                  <a:srgbClr val="365254"/>
                </a:solidFill>
                <a:cs typeface="Arial" panose="020B0604020202020204" pitchFamily="34" charset="0"/>
              </a:rPr>
              <a:t>of primary care physicians </a:t>
            </a:r>
            <a:r>
              <a:rPr lang="en-US" sz="1400" dirty="0" smtClean="0">
                <a:solidFill>
                  <a:srgbClr val="365254"/>
                </a:solidFill>
                <a:cs typeface="Arial" panose="020B0604020202020204" pitchFamily="34" charset="0"/>
              </a:rPr>
              <a:t>who use personnel</a:t>
            </a:r>
            <a:r>
              <a:rPr lang="en-US" sz="1400" dirty="0">
                <a:solidFill>
                  <a:srgbClr val="365254"/>
                </a:solidFill>
                <a:cs typeface="Arial" panose="020B0604020202020204" pitchFamily="34" charset="0"/>
              </a:rPr>
              <a:t>, such as nurses or case managers, to monitor and manage care for patients with chronic conditions that need regular follow-up care</a:t>
            </a:r>
          </a:p>
        </p:txBody>
      </p:sp>
      <p:sp>
        <p:nvSpPr>
          <p:cNvPr id="27" name="Rectangle 26"/>
          <p:cNvSpPr/>
          <p:nvPr/>
        </p:nvSpPr>
        <p:spPr>
          <a:xfrm>
            <a:off x="374903" y="5507103"/>
            <a:ext cx="7110449" cy="461665"/>
          </a:xfrm>
          <a:prstGeom prst="rect">
            <a:avLst/>
          </a:prstGeom>
        </p:spPr>
        <p:txBody>
          <a:bodyPr wrap="square" lIns="0" tIns="91440" bIns="0">
            <a:spAutoFit/>
          </a:bodyPr>
          <a:lstStyle/>
          <a:p>
            <a:r>
              <a:rPr lang="en-US" sz="800" b="1" dirty="0" smtClean="0">
                <a:latin typeface="Arial" panose="020B0604020202020204" pitchFamily="34" charset="0"/>
              </a:rPr>
              <a:t>Note</a:t>
            </a:r>
          </a:p>
          <a:p>
            <a:r>
              <a:rPr lang="en-US" sz="800" dirty="0" smtClean="0">
                <a:latin typeface="Arial" panose="020B0604020202020204" pitchFamily="34" charset="0"/>
              </a:rPr>
              <a:t>The CMWF </a:t>
            </a:r>
            <a:r>
              <a:rPr lang="en-US" sz="800" dirty="0">
                <a:latin typeface="Arial" panose="020B0604020202020204" pitchFamily="34" charset="0"/>
              </a:rPr>
              <a:t>average was calculated by adding the results from the 11 countries and dividing by the number of countries. The Canadian average represents the average experience of Canadians (as opposed to the mean of provincial </a:t>
            </a:r>
            <a:r>
              <a:rPr lang="en-US" sz="800" dirty="0" smtClean="0">
                <a:latin typeface="Arial" panose="020B0604020202020204" pitchFamily="34" charset="0"/>
              </a:rPr>
              <a:t>and territorial results).</a:t>
            </a:r>
          </a:p>
        </p:txBody>
      </p:sp>
      <p:sp>
        <p:nvSpPr>
          <p:cNvPr id="43" name="Rectangle 42"/>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31" name="Group 30"/>
          <p:cNvGrpSpPr/>
          <p:nvPr/>
        </p:nvGrpSpPr>
        <p:grpSpPr>
          <a:xfrm>
            <a:off x="374904" y="6059010"/>
            <a:ext cx="3754098" cy="656156"/>
            <a:chOff x="374904" y="6059010"/>
            <a:chExt cx="3754098" cy="656156"/>
          </a:xfrm>
        </p:grpSpPr>
        <p:grpSp>
          <p:nvGrpSpPr>
            <p:cNvPr id="32" name="Group 31"/>
            <p:cNvGrpSpPr/>
            <p:nvPr/>
          </p:nvGrpSpPr>
          <p:grpSpPr>
            <a:xfrm>
              <a:off x="374904" y="6304861"/>
              <a:ext cx="3387471" cy="410305"/>
              <a:chOff x="3484840" y="6546819"/>
              <a:chExt cx="3387471" cy="410305"/>
            </a:xfrm>
          </p:grpSpPr>
          <p:sp>
            <p:nvSpPr>
              <p:cNvPr id="40" name="TextBox 39"/>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41" name="Oval 40"/>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33" name="Group 32"/>
            <p:cNvGrpSpPr/>
            <p:nvPr/>
          </p:nvGrpSpPr>
          <p:grpSpPr>
            <a:xfrm>
              <a:off x="374904" y="6059010"/>
              <a:ext cx="3754098" cy="230832"/>
              <a:chOff x="139635" y="6531780"/>
              <a:chExt cx="3754098" cy="230832"/>
            </a:xfrm>
          </p:grpSpPr>
          <p:sp>
            <p:nvSpPr>
              <p:cNvPr id="34"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35"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6"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37"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8"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39"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7807806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Picture Placeholder 39"/>
          <p:cNvGraphicFramePr>
            <a:graphicFrameLocks noGrp="1"/>
          </p:cNvGraphicFramePr>
          <p:nvPr>
            <p:ph type="pic" sz="quarter" idx="13"/>
            <p:extLst>
              <p:ext uri="{D42A27DB-BD31-4B8C-83A1-F6EECF244321}">
                <p14:modId xmlns:p14="http://schemas.microsoft.com/office/powerpoint/2010/main" val="824141385"/>
              </p:ext>
            </p:extLst>
          </p:nvPr>
        </p:nvGraphicFramePr>
        <p:xfrm>
          <a:off x="638002" y="1919767"/>
          <a:ext cx="7927975" cy="40295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Management of chronic conditions</a:t>
            </a:r>
            <a:endParaRPr lang="en-US" dirty="0"/>
          </a:p>
        </p:txBody>
      </p:sp>
      <p:sp>
        <p:nvSpPr>
          <p:cNvPr id="4" name="TextBox 3"/>
          <p:cNvSpPr txBox="1"/>
          <p:nvPr/>
        </p:nvSpPr>
        <p:spPr>
          <a:xfrm>
            <a:off x="374904" y="1033778"/>
            <a:ext cx="8138160" cy="528350"/>
          </a:xfrm>
          <a:prstGeom prst="rect">
            <a:avLst/>
          </a:prstGeom>
          <a:noFill/>
        </p:spPr>
        <p:txBody>
          <a:bodyPr wrap="square" lIns="0" rtlCol="0">
            <a:spAutoFit/>
          </a:bodyPr>
          <a:lstStyle/>
          <a:p>
            <a:pPr>
              <a:lnSpc>
                <a:spcPts val="1700"/>
              </a:lnSpc>
            </a:pPr>
            <a:r>
              <a:rPr lang="en-US" sz="1400" dirty="0" smtClean="0">
                <a:solidFill>
                  <a:srgbClr val="365254"/>
                </a:solidFill>
                <a:cs typeface="Arial" panose="020B0604020202020204" pitchFamily="34" charset="0"/>
              </a:rPr>
              <a:t>Proportion </a:t>
            </a:r>
            <a:r>
              <a:rPr lang="en-US" sz="1400" dirty="0">
                <a:solidFill>
                  <a:srgbClr val="365254"/>
                </a:solidFill>
                <a:cs typeface="Arial" panose="020B0604020202020204" pitchFamily="34" charset="0"/>
              </a:rPr>
              <a:t>of primary care physicians who responded that they or other health care professionals in their practice </a:t>
            </a:r>
            <a:r>
              <a:rPr lang="en-US" sz="1400" b="1" dirty="0" smtClean="0">
                <a:solidFill>
                  <a:srgbClr val="365254"/>
                </a:solidFill>
                <a:cs typeface="Arial" panose="020B0604020202020204" pitchFamily="34" charset="0"/>
              </a:rPr>
              <a:t>usually</a:t>
            </a:r>
            <a:r>
              <a:rPr lang="en-US" sz="1400" dirty="0" smtClean="0">
                <a:solidFill>
                  <a:srgbClr val="365254"/>
                </a:solidFill>
                <a:cs typeface="Arial" panose="020B0604020202020204" pitchFamily="34" charset="0"/>
              </a:rPr>
              <a:t> </a:t>
            </a:r>
            <a:r>
              <a:rPr lang="en-US" sz="1400" dirty="0">
                <a:solidFill>
                  <a:srgbClr val="365254"/>
                </a:solidFill>
                <a:cs typeface="Arial" panose="020B0604020202020204" pitchFamily="34" charset="0"/>
              </a:rPr>
              <a:t>or </a:t>
            </a:r>
            <a:r>
              <a:rPr lang="en-US" sz="1400" b="1" dirty="0" smtClean="0">
                <a:solidFill>
                  <a:srgbClr val="365254"/>
                </a:solidFill>
                <a:cs typeface="Arial" panose="020B0604020202020204" pitchFamily="34" charset="0"/>
              </a:rPr>
              <a:t>often</a:t>
            </a:r>
            <a:r>
              <a:rPr lang="en-US" sz="1400" dirty="0" smtClean="0">
                <a:solidFill>
                  <a:srgbClr val="365254"/>
                </a:solidFill>
                <a:cs typeface="Arial" panose="020B0604020202020204" pitchFamily="34" charset="0"/>
              </a:rPr>
              <a:t> </a:t>
            </a:r>
            <a:r>
              <a:rPr lang="en-US" sz="1400" dirty="0">
                <a:solidFill>
                  <a:srgbClr val="365254"/>
                </a:solidFill>
                <a:cs typeface="Arial" panose="020B0604020202020204" pitchFamily="34" charset="0"/>
              </a:rPr>
              <a:t>provide care for patients with </a:t>
            </a:r>
            <a:r>
              <a:rPr lang="en-US" sz="1400" b="1" dirty="0">
                <a:solidFill>
                  <a:srgbClr val="365254"/>
                </a:solidFill>
                <a:cs typeface="Arial" panose="020B0604020202020204" pitchFamily="34" charset="0"/>
              </a:rPr>
              <a:t>chronic conditions </a:t>
            </a:r>
            <a:r>
              <a:rPr lang="en-US" sz="1400" dirty="0">
                <a:solidFill>
                  <a:srgbClr val="365254"/>
                </a:solidFill>
                <a:cs typeface="Arial" panose="020B0604020202020204" pitchFamily="34" charset="0"/>
              </a:rPr>
              <a:t>in the following </a:t>
            </a:r>
            <a:r>
              <a:rPr lang="en-US" sz="1400" dirty="0" smtClean="0">
                <a:solidFill>
                  <a:srgbClr val="365254"/>
                </a:solidFill>
                <a:cs typeface="Arial" panose="020B0604020202020204" pitchFamily="34" charset="0"/>
              </a:rPr>
              <a:t>ways</a:t>
            </a:r>
            <a:endParaRPr lang="en-US" sz="1400" dirty="0">
              <a:solidFill>
                <a:srgbClr val="365254"/>
              </a:solidFill>
              <a:cs typeface="Arial" panose="020B0604020202020204" pitchFamily="34" charset="0"/>
            </a:endParaRPr>
          </a:p>
        </p:txBody>
      </p:sp>
      <p:grpSp>
        <p:nvGrpSpPr>
          <p:cNvPr id="3" name="Group 2"/>
          <p:cNvGrpSpPr/>
          <p:nvPr/>
        </p:nvGrpSpPr>
        <p:grpSpPr>
          <a:xfrm>
            <a:off x="1191962" y="1823926"/>
            <a:ext cx="7218613" cy="830997"/>
            <a:chOff x="1191962" y="1862838"/>
            <a:chExt cx="7218613" cy="830997"/>
          </a:xfrm>
        </p:grpSpPr>
        <p:sp>
          <p:nvSpPr>
            <p:cNvPr id="9" name="Rectangle 8"/>
            <p:cNvSpPr/>
            <p:nvPr/>
          </p:nvSpPr>
          <p:spPr>
            <a:xfrm>
              <a:off x="1191962" y="1862838"/>
              <a:ext cx="1788291" cy="646331"/>
            </a:xfrm>
            <a:prstGeom prst="rect">
              <a:avLst/>
            </a:prstGeom>
          </p:spPr>
          <p:txBody>
            <a:bodyPr wrap="square">
              <a:spAutoFit/>
            </a:bodyPr>
            <a:lstStyle/>
            <a:p>
              <a:pPr algn="ctr" fontAlgn="t"/>
              <a:r>
                <a:rPr lang="en-US" sz="1200" b="1" dirty="0">
                  <a:latin typeface="Arial Narrow" panose="020B0606020202030204" pitchFamily="34" charset="0"/>
                  <a:cs typeface="Arial" panose="020B0604020202020204" pitchFamily="34" charset="0"/>
                </a:rPr>
                <a:t>Develop treatment plans with patients they can carry out in their daily life</a:t>
              </a:r>
              <a:endParaRPr lang="en-US" sz="1200" b="1" dirty="0">
                <a:solidFill>
                  <a:srgbClr val="000000"/>
                </a:solidFill>
                <a:latin typeface="Arial Narrow" panose="020B0606020202030204" pitchFamily="34" charset="0"/>
                <a:cs typeface="Arial" panose="020B0604020202020204" pitchFamily="34" charset="0"/>
              </a:endParaRPr>
            </a:p>
          </p:txBody>
        </p:sp>
        <p:sp>
          <p:nvSpPr>
            <p:cNvPr id="10" name="Rectangle 9"/>
            <p:cNvSpPr/>
            <p:nvPr/>
          </p:nvSpPr>
          <p:spPr>
            <a:xfrm>
              <a:off x="2990677" y="1862838"/>
              <a:ext cx="1790700" cy="830997"/>
            </a:xfrm>
            <a:prstGeom prst="rect">
              <a:avLst/>
            </a:prstGeom>
          </p:spPr>
          <p:txBody>
            <a:bodyPr wrap="square">
              <a:spAutoFit/>
            </a:bodyPr>
            <a:lstStyle/>
            <a:p>
              <a:pPr algn="ctr" fontAlgn="t"/>
              <a:r>
                <a:rPr lang="en-US" sz="1200" b="1" dirty="0">
                  <a:latin typeface="Arial Narrow" panose="020B0606020202030204" pitchFamily="34" charset="0"/>
                  <a:cs typeface="Arial" panose="020B0604020202020204" pitchFamily="34" charset="0"/>
                </a:rPr>
                <a:t>Provide </a:t>
              </a:r>
              <a:r>
                <a:rPr lang="en-US" sz="1200" b="1" dirty="0" smtClean="0">
                  <a:latin typeface="Arial Narrow" panose="020B0606020202030204" pitchFamily="34" charset="0"/>
                  <a:cs typeface="Arial" panose="020B0604020202020204" pitchFamily="34" charset="0"/>
                </a:rPr>
                <a:t>patients with </a:t>
              </a:r>
              <a:r>
                <a:rPr lang="en-US" sz="1200" b="1" dirty="0">
                  <a:latin typeface="Arial Narrow" panose="020B0606020202030204" pitchFamily="34" charset="0"/>
                  <a:cs typeface="Arial" panose="020B0604020202020204" pitchFamily="34" charset="0"/>
                </a:rPr>
                <a:t>written instructions about how to manage their </a:t>
              </a:r>
              <a:r>
                <a:rPr lang="en-US" sz="1200" b="1" dirty="0" smtClean="0">
                  <a:latin typeface="Arial Narrow" panose="020B0606020202030204" pitchFamily="34" charset="0"/>
                  <a:cs typeface="Arial" panose="020B0604020202020204" pitchFamily="34" charset="0"/>
                </a:rPr>
                <a:t/>
              </a:r>
              <a:br>
                <a:rPr lang="en-US" sz="1200" b="1" dirty="0" smtClean="0">
                  <a:latin typeface="Arial Narrow" panose="020B0606020202030204" pitchFamily="34" charset="0"/>
                  <a:cs typeface="Arial" panose="020B0604020202020204" pitchFamily="34" charset="0"/>
                </a:rPr>
              </a:br>
              <a:r>
                <a:rPr lang="en-US" sz="1200" b="1" dirty="0" smtClean="0">
                  <a:latin typeface="Arial Narrow" panose="020B0606020202030204" pitchFamily="34" charset="0"/>
                  <a:cs typeface="Arial" panose="020B0604020202020204" pitchFamily="34" charset="0"/>
                </a:rPr>
                <a:t>own </a:t>
              </a:r>
              <a:r>
                <a:rPr lang="en-US" sz="1200" b="1" dirty="0">
                  <a:latin typeface="Arial Narrow" panose="020B0606020202030204" pitchFamily="34" charset="0"/>
                  <a:cs typeface="Arial" panose="020B0604020202020204" pitchFamily="34" charset="0"/>
                </a:rPr>
                <a:t>care at home</a:t>
              </a:r>
              <a:endParaRPr lang="en-US" sz="1200" b="1" dirty="0">
                <a:solidFill>
                  <a:srgbClr val="000000"/>
                </a:solidFill>
                <a:latin typeface="Arial Narrow" panose="020B0606020202030204" pitchFamily="34" charset="0"/>
                <a:cs typeface="Arial" panose="020B0604020202020204" pitchFamily="34" charset="0"/>
              </a:endParaRPr>
            </a:p>
          </p:txBody>
        </p:sp>
        <p:sp>
          <p:nvSpPr>
            <p:cNvPr id="11" name="Rectangle 10"/>
            <p:cNvSpPr/>
            <p:nvPr/>
          </p:nvSpPr>
          <p:spPr>
            <a:xfrm>
              <a:off x="4800427" y="1862838"/>
              <a:ext cx="1809750" cy="646331"/>
            </a:xfrm>
            <a:prstGeom prst="rect">
              <a:avLst/>
            </a:prstGeom>
          </p:spPr>
          <p:txBody>
            <a:bodyPr wrap="square">
              <a:spAutoFit/>
            </a:bodyPr>
            <a:lstStyle/>
            <a:p>
              <a:pPr algn="ctr" fontAlgn="t"/>
              <a:r>
                <a:rPr lang="en-US" sz="1200" b="1" dirty="0">
                  <a:latin typeface="Arial Narrow" panose="020B0606020202030204" pitchFamily="34" charset="0"/>
                  <a:cs typeface="Arial" panose="020B0604020202020204" pitchFamily="34" charset="0"/>
                </a:rPr>
                <a:t>Record patients’ </a:t>
              </a:r>
              <a:r>
                <a:rPr lang="en-US" sz="1200" b="1" dirty="0" smtClean="0">
                  <a:latin typeface="Arial Narrow" panose="020B0606020202030204" pitchFamily="34" charset="0"/>
                  <a:cs typeface="Arial" panose="020B0604020202020204" pitchFamily="34" charset="0"/>
                </a:rPr>
                <a:t/>
              </a:r>
              <a:br>
                <a:rPr lang="en-US" sz="1200" b="1" dirty="0" smtClean="0">
                  <a:latin typeface="Arial Narrow" panose="020B0606020202030204" pitchFamily="34" charset="0"/>
                  <a:cs typeface="Arial" panose="020B0604020202020204" pitchFamily="34" charset="0"/>
                </a:rPr>
              </a:br>
              <a:r>
                <a:rPr lang="en-US" sz="1200" b="1" dirty="0" smtClean="0">
                  <a:latin typeface="Arial Narrow" panose="020B0606020202030204" pitchFamily="34" charset="0"/>
                  <a:cs typeface="Arial" panose="020B0604020202020204" pitchFamily="34" charset="0"/>
                </a:rPr>
                <a:t>self-management </a:t>
              </a:r>
              <a:r>
                <a:rPr lang="en-US" sz="1200" b="1" dirty="0">
                  <a:latin typeface="Arial Narrow" panose="020B0606020202030204" pitchFamily="34" charset="0"/>
                  <a:cs typeface="Arial" panose="020B0604020202020204" pitchFamily="34" charset="0"/>
                </a:rPr>
                <a:t>goals </a:t>
              </a:r>
              <a:r>
                <a:rPr lang="en-US" sz="1200" b="1" dirty="0" smtClean="0">
                  <a:latin typeface="Arial Narrow" panose="020B0606020202030204" pitchFamily="34" charset="0"/>
                  <a:cs typeface="Arial" panose="020B0604020202020204" pitchFamily="34" charset="0"/>
                </a:rPr>
                <a:t/>
              </a:r>
              <a:br>
                <a:rPr lang="en-US" sz="1200" b="1" dirty="0" smtClean="0">
                  <a:latin typeface="Arial Narrow" panose="020B0606020202030204" pitchFamily="34" charset="0"/>
                  <a:cs typeface="Arial" panose="020B0604020202020204" pitchFamily="34" charset="0"/>
                </a:rPr>
              </a:br>
              <a:r>
                <a:rPr lang="en-US" sz="1200" b="1" dirty="0" smtClean="0">
                  <a:latin typeface="Arial Narrow" panose="020B0606020202030204" pitchFamily="34" charset="0"/>
                  <a:cs typeface="Arial" panose="020B0604020202020204" pitchFamily="34" charset="0"/>
                </a:rPr>
                <a:t>in </a:t>
              </a:r>
              <a:r>
                <a:rPr lang="en-US" sz="1200" b="1" dirty="0">
                  <a:latin typeface="Arial Narrow" panose="020B0606020202030204" pitchFamily="34" charset="0"/>
                  <a:cs typeface="Arial" panose="020B0604020202020204" pitchFamily="34" charset="0"/>
                </a:rPr>
                <a:t>their medical record</a:t>
              </a:r>
              <a:endParaRPr lang="en-US" sz="1200" b="1" dirty="0">
                <a:solidFill>
                  <a:srgbClr val="000000"/>
                </a:solidFill>
                <a:latin typeface="Arial Narrow" panose="020B0606020202030204" pitchFamily="34" charset="0"/>
                <a:cs typeface="Arial" panose="020B0604020202020204" pitchFamily="34" charset="0"/>
              </a:endParaRPr>
            </a:p>
          </p:txBody>
        </p:sp>
        <p:sp>
          <p:nvSpPr>
            <p:cNvPr id="12" name="Rectangle 11"/>
            <p:cNvSpPr/>
            <p:nvPr/>
          </p:nvSpPr>
          <p:spPr>
            <a:xfrm>
              <a:off x="6619702" y="1862838"/>
              <a:ext cx="1790873" cy="646331"/>
            </a:xfrm>
            <a:prstGeom prst="rect">
              <a:avLst/>
            </a:prstGeom>
          </p:spPr>
          <p:txBody>
            <a:bodyPr wrap="square">
              <a:spAutoFit/>
            </a:bodyPr>
            <a:lstStyle/>
            <a:p>
              <a:pPr algn="ctr" fontAlgn="t"/>
              <a:r>
                <a:rPr lang="en-US" sz="1200" b="1" dirty="0">
                  <a:latin typeface="Arial Narrow" panose="020B0606020202030204" pitchFamily="34" charset="0"/>
                  <a:cs typeface="Arial" panose="020B0604020202020204" pitchFamily="34" charset="0"/>
                </a:rPr>
                <a:t>Contact patients </a:t>
              </a:r>
              <a:r>
                <a:rPr lang="en-US" sz="1200" b="1" dirty="0" smtClean="0">
                  <a:latin typeface="Arial Narrow" panose="020B0606020202030204" pitchFamily="34" charset="0"/>
                  <a:cs typeface="Arial" panose="020B0604020202020204" pitchFamily="34" charset="0"/>
                </a:rPr>
                <a:t/>
              </a:r>
              <a:br>
                <a:rPr lang="en-US" sz="1200" b="1" dirty="0" smtClean="0">
                  <a:latin typeface="Arial Narrow" panose="020B0606020202030204" pitchFamily="34" charset="0"/>
                  <a:cs typeface="Arial" panose="020B0604020202020204" pitchFamily="34" charset="0"/>
                </a:rPr>
              </a:br>
              <a:r>
                <a:rPr lang="en-US" sz="1200" b="1" dirty="0" smtClean="0">
                  <a:latin typeface="Arial Narrow" panose="020B0606020202030204" pitchFamily="34" charset="0"/>
                  <a:cs typeface="Arial" panose="020B0604020202020204" pitchFamily="34" charset="0"/>
                </a:rPr>
                <a:t>between </a:t>
              </a:r>
              <a:r>
                <a:rPr lang="en-US" sz="1200" b="1" dirty="0">
                  <a:latin typeface="Arial Narrow" panose="020B0606020202030204" pitchFamily="34" charset="0"/>
                  <a:cs typeface="Arial" panose="020B0604020202020204" pitchFamily="34" charset="0"/>
                </a:rPr>
                <a:t>visits to </a:t>
              </a:r>
              <a:r>
                <a:rPr lang="en-US" sz="1200" b="1" dirty="0" smtClean="0">
                  <a:latin typeface="Arial Narrow" panose="020B0606020202030204" pitchFamily="34" charset="0"/>
                  <a:cs typeface="Arial" panose="020B0604020202020204" pitchFamily="34" charset="0"/>
                </a:rPr>
                <a:t/>
              </a:r>
              <a:br>
                <a:rPr lang="en-US" sz="1200" b="1" dirty="0" smtClean="0">
                  <a:latin typeface="Arial Narrow" panose="020B0606020202030204" pitchFamily="34" charset="0"/>
                  <a:cs typeface="Arial" panose="020B0604020202020204" pitchFamily="34" charset="0"/>
                </a:rPr>
              </a:br>
              <a:r>
                <a:rPr lang="en-US" sz="1200" b="1" dirty="0" smtClean="0">
                  <a:latin typeface="Arial Narrow" panose="020B0606020202030204" pitchFamily="34" charset="0"/>
                  <a:cs typeface="Arial" panose="020B0604020202020204" pitchFamily="34" charset="0"/>
                </a:rPr>
                <a:t>monitor their </a:t>
              </a:r>
              <a:r>
                <a:rPr lang="en-US" sz="1200" b="1" dirty="0">
                  <a:latin typeface="Arial Narrow" panose="020B0606020202030204" pitchFamily="34" charset="0"/>
                  <a:cs typeface="Arial" panose="020B0604020202020204" pitchFamily="34" charset="0"/>
                </a:rPr>
                <a:t>condition</a:t>
              </a:r>
              <a:endParaRPr lang="en-US" sz="1200" b="1" dirty="0">
                <a:solidFill>
                  <a:srgbClr val="000000"/>
                </a:solidFill>
                <a:latin typeface="Arial Narrow" panose="020B0606020202030204" pitchFamily="34" charset="0"/>
                <a:cs typeface="Arial" panose="020B0604020202020204" pitchFamily="34" charset="0"/>
              </a:endParaRPr>
            </a:p>
          </p:txBody>
        </p:sp>
      </p:grpSp>
      <p:sp>
        <p:nvSpPr>
          <p:cNvPr id="25" name="Rectangle 24"/>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26" name="Group 25"/>
          <p:cNvGrpSpPr/>
          <p:nvPr/>
        </p:nvGrpSpPr>
        <p:grpSpPr>
          <a:xfrm>
            <a:off x="374904" y="6493833"/>
            <a:ext cx="3754098" cy="230832"/>
            <a:chOff x="139635" y="6531780"/>
            <a:chExt cx="3754098" cy="230832"/>
          </a:xfrm>
        </p:grpSpPr>
        <p:sp>
          <p:nvSpPr>
            <p:cNvPr id="27"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28"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29"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30"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1"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32"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04867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4294967295"/>
          </p:nvPr>
        </p:nvSpPr>
        <p:spPr>
          <a:xfrm>
            <a:off x="374904" y="1271016"/>
            <a:ext cx="8321421" cy="3073958"/>
          </a:xfrm>
        </p:spPr>
        <p:txBody>
          <a:bodyPr>
            <a:noAutofit/>
          </a:bodyPr>
          <a:lstStyle/>
          <a:p>
            <a:pPr marL="0" lvl="0" indent="0">
              <a:lnSpc>
                <a:spcPts val="1600"/>
              </a:lnSpc>
              <a:spcAft>
                <a:spcPts val="1200"/>
              </a:spcAft>
              <a:buNone/>
            </a:pPr>
            <a:r>
              <a:rPr lang="en-US" sz="1100" b="0" dirty="0" smtClean="0">
                <a:solidFill>
                  <a:schemeClr val="tx1"/>
                </a:solidFill>
                <a:latin typeface="Arial" panose="020B0604020202020204" pitchFamily="34" charset="0"/>
              </a:rPr>
              <a:t>For most people, primary care clinicians such as family doctors and nurses are the first point of contact with the health care system. This chartbook presents analyses from the Canadian Institute for Health Information (CIHI) on the results </a:t>
            </a:r>
            <a:r>
              <a:rPr lang="en-US" sz="1100" b="0" dirty="0">
                <a:solidFill>
                  <a:schemeClr val="tx1"/>
                </a:solidFill>
                <a:latin typeface="Arial" panose="020B0604020202020204" pitchFamily="34" charset="0"/>
              </a:rPr>
              <a:t>of the Commonwealth Fund (CMWF) International Health Policy Survey of Primary Care </a:t>
            </a:r>
            <a:r>
              <a:rPr lang="en-US" sz="1100" b="0" dirty="0" smtClean="0">
                <a:solidFill>
                  <a:schemeClr val="tx1"/>
                </a:solidFill>
                <a:latin typeface="Arial" panose="020B0604020202020204" pitchFamily="34" charset="0"/>
              </a:rPr>
              <a:t>Physicians. Comparisons of Canadian primary care physicians’ experiences with those of primary care physicians in 10 other developed countries provide important perspectives on how well primary care works in Canada and where improvements still need to be made from the point of view of primary care physicians. </a:t>
            </a:r>
          </a:p>
          <a:p>
            <a:pPr marL="0" indent="0">
              <a:lnSpc>
                <a:spcPts val="1600"/>
              </a:lnSpc>
              <a:spcBef>
                <a:spcPts val="0"/>
              </a:spcBef>
              <a:spcAft>
                <a:spcPts val="1200"/>
              </a:spcAft>
              <a:buNone/>
            </a:pPr>
            <a:r>
              <a:rPr lang="en-US" sz="1100" b="0" dirty="0" smtClean="0">
                <a:solidFill>
                  <a:schemeClr val="tx1"/>
                </a:solidFill>
                <a:latin typeface="Arial" panose="020B0604020202020204" pitchFamily="34" charset="0"/>
              </a:rPr>
              <a:t>Across Canada, there have been many efforts to improve the delivery of primary care. The results of the CMWF survey show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that Canada has been implementing best practices in organizing care to improve access, provide patient-centred care and adopt information technologies. That said, Canada lags behind other CMWF countries in using electronic information systems in physician practices and in coordinating care. There is also substantial variation between jurisdictions in many areas, suggesting that there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are ways to learn from the most effective policies and programs across the country and internationally. </a:t>
            </a:r>
            <a:endParaRPr lang="en-US" sz="1100" dirty="0" smtClean="0">
              <a:latin typeface="Arial" panose="020B0604020202020204" pitchFamily="34" charset="0"/>
            </a:endParaRPr>
          </a:p>
        </p:txBody>
      </p:sp>
      <p:sp>
        <p:nvSpPr>
          <p:cNvPr id="2" name="Title 1"/>
          <p:cNvSpPr>
            <a:spLocks noGrp="1"/>
          </p:cNvSpPr>
          <p:nvPr>
            <p:ph type="title"/>
          </p:nvPr>
        </p:nvSpPr>
        <p:spPr>
          <a:xfrm>
            <a:off x="370940" y="274320"/>
            <a:ext cx="8229600" cy="553998"/>
          </a:xfrm>
        </p:spPr>
        <p:txBody>
          <a:bodyPr>
            <a:noAutofit/>
          </a:bodyPr>
          <a:lstStyle/>
          <a:p>
            <a:r>
              <a:rPr lang="en-US" dirty="0" smtClean="0"/>
              <a:t>Executive summary</a:t>
            </a:r>
            <a:endParaRPr lang="en-US" dirty="0"/>
          </a:p>
        </p:txBody>
      </p:sp>
      <p:sp>
        <p:nvSpPr>
          <p:cNvPr id="5" name="Rectangle 4"/>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72680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and territorial snapshot: Management of chronic conditions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05356266"/>
              </p:ext>
            </p:extLst>
          </p:nvPr>
        </p:nvGraphicFramePr>
        <p:xfrm>
          <a:off x="374904" y="1993158"/>
          <a:ext cx="8229588" cy="2926080"/>
        </p:xfrm>
        <a:graphic>
          <a:graphicData uri="http://schemas.openxmlformats.org/drawingml/2006/table">
            <a:tbl>
              <a:tblPr/>
              <a:tblGrid>
                <a:gridCol w="1828800">
                  <a:extLst>
                    <a:ext uri="{9D8B030D-6E8A-4147-A177-3AD203B41FA5}">
                      <a16:colId xmlns:a16="http://schemas.microsoft.com/office/drawing/2014/main" val="2274431385"/>
                    </a:ext>
                  </a:extLst>
                </a:gridCol>
                <a:gridCol w="484737">
                  <a:extLst>
                    <a:ext uri="{9D8B030D-6E8A-4147-A177-3AD203B41FA5}">
                      <a16:colId xmlns:a16="http://schemas.microsoft.com/office/drawing/2014/main" val="3414494534"/>
                    </a:ext>
                  </a:extLst>
                </a:gridCol>
                <a:gridCol w="484737">
                  <a:extLst>
                    <a:ext uri="{9D8B030D-6E8A-4147-A177-3AD203B41FA5}">
                      <a16:colId xmlns:a16="http://schemas.microsoft.com/office/drawing/2014/main" val="1291103358"/>
                    </a:ext>
                  </a:extLst>
                </a:gridCol>
                <a:gridCol w="484737">
                  <a:extLst>
                    <a:ext uri="{9D8B030D-6E8A-4147-A177-3AD203B41FA5}">
                      <a16:colId xmlns:a16="http://schemas.microsoft.com/office/drawing/2014/main" val="2659665947"/>
                    </a:ext>
                  </a:extLst>
                </a:gridCol>
                <a:gridCol w="484737">
                  <a:extLst>
                    <a:ext uri="{9D8B030D-6E8A-4147-A177-3AD203B41FA5}">
                      <a16:colId xmlns:a16="http://schemas.microsoft.com/office/drawing/2014/main" val="77205676"/>
                    </a:ext>
                  </a:extLst>
                </a:gridCol>
                <a:gridCol w="484737">
                  <a:extLst>
                    <a:ext uri="{9D8B030D-6E8A-4147-A177-3AD203B41FA5}">
                      <a16:colId xmlns:a16="http://schemas.microsoft.com/office/drawing/2014/main" val="5221739"/>
                    </a:ext>
                  </a:extLst>
                </a:gridCol>
                <a:gridCol w="484737">
                  <a:extLst>
                    <a:ext uri="{9D8B030D-6E8A-4147-A177-3AD203B41FA5}">
                      <a16:colId xmlns:a16="http://schemas.microsoft.com/office/drawing/2014/main" val="3757745029"/>
                    </a:ext>
                  </a:extLst>
                </a:gridCol>
                <a:gridCol w="484737">
                  <a:extLst>
                    <a:ext uri="{9D8B030D-6E8A-4147-A177-3AD203B41FA5}">
                      <a16:colId xmlns:a16="http://schemas.microsoft.com/office/drawing/2014/main" val="2250567162"/>
                    </a:ext>
                  </a:extLst>
                </a:gridCol>
                <a:gridCol w="484737">
                  <a:extLst>
                    <a:ext uri="{9D8B030D-6E8A-4147-A177-3AD203B41FA5}">
                      <a16:colId xmlns:a16="http://schemas.microsoft.com/office/drawing/2014/main" val="2848938551"/>
                    </a:ext>
                  </a:extLst>
                </a:gridCol>
                <a:gridCol w="484737">
                  <a:extLst>
                    <a:ext uri="{9D8B030D-6E8A-4147-A177-3AD203B41FA5}">
                      <a16:colId xmlns:a16="http://schemas.microsoft.com/office/drawing/2014/main" val="1775685730"/>
                    </a:ext>
                  </a:extLst>
                </a:gridCol>
                <a:gridCol w="484737">
                  <a:extLst>
                    <a:ext uri="{9D8B030D-6E8A-4147-A177-3AD203B41FA5}">
                      <a16:colId xmlns:a16="http://schemas.microsoft.com/office/drawing/2014/main" val="613197185"/>
                    </a:ext>
                  </a:extLst>
                </a:gridCol>
                <a:gridCol w="484737">
                  <a:extLst>
                    <a:ext uri="{9D8B030D-6E8A-4147-A177-3AD203B41FA5}">
                      <a16:colId xmlns:a16="http://schemas.microsoft.com/office/drawing/2014/main" val="4077132638"/>
                    </a:ext>
                  </a:extLst>
                </a:gridCol>
                <a:gridCol w="484737">
                  <a:extLst>
                    <a:ext uri="{9D8B030D-6E8A-4147-A177-3AD203B41FA5}">
                      <a16:colId xmlns:a16="http://schemas.microsoft.com/office/drawing/2014/main" val="178737671"/>
                    </a:ext>
                  </a:extLst>
                </a:gridCol>
                <a:gridCol w="583944">
                  <a:extLst>
                    <a:ext uri="{9D8B030D-6E8A-4147-A177-3AD203B41FA5}">
                      <a16:colId xmlns:a16="http://schemas.microsoft.com/office/drawing/2014/main" val="3241438732"/>
                    </a:ext>
                  </a:extLst>
                </a:gridCol>
              </a:tblGrid>
              <a:tr h="356349">
                <a:tc>
                  <a:txBody>
                    <a:bodyPr/>
                    <a:lstStyle/>
                    <a:p>
                      <a:pPr algn="l" fontAlgn="b"/>
                      <a:endParaRPr lang="en-CA" sz="1200" b="1" i="0" u="none" strike="noStrike" dirty="0">
                        <a:effectLst/>
                        <a:latin typeface="+mn-lt"/>
                        <a:cs typeface="Arial" panose="020B0604020202020204" pitchFamily="34" charset="0"/>
                      </a:endParaRPr>
                    </a:p>
                  </a:txBody>
                  <a:tcPr marL="18288" marR="18288" marT="18288" marB="18288"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 </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18288" marR="18288" marT="18288" marB="18288"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49888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200" b="0" i="0" u="none" strike="noStrike" baseline="0" dirty="0" smtClean="0">
                          <a:solidFill>
                            <a:schemeClr val="tx1"/>
                          </a:solidFill>
                          <a:effectLst/>
                          <a:latin typeface="+mn-lt"/>
                          <a:cs typeface="Arial" panose="020B0604020202020204" pitchFamily="34" charset="0"/>
                        </a:rPr>
                        <a:t>Develop treatment plans with patients they can </a:t>
                      </a:r>
                      <a:br>
                        <a:rPr lang="en-CA" sz="1200" b="0" i="0" u="none" strike="noStrike" baseline="0" dirty="0" smtClean="0">
                          <a:solidFill>
                            <a:schemeClr val="tx1"/>
                          </a:solidFill>
                          <a:effectLst/>
                          <a:latin typeface="+mn-lt"/>
                          <a:cs typeface="Arial" panose="020B0604020202020204" pitchFamily="34" charset="0"/>
                        </a:rPr>
                      </a:br>
                      <a:r>
                        <a:rPr lang="en-CA" sz="1200" b="0" i="0" u="none" strike="noStrike" baseline="0" dirty="0" smtClean="0">
                          <a:solidFill>
                            <a:schemeClr val="tx1"/>
                          </a:solidFill>
                          <a:effectLst/>
                          <a:latin typeface="+mn-lt"/>
                          <a:cs typeface="Arial" panose="020B0604020202020204" pitchFamily="34" charset="0"/>
                        </a:rPr>
                        <a:t>carry out in their daily life</a:t>
                      </a:r>
                    </a:p>
                  </a:txBody>
                  <a:tcPr marL="18288" marR="18288" marT="18288" marB="18288"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80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81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85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89</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85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84</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74</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69</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64142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200" b="0" i="0" u="none" strike="noStrike" baseline="0" dirty="0" smtClean="0">
                          <a:solidFill>
                            <a:schemeClr val="tx1"/>
                          </a:solidFill>
                          <a:effectLst/>
                          <a:latin typeface="+mn-lt"/>
                          <a:cs typeface="Arial" panose="020B0604020202020204" pitchFamily="34" charset="0"/>
                        </a:rPr>
                        <a:t>Provide patients with </a:t>
                      </a:r>
                      <a:r>
                        <a:rPr lang="en-CA" sz="1200" b="1" i="0" u="none" strike="noStrike" baseline="0" dirty="0" smtClean="0">
                          <a:solidFill>
                            <a:schemeClr val="tx1"/>
                          </a:solidFill>
                          <a:effectLst/>
                          <a:latin typeface="+mn-lt"/>
                          <a:cs typeface="Arial" panose="020B0604020202020204" pitchFamily="34" charset="0"/>
                        </a:rPr>
                        <a:t>written</a:t>
                      </a:r>
                      <a:r>
                        <a:rPr lang="en-CA" sz="1200" b="0" i="0" u="none" strike="noStrike" baseline="0" dirty="0" smtClean="0">
                          <a:solidFill>
                            <a:schemeClr val="tx1"/>
                          </a:solidFill>
                          <a:effectLst/>
                          <a:latin typeface="+mn-lt"/>
                          <a:cs typeface="Arial" panose="020B0604020202020204" pitchFamily="34" charset="0"/>
                        </a:rPr>
                        <a:t> instructions about how to manage their own care at home</a:t>
                      </a:r>
                    </a:p>
                  </a:txBody>
                  <a:tcPr marL="18288" marR="18288" marT="18288" marB="18288"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54</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53</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r h="498888">
                <a:tc>
                  <a:txBody>
                    <a:bodyPr/>
                    <a:lstStyle/>
                    <a:p>
                      <a:pPr marL="0" algn="l" fontAlgn="b"/>
                      <a:r>
                        <a:rPr lang="en-CA" sz="1200" b="0" i="0" u="none" strike="noStrike" baseline="0" dirty="0" smtClean="0">
                          <a:solidFill>
                            <a:schemeClr val="tx1"/>
                          </a:solidFill>
                          <a:effectLst/>
                          <a:latin typeface="+mn-lt"/>
                          <a:cs typeface="Arial" panose="020B0604020202020204" pitchFamily="34" charset="0"/>
                        </a:rPr>
                        <a:t>Record patients’ </a:t>
                      </a:r>
                      <a:br>
                        <a:rPr lang="en-CA" sz="1200" b="0" i="0" u="none" strike="noStrike" baseline="0" dirty="0" smtClean="0">
                          <a:solidFill>
                            <a:schemeClr val="tx1"/>
                          </a:solidFill>
                          <a:effectLst/>
                          <a:latin typeface="+mn-lt"/>
                          <a:cs typeface="Arial" panose="020B0604020202020204" pitchFamily="34" charset="0"/>
                        </a:rPr>
                      </a:br>
                      <a:r>
                        <a:rPr lang="en-CA" sz="1200" b="0" i="0" u="none" strike="noStrike" baseline="0" dirty="0" smtClean="0">
                          <a:solidFill>
                            <a:schemeClr val="tx1"/>
                          </a:solidFill>
                          <a:effectLst/>
                          <a:latin typeface="+mn-lt"/>
                          <a:cs typeface="Arial" panose="020B0604020202020204" pitchFamily="34" charset="0"/>
                        </a:rPr>
                        <a:t>self-management goals </a:t>
                      </a:r>
                      <a:br>
                        <a:rPr lang="en-CA" sz="1200" b="0" i="0" u="none" strike="noStrike" baseline="0" dirty="0" smtClean="0">
                          <a:solidFill>
                            <a:schemeClr val="tx1"/>
                          </a:solidFill>
                          <a:effectLst/>
                          <a:latin typeface="+mn-lt"/>
                          <a:cs typeface="Arial" panose="020B0604020202020204" pitchFamily="34" charset="0"/>
                        </a:rPr>
                      </a:br>
                      <a:r>
                        <a:rPr lang="en-CA" sz="1200" b="0" i="0" u="none" strike="noStrike" baseline="0" dirty="0" smtClean="0">
                          <a:solidFill>
                            <a:schemeClr val="tx1"/>
                          </a:solidFill>
                          <a:effectLst/>
                          <a:latin typeface="+mn-lt"/>
                          <a:cs typeface="Arial" panose="020B0604020202020204" pitchFamily="34" charset="0"/>
                        </a:rPr>
                        <a:t>in their medical record</a:t>
                      </a:r>
                    </a:p>
                  </a:txBody>
                  <a:tcPr marL="18288" marR="18288" marT="18288" marB="18288"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44</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44</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32*</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46</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70154632"/>
                  </a:ext>
                </a:extLst>
              </a:tr>
              <a:tr h="498888">
                <a:tc>
                  <a:txBody>
                    <a:bodyPr/>
                    <a:lstStyle/>
                    <a:p>
                      <a:pPr marL="0" algn="l" fontAlgn="b"/>
                      <a:r>
                        <a:rPr lang="en-CA" sz="1200" b="0" i="0" u="none" strike="noStrike" baseline="0" dirty="0" smtClean="0">
                          <a:solidFill>
                            <a:schemeClr val="tx1"/>
                          </a:solidFill>
                          <a:effectLst/>
                          <a:latin typeface="+mn-lt"/>
                          <a:cs typeface="Arial" panose="020B0604020202020204" pitchFamily="34" charset="0"/>
                        </a:rPr>
                        <a:t>Contact patients </a:t>
                      </a:r>
                      <a:br>
                        <a:rPr lang="en-CA" sz="1200" b="0" i="0" u="none" strike="noStrike" baseline="0" dirty="0" smtClean="0">
                          <a:solidFill>
                            <a:schemeClr val="tx1"/>
                          </a:solidFill>
                          <a:effectLst/>
                          <a:latin typeface="+mn-lt"/>
                          <a:cs typeface="Arial" panose="020B0604020202020204" pitchFamily="34" charset="0"/>
                        </a:rPr>
                      </a:br>
                      <a:r>
                        <a:rPr lang="en-CA" sz="1200" b="0" i="0" u="none" strike="noStrike" baseline="0" dirty="0" smtClean="0">
                          <a:solidFill>
                            <a:schemeClr val="tx1"/>
                          </a:solidFill>
                          <a:effectLst/>
                          <a:latin typeface="+mn-lt"/>
                          <a:cs typeface="Arial" panose="020B0604020202020204" pitchFamily="34" charset="0"/>
                        </a:rPr>
                        <a:t>between visits to </a:t>
                      </a:r>
                      <a:br>
                        <a:rPr lang="en-CA" sz="1200" b="0" i="0" u="none" strike="noStrike" baseline="0" dirty="0" smtClean="0">
                          <a:solidFill>
                            <a:schemeClr val="tx1"/>
                          </a:solidFill>
                          <a:effectLst/>
                          <a:latin typeface="+mn-lt"/>
                          <a:cs typeface="Arial" panose="020B0604020202020204" pitchFamily="34" charset="0"/>
                        </a:rPr>
                      </a:br>
                      <a:r>
                        <a:rPr lang="en-CA" sz="1200" b="0" i="0" u="none" strike="noStrike" baseline="0" dirty="0" smtClean="0">
                          <a:solidFill>
                            <a:schemeClr val="tx1"/>
                          </a:solidFill>
                          <a:effectLst/>
                          <a:latin typeface="+mn-lt"/>
                          <a:cs typeface="Arial" panose="020B0604020202020204" pitchFamily="34" charset="0"/>
                        </a:rPr>
                        <a:t>monitor their condition</a:t>
                      </a:r>
                    </a:p>
                  </a:txBody>
                  <a:tcPr marL="18288" marR="18288" marT="18288" marB="18288"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48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33</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30</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21*</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35</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32</a:t>
                      </a:r>
                    </a:p>
                  </a:txBody>
                  <a:tcPr marL="18288" marR="18288" marT="18288" marB="18288"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352544732"/>
                  </a:ext>
                </a:extLst>
              </a:tr>
            </a:tbl>
          </a:graphicData>
        </a:graphic>
      </p:graphicFrame>
      <p:sp>
        <p:nvSpPr>
          <p:cNvPr id="4" name="Rectangle 3"/>
          <p:cNvSpPr/>
          <p:nvPr/>
        </p:nvSpPr>
        <p:spPr>
          <a:xfrm>
            <a:off x="370940" y="1311096"/>
            <a:ext cx="8229600" cy="666849"/>
          </a:xfrm>
          <a:prstGeom prst="rect">
            <a:avLst/>
          </a:prstGeom>
        </p:spPr>
        <p:txBody>
          <a:bodyPr wrap="square" lIns="0" tIns="91440" bIns="137160">
            <a:spAutoFit/>
          </a:bodyPr>
          <a:lstStyle/>
          <a:p>
            <a:pPr>
              <a:lnSpc>
                <a:spcPts val="1700"/>
              </a:lnSpc>
            </a:pPr>
            <a:r>
              <a:rPr lang="en-US" sz="1400" dirty="0" smtClean="0">
                <a:solidFill>
                  <a:srgbClr val="365254"/>
                </a:solidFill>
                <a:cs typeface="Arial" panose="020B0604020202020204" pitchFamily="34" charset="0"/>
              </a:rPr>
              <a:t>Proportion </a:t>
            </a:r>
            <a:r>
              <a:rPr lang="en-US" sz="1400" dirty="0">
                <a:solidFill>
                  <a:srgbClr val="365254"/>
                </a:solidFill>
                <a:cs typeface="Arial" panose="020B0604020202020204" pitchFamily="34" charset="0"/>
              </a:rPr>
              <a:t>of primary care physicians who responded that they or other health care professionals in their practice </a:t>
            </a:r>
            <a:r>
              <a:rPr lang="en-US" sz="1400" b="1" dirty="0" smtClean="0">
                <a:solidFill>
                  <a:srgbClr val="365254"/>
                </a:solidFill>
                <a:cs typeface="Arial" panose="020B0604020202020204" pitchFamily="34" charset="0"/>
              </a:rPr>
              <a:t>usually</a:t>
            </a:r>
            <a:r>
              <a:rPr lang="en-US" sz="1400" dirty="0" smtClean="0">
                <a:solidFill>
                  <a:srgbClr val="365254"/>
                </a:solidFill>
                <a:cs typeface="Arial" panose="020B0604020202020204" pitchFamily="34" charset="0"/>
              </a:rPr>
              <a:t> </a:t>
            </a:r>
            <a:r>
              <a:rPr lang="en-US" sz="1400" dirty="0">
                <a:solidFill>
                  <a:srgbClr val="365254"/>
                </a:solidFill>
                <a:cs typeface="Arial" panose="020B0604020202020204" pitchFamily="34" charset="0"/>
              </a:rPr>
              <a:t>or </a:t>
            </a:r>
            <a:r>
              <a:rPr lang="en-US" sz="1400" b="1" dirty="0" smtClean="0">
                <a:solidFill>
                  <a:srgbClr val="365254"/>
                </a:solidFill>
                <a:cs typeface="Arial" panose="020B0604020202020204" pitchFamily="34" charset="0"/>
              </a:rPr>
              <a:t>often</a:t>
            </a:r>
            <a:r>
              <a:rPr lang="en-US" sz="1400" dirty="0" smtClean="0">
                <a:solidFill>
                  <a:srgbClr val="365254"/>
                </a:solidFill>
                <a:cs typeface="Arial" panose="020B0604020202020204" pitchFamily="34" charset="0"/>
              </a:rPr>
              <a:t> </a:t>
            </a:r>
            <a:r>
              <a:rPr lang="en-US" sz="1400" dirty="0">
                <a:solidFill>
                  <a:srgbClr val="365254"/>
                </a:solidFill>
                <a:cs typeface="Arial" panose="020B0604020202020204" pitchFamily="34" charset="0"/>
              </a:rPr>
              <a:t>provide care for patients with </a:t>
            </a:r>
            <a:r>
              <a:rPr lang="en-US" sz="1400" b="1" dirty="0">
                <a:solidFill>
                  <a:srgbClr val="365254"/>
                </a:solidFill>
                <a:cs typeface="Arial" panose="020B0604020202020204" pitchFamily="34" charset="0"/>
              </a:rPr>
              <a:t>chronic conditions </a:t>
            </a:r>
            <a:r>
              <a:rPr lang="en-US" sz="1400" dirty="0">
                <a:solidFill>
                  <a:srgbClr val="365254"/>
                </a:solidFill>
                <a:cs typeface="Arial" panose="020B0604020202020204" pitchFamily="34" charset="0"/>
              </a:rPr>
              <a:t>in the following </a:t>
            </a:r>
            <a:r>
              <a:rPr lang="en-US" sz="1400" dirty="0" smtClean="0">
                <a:solidFill>
                  <a:srgbClr val="365254"/>
                </a:solidFill>
                <a:cs typeface="Arial" panose="020B0604020202020204" pitchFamily="34" charset="0"/>
              </a:rPr>
              <a:t>ways</a:t>
            </a:r>
            <a:endParaRPr lang="en-US" sz="1400" dirty="0">
              <a:solidFill>
                <a:srgbClr val="365254"/>
              </a:solidFill>
              <a:cs typeface="Arial" panose="020B0604020202020204" pitchFamily="34" charset="0"/>
            </a:endParaRPr>
          </a:p>
        </p:txBody>
      </p:sp>
      <p:sp>
        <p:nvSpPr>
          <p:cNvPr id="8" name="Rectangle 7"/>
          <p:cNvSpPr/>
          <p:nvPr/>
        </p:nvSpPr>
        <p:spPr>
          <a:xfrm>
            <a:off x="374904" y="4919752"/>
            <a:ext cx="7178421" cy="584775"/>
          </a:xfrm>
          <a:prstGeom prst="rect">
            <a:avLst/>
          </a:prstGeom>
        </p:spPr>
        <p:txBody>
          <a:bodyPr wrap="square" lIns="0" tIns="91440" bIns="0">
            <a:spAutoFit/>
          </a:bodyPr>
          <a:lstStyle/>
          <a:p>
            <a:r>
              <a:rPr lang="en-US" sz="800" b="1" dirty="0" smtClean="0">
                <a:latin typeface="Arial" panose="020B0604020202020204" pitchFamily="34" charset="0"/>
              </a:rPr>
              <a:t>Notes</a:t>
            </a:r>
          </a:p>
          <a:p>
            <a:r>
              <a:rPr lang="en-US" sz="800" dirty="0">
                <a:latin typeface="Arial" panose="020B0604020202020204" pitchFamily="34" charset="0"/>
                <a:cs typeface="Arial" panose="020B0604020202020204" pitchFamily="34" charset="0"/>
              </a:rPr>
              <a:t>* The coefficient of variation (CV) is between 16.6% and 33.3%; use with caution.</a:t>
            </a:r>
          </a:p>
          <a:p>
            <a:r>
              <a:rPr lang="en-US" sz="800" dirty="0" smtClean="0">
                <a:latin typeface="Arial" panose="020B0604020202020204" pitchFamily="34" charset="0"/>
              </a:rPr>
              <a:t>The CMWF </a:t>
            </a:r>
            <a:r>
              <a:rPr lang="en-US" sz="800" dirty="0">
                <a:latin typeface="Arial" panose="020B0604020202020204" pitchFamily="34" charset="0"/>
              </a:rPr>
              <a:t>average was calculated by adding the results from the 11 countries and dividing by the number of countries. The Canadian average represents the average experience of Canadians (as opposed to the mean of provincial </a:t>
            </a:r>
            <a:r>
              <a:rPr lang="en-US" sz="800" dirty="0" smtClean="0">
                <a:latin typeface="Arial" panose="020B0604020202020204" pitchFamily="34" charset="0"/>
              </a:rPr>
              <a:t>and territorial results).</a:t>
            </a:r>
          </a:p>
        </p:txBody>
      </p:sp>
      <p:sp>
        <p:nvSpPr>
          <p:cNvPr id="19" name="Rectangle 18"/>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18" name="Group 17"/>
          <p:cNvGrpSpPr/>
          <p:nvPr/>
        </p:nvGrpSpPr>
        <p:grpSpPr>
          <a:xfrm>
            <a:off x="374904" y="6059010"/>
            <a:ext cx="3754098" cy="656156"/>
            <a:chOff x="374904" y="6059010"/>
            <a:chExt cx="3754098" cy="656156"/>
          </a:xfrm>
        </p:grpSpPr>
        <p:grpSp>
          <p:nvGrpSpPr>
            <p:cNvPr id="29" name="Group 28"/>
            <p:cNvGrpSpPr/>
            <p:nvPr/>
          </p:nvGrpSpPr>
          <p:grpSpPr>
            <a:xfrm>
              <a:off x="374904" y="6304861"/>
              <a:ext cx="3387471" cy="410305"/>
              <a:chOff x="3484840" y="6546819"/>
              <a:chExt cx="3387471" cy="410305"/>
            </a:xfrm>
          </p:grpSpPr>
          <p:sp>
            <p:nvSpPr>
              <p:cNvPr id="37" name="TextBox 36"/>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38" name="Oval 37"/>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30" name="Group 29"/>
            <p:cNvGrpSpPr/>
            <p:nvPr/>
          </p:nvGrpSpPr>
          <p:grpSpPr>
            <a:xfrm>
              <a:off x="374904" y="6059010"/>
              <a:ext cx="3754098" cy="230832"/>
              <a:chOff x="139635" y="6531780"/>
              <a:chExt cx="3754098" cy="230832"/>
            </a:xfrm>
          </p:grpSpPr>
          <p:sp>
            <p:nvSpPr>
              <p:cNvPr id="31"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32"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3"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34"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5"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36"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8099099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Canadian primary care physicians have end-of-life conversations with patients</a:t>
            </a:r>
            <a:endParaRPr lang="en-US" dirty="0"/>
          </a:p>
        </p:txBody>
      </p:sp>
      <p:graphicFrame>
        <p:nvGraphicFramePr>
          <p:cNvPr id="4" name="Chart 3"/>
          <p:cNvGraphicFramePr/>
          <p:nvPr>
            <p:extLst>
              <p:ext uri="{D42A27DB-BD31-4B8C-83A1-F6EECF244321}">
                <p14:modId xmlns:p14="http://schemas.microsoft.com/office/powerpoint/2010/main" val="3136978899"/>
              </p:ext>
            </p:extLst>
          </p:nvPr>
        </p:nvGraphicFramePr>
        <p:xfrm>
          <a:off x="457200" y="2394237"/>
          <a:ext cx="3931920" cy="298239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74904" y="1311700"/>
            <a:ext cx="7940421" cy="884858"/>
          </a:xfrm>
          <a:prstGeom prst="rect">
            <a:avLst/>
          </a:prstGeom>
          <a:noFill/>
        </p:spPr>
        <p:txBody>
          <a:bodyPr wrap="square" lIns="0" tIns="91440" bIns="137160" rtlCol="0">
            <a:spAutoFit/>
          </a:bodyPr>
          <a:lstStyle/>
          <a:p>
            <a:pPr>
              <a:lnSpc>
                <a:spcPts val="1700"/>
              </a:lnSpc>
            </a:pPr>
            <a:r>
              <a:rPr lang="en-US" sz="1400" dirty="0" smtClean="0">
                <a:solidFill>
                  <a:srgbClr val="365254"/>
                </a:solidFill>
                <a:cs typeface="Arial" panose="020B0604020202020204" pitchFamily="34" charset="0"/>
              </a:rPr>
              <a:t>Proportion </a:t>
            </a:r>
            <a:r>
              <a:rPr lang="en-US" sz="1400" dirty="0">
                <a:solidFill>
                  <a:srgbClr val="365254"/>
                </a:solidFill>
                <a:cs typeface="Arial" panose="020B0604020202020204" pitchFamily="34" charset="0"/>
              </a:rPr>
              <a:t>of primary care physicians who </a:t>
            </a:r>
            <a:r>
              <a:rPr lang="en-US" sz="1400" b="1" dirty="0" smtClean="0">
                <a:solidFill>
                  <a:srgbClr val="365254"/>
                </a:solidFill>
                <a:cs typeface="Arial" panose="020B0604020202020204" pitchFamily="34" charset="0"/>
              </a:rPr>
              <a:t>routinely</a:t>
            </a:r>
            <a:r>
              <a:rPr lang="en-US" sz="1400" dirty="0" smtClean="0">
                <a:solidFill>
                  <a:srgbClr val="365254"/>
                </a:solidFill>
                <a:cs typeface="Arial" panose="020B0604020202020204" pitchFamily="34" charset="0"/>
              </a:rPr>
              <a:t> or </a:t>
            </a:r>
            <a:r>
              <a:rPr lang="en-US" sz="1400" b="1" dirty="0" smtClean="0">
                <a:solidFill>
                  <a:srgbClr val="365254"/>
                </a:solidFill>
                <a:cs typeface="Arial" panose="020B0604020202020204" pitchFamily="34" charset="0"/>
              </a:rPr>
              <a:t>occasionally</a:t>
            </a:r>
            <a:r>
              <a:rPr lang="en-US" sz="1400" dirty="0" smtClean="0">
                <a:solidFill>
                  <a:srgbClr val="365254"/>
                </a:solidFill>
                <a:cs typeface="Arial" panose="020B0604020202020204" pitchFamily="34" charset="0"/>
              </a:rPr>
              <a:t> </a:t>
            </a:r>
            <a:r>
              <a:rPr lang="en-US" sz="1400" dirty="0">
                <a:solidFill>
                  <a:srgbClr val="365254"/>
                </a:solidFill>
                <a:cs typeface="Arial" panose="020B0604020202020204" pitchFamily="34" charset="0"/>
              </a:rPr>
              <a:t>have </a:t>
            </a:r>
            <a:r>
              <a:rPr lang="en-US" sz="1400" dirty="0" smtClean="0">
                <a:solidFill>
                  <a:srgbClr val="365254"/>
                </a:solidFill>
                <a:cs typeface="Arial" panose="020B0604020202020204" pitchFamily="34" charset="0"/>
              </a:rPr>
              <a:t>end-of-life </a:t>
            </a:r>
            <a:r>
              <a:rPr lang="en-US" sz="1400" dirty="0">
                <a:solidFill>
                  <a:srgbClr val="365254"/>
                </a:solidFill>
                <a:cs typeface="Arial" panose="020B0604020202020204" pitchFamily="34" charset="0"/>
              </a:rPr>
              <a:t>conversations with their patients about their preferences, wishes and goals </a:t>
            </a:r>
            <a:r>
              <a:rPr lang="en-US" sz="1400" dirty="0" smtClean="0">
                <a:solidFill>
                  <a:srgbClr val="365254"/>
                </a:solidFill>
                <a:cs typeface="Arial" panose="020B0604020202020204" pitchFamily="34" charset="0"/>
              </a:rPr>
              <a:t>for </a:t>
            </a:r>
            <a:r>
              <a:rPr lang="en-US" sz="1400" dirty="0">
                <a:solidFill>
                  <a:srgbClr val="365254"/>
                </a:solidFill>
                <a:cs typeface="Arial" panose="020B0604020202020204" pitchFamily="34" charset="0"/>
              </a:rPr>
              <a:t>their care, in the event they become very </a:t>
            </a:r>
            <a:r>
              <a:rPr lang="en-US" sz="1400" dirty="0" smtClean="0">
                <a:solidFill>
                  <a:srgbClr val="365254"/>
                </a:solidFill>
                <a:cs typeface="Arial" panose="020B0604020202020204" pitchFamily="34" charset="0"/>
              </a:rPr>
              <a:t/>
            </a:r>
            <a:br>
              <a:rPr lang="en-US" sz="1400" dirty="0" smtClean="0">
                <a:solidFill>
                  <a:srgbClr val="365254"/>
                </a:solidFill>
                <a:cs typeface="Arial" panose="020B0604020202020204" pitchFamily="34" charset="0"/>
              </a:rPr>
            </a:br>
            <a:r>
              <a:rPr lang="en-US" sz="1400" dirty="0" smtClean="0">
                <a:solidFill>
                  <a:srgbClr val="365254"/>
                </a:solidFill>
                <a:cs typeface="Arial" panose="020B0604020202020204" pitchFamily="34" charset="0"/>
              </a:rPr>
              <a:t>ill or injured or </a:t>
            </a:r>
            <a:r>
              <a:rPr lang="en-US" sz="1400" dirty="0">
                <a:solidFill>
                  <a:srgbClr val="365254"/>
                </a:solidFill>
                <a:cs typeface="Arial" panose="020B0604020202020204" pitchFamily="34" charset="0"/>
              </a:rPr>
              <a:t>cannot make decisions for </a:t>
            </a:r>
            <a:r>
              <a:rPr lang="en-US" sz="1400" dirty="0" smtClean="0">
                <a:solidFill>
                  <a:srgbClr val="365254"/>
                </a:solidFill>
                <a:cs typeface="Arial" panose="020B0604020202020204" pitchFamily="34" charset="0"/>
              </a:rPr>
              <a:t>themselves</a:t>
            </a:r>
            <a:r>
              <a:rPr lang="en-US" sz="1400" baseline="30000" dirty="0" smtClean="0">
                <a:solidFill>
                  <a:srgbClr val="365254"/>
                </a:solidFill>
                <a:cs typeface="Arial" panose="020B0604020202020204" pitchFamily="34" charset="0"/>
              </a:rPr>
              <a:t>†</a:t>
            </a:r>
            <a:endParaRPr lang="en-US" sz="1400" baseline="30000" dirty="0">
              <a:solidFill>
                <a:srgbClr val="365254"/>
              </a:solidFill>
              <a:cs typeface="Arial" panose="020B0604020202020204" pitchFamily="34" charset="0"/>
            </a:endParaRPr>
          </a:p>
        </p:txBody>
      </p:sp>
      <p:grpSp>
        <p:nvGrpSpPr>
          <p:cNvPr id="9" name="Group 8"/>
          <p:cNvGrpSpPr/>
          <p:nvPr/>
        </p:nvGrpSpPr>
        <p:grpSpPr>
          <a:xfrm>
            <a:off x="4829937" y="2816352"/>
            <a:ext cx="3332987" cy="1477328"/>
            <a:chOff x="5194104" y="2432083"/>
            <a:chExt cx="3332987" cy="1477328"/>
          </a:xfrm>
        </p:grpSpPr>
        <p:sp>
          <p:nvSpPr>
            <p:cNvPr id="5" name="TextBox 4"/>
            <p:cNvSpPr txBox="1"/>
            <p:nvPr/>
          </p:nvSpPr>
          <p:spPr>
            <a:xfrm>
              <a:off x="5810462" y="2432083"/>
              <a:ext cx="2716629" cy="1477328"/>
            </a:xfrm>
            <a:prstGeom prst="rect">
              <a:avLst/>
            </a:prstGeom>
          </p:spPr>
          <p:txBody>
            <a:bodyPr wrap="square">
              <a:spAutoFit/>
            </a:bodyPr>
            <a:lstStyle>
              <a:defPPr>
                <a:defRPr lang="en-US"/>
              </a:defPPr>
              <a:lvl1pPr algn="just">
                <a:lnSpc>
                  <a:spcPts val="1600"/>
                </a:lnSpc>
                <a:defRPr sz="1100">
                  <a:solidFill>
                    <a:srgbClr val="282828"/>
                  </a:solidFill>
                  <a:latin typeface="Arial" panose="020B0604020202020204" pitchFamily="34" charset="0"/>
                  <a:cs typeface="Arial" panose="020B0604020202020204" pitchFamily="34" charset="0"/>
                </a:defRPr>
              </a:lvl1pPr>
            </a:lstStyle>
            <a:p>
              <a:pPr algn="l">
                <a:lnSpc>
                  <a:spcPts val="1800"/>
                </a:lnSpc>
              </a:pPr>
              <a:r>
                <a:rPr lang="en-US" dirty="0"/>
                <a:t>66% of Canadian seniors have had a discussion with family, </a:t>
              </a:r>
              <a:r>
                <a:rPr lang="en-US" dirty="0" smtClean="0"/>
                <a:t>a </a:t>
              </a:r>
              <a:r>
                <a:rPr lang="en-US" dirty="0"/>
                <a:t>close </a:t>
              </a:r>
              <a:r>
                <a:rPr lang="en-US" dirty="0" smtClean="0"/>
                <a:t>friend </a:t>
              </a:r>
              <a:br>
                <a:rPr lang="en-US" dirty="0" smtClean="0"/>
              </a:br>
              <a:r>
                <a:rPr lang="en-US" dirty="0" smtClean="0"/>
                <a:t>or a </a:t>
              </a:r>
              <a:r>
                <a:rPr lang="en-US" dirty="0"/>
                <a:t>health care professional about the health care treatment they want or do not want in the event that they cannot make decisions for </a:t>
              </a:r>
              <a:r>
                <a:rPr lang="en-US" dirty="0" smtClean="0"/>
                <a:t>themselves.</a:t>
              </a:r>
              <a:r>
                <a:rPr lang="en-US" baseline="30000" dirty="0" smtClean="0"/>
                <a:t>1</a:t>
              </a:r>
              <a:r>
                <a:rPr lang="en-US" dirty="0" smtClean="0"/>
                <a:t> </a:t>
              </a:r>
              <a:endParaRPr lang="en-US" dirty="0"/>
            </a:p>
          </p:txBody>
        </p:sp>
        <p:pic>
          <p:nvPicPr>
            <p:cNvPr id="23" name="Content Placeholder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4104" y="2548780"/>
              <a:ext cx="594360" cy="594360"/>
            </a:xfrm>
            <a:prstGeom prst="rect">
              <a:avLst/>
            </a:prstGeom>
          </p:spPr>
        </p:pic>
      </p:grpSp>
      <p:sp>
        <p:nvSpPr>
          <p:cNvPr id="3" name="TextBox 2"/>
          <p:cNvSpPr txBox="1"/>
          <p:nvPr/>
        </p:nvSpPr>
        <p:spPr>
          <a:xfrm>
            <a:off x="457200" y="5432618"/>
            <a:ext cx="4245483" cy="338554"/>
          </a:xfrm>
          <a:prstGeom prst="rect">
            <a:avLst/>
          </a:prstGeom>
          <a:noFill/>
        </p:spPr>
        <p:txBody>
          <a:bodyPr wrap="square" lIns="0" rtlCol="0">
            <a:spAutoFit/>
          </a:bodyPr>
          <a:lstStyle/>
          <a:p>
            <a:r>
              <a:rPr lang="en-US" sz="800" b="1" dirty="0">
                <a:latin typeface="Arial" panose="020B0604020202020204" pitchFamily="34" charset="0"/>
                <a:cs typeface="Arial" panose="020B0604020202020204" pitchFamily="34" charset="0"/>
              </a:rPr>
              <a:t>Note</a:t>
            </a:r>
          </a:p>
          <a:p>
            <a:r>
              <a:rPr lang="en-US" sz="800" dirty="0" smtClean="0">
                <a:latin typeface="Arial" panose="020B0604020202020204" pitchFamily="34" charset="0"/>
                <a:cs typeface="Arial" panose="020B0604020202020204" pitchFamily="34" charset="0"/>
              </a:rPr>
              <a:t>† Excludes </a:t>
            </a:r>
            <a:r>
              <a:rPr lang="en-US" sz="800" dirty="0">
                <a:latin typeface="Arial" panose="020B0604020202020204" pitchFamily="34" charset="0"/>
                <a:cs typeface="Arial" panose="020B0604020202020204" pitchFamily="34" charset="0"/>
              </a:rPr>
              <a:t>respondents who answered “does not </a:t>
            </a:r>
            <a:r>
              <a:rPr lang="en-US" sz="800" dirty="0" smtClean="0">
                <a:latin typeface="Arial" panose="020B0604020202020204" pitchFamily="34" charset="0"/>
                <a:cs typeface="Arial" panose="020B0604020202020204" pitchFamily="34" charset="0"/>
              </a:rPr>
              <a:t>apply.”</a:t>
            </a:r>
            <a:endParaRPr lang="en-US" sz="800" dirty="0">
              <a:latin typeface="Arial" panose="020B0604020202020204" pitchFamily="34" charset="0"/>
              <a:cs typeface="Arial" panose="020B0604020202020204" pitchFamily="34" charset="0"/>
            </a:endParaRPr>
          </a:p>
        </p:txBody>
      </p:sp>
      <p:sp>
        <p:nvSpPr>
          <p:cNvPr id="26" name="Rectangle 25"/>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27" name="Group 26"/>
          <p:cNvGrpSpPr/>
          <p:nvPr/>
        </p:nvGrpSpPr>
        <p:grpSpPr>
          <a:xfrm>
            <a:off x="374904" y="6493833"/>
            <a:ext cx="3754098" cy="230832"/>
            <a:chOff x="139635" y="6531780"/>
            <a:chExt cx="3754098" cy="230832"/>
          </a:xfrm>
        </p:grpSpPr>
        <p:sp>
          <p:nvSpPr>
            <p:cNvPr id="28"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29"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0"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31"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2"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33"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42631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Fewer Canadian primary care physicians well prepared </a:t>
            </a:r>
            <a:br>
              <a:rPr lang="en-US" dirty="0" smtClean="0"/>
            </a:br>
            <a:r>
              <a:rPr lang="en-US" dirty="0" smtClean="0"/>
              <a:t>to manage patients with palliative needs compared </a:t>
            </a:r>
            <a:br>
              <a:rPr lang="en-US" dirty="0" smtClean="0"/>
            </a:br>
            <a:r>
              <a:rPr lang="en-US" dirty="0" smtClean="0"/>
              <a:t>with CMWF average</a:t>
            </a:r>
            <a:endParaRPr lang="en-US" dirty="0"/>
          </a:p>
        </p:txBody>
      </p:sp>
      <p:graphicFrame>
        <p:nvGraphicFramePr>
          <p:cNvPr id="3" name="Chart 2"/>
          <p:cNvGraphicFramePr/>
          <p:nvPr>
            <p:extLst>
              <p:ext uri="{D42A27DB-BD31-4B8C-83A1-F6EECF244321}">
                <p14:modId xmlns:p14="http://schemas.microsoft.com/office/powerpoint/2010/main" val="4181318286"/>
              </p:ext>
            </p:extLst>
          </p:nvPr>
        </p:nvGraphicFramePr>
        <p:xfrm>
          <a:off x="638175" y="2603458"/>
          <a:ext cx="4183277" cy="29050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74904" y="1733538"/>
            <a:ext cx="7285899" cy="666849"/>
          </a:xfrm>
          <a:prstGeom prst="rect">
            <a:avLst/>
          </a:prstGeom>
          <a:noFill/>
        </p:spPr>
        <p:txBody>
          <a:bodyPr wrap="square" lIns="0" tIns="91440" bIns="137160" rtlCol="0">
            <a:spAutoFit/>
          </a:bodyPr>
          <a:lstStyle/>
          <a:p>
            <a:pPr>
              <a:lnSpc>
                <a:spcPts val="1700"/>
              </a:lnSpc>
            </a:pPr>
            <a:r>
              <a:rPr lang="en-US" sz="1400" dirty="0" smtClean="0">
                <a:solidFill>
                  <a:srgbClr val="365254"/>
                </a:solidFill>
                <a:cs typeface="Arial" panose="020B0604020202020204" pitchFamily="34" charset="0"/>
              </a:rPr>
              <a:t>Proportion </a:t>
            </a:r>
            <a:r>
              <a:rPr lang="en-US" sz="1400" dirty="0">
                <a:solidFill>
                  <a:srgbClr val="365254"/>
                </a:solidFill>
                <a:cs typeface="Arial" panose="020B0604020202020204" pitchFamily="34" charset="0"/>
              </a:rPr>
              <a:t>of primary care physicians </a:t>
            </a:r>
            <a:r>
              <a:rPr lang="en-US" sz="1400" dirty="0" smtClean="0">
                <a:solidFill>
                  <a:srgbClr val="365254"/>
                </a:solidFill>
                <a:cs typeface="Arial" panose="020B0604020202020204" pitchFamily="34" charset="0"/>
              </a:rPr>
              <a:t>who feel </a:t>
            </a:r>
            <a:r>
              <a:rPr lang="en-US" sz="1400" b="1" dirty="0" smtClean="0">
                <a:solidFill>
                  <a:srgbClr val="365254"/>
                </a:solidFill>
                <a:cs typeface="Arial" panose="020B0604020202020204" pitchFamily="34" charset="0"/>
              </a:rPr>
              <a:t>well prepared</a:t>
            </a:r>
            <a:r>
              <a:rPr lang="en-US" sz="1400" dirty="0" smtClean="0">
                <a:solidFill>
                  <a:srgbClr val="365254"/>
                </a:solidFill>
                <a:cs typeface="Arial" panose="020B0604020202020204" pitchFamily="34" charset="0"/>
              </a:rPr>
              <a:t>, </a:t>
            </a:r>
            <a:r>
              <a:rPr lang="en-US" sz="1400" dirty="0">
                <a:solidFill>
                  <a:srgbClr val="365254"/>
                </a:solidFill>
                <a:cs typeface="Arial" panose="020B0604020202020204" pitchFamily="34" charset="0"/>
              </a:rPr>
              <a:t>with respect to </a:t>
            </a:r>
            <a:r>
              <a:rPr lang="en-US" sz="1400" dirty="0" smtClean="0">
                <a:solidFill>
                  <a:srgbClr val="365254"/>
                </a:solidFill>
                <a:cs typeface="Arial" panose="020B0604020202020204" pitchFamily="34" charset="0"/>
              </a:rPr>
              <a:t>having sufficient skills </a:t>
            </a:r>
            <a:r>
              <a:rPr lang="en-US" sz="1400" dirty="0">
                <a:solidFill>
                  <a:srgbClr val="365254"/>
                </a:solidFill>
                <a:cs typeface="Arial" panose="020B0604020202020204" pitchFamily="34" charset="0"/>
              </a:rPr>
              <a:t>and </a:t>
            </a:r>
            <a:r>
              <a:rPr lang="en-US" sz="1400" dirty="0" smtClean="0">
                <a:solidFill>
                  <a:srgbClr val="365254"/>
                </a:solidFill>
                <a:cs typeface="Arial" panose="020B0604020202020204" pitchFamily="34" charset="0"/>
              </a:rPr>
              <a:t>experience, </a:t>
            </a:r>
            <a:r>
              <a:rPr lang="en-US" sz="1400" dirty="0">
                <a:solidFill>
                  <a:srgbClr val="365254"/>
                </a:solidFill>
                <a:cs typeface="Arial" panose="020B0604020202020204" pitchFamily="34" charset="0"/>
              </a:rPr>
              <a:t>to </a:t>
            </a:r>
            <a:r>
              <a:rPr lang="en-US" sz="1400" dirty="0" smtClean="0">
                <a:solidFill>
                  <a:srgbClr val="365254"/>
                </a:solidFill>
                <a:cs typeface="Arial" panose="020B0604020202020204" pitchFamily="34" charset="0"/>
              </a:rPr>
              <a:t>manage care </a:t>
            </a:r>
            <a:r>
              <a:rPr lang="en-US" sz="1400" dirty="0">
                <a:solidFill>
                  <a:srgbClr val="365254"/>
                </a:solidFill>
                <a:cs typeface="Arial" panose="020B0604020202020204" pitchFamily="34" charset="0"/>
              </a:rPr>
              <a:t>for patients </a:t>
            </a:r>
            <a:r>
              <a:rPr lang="en-US" sz="1400" dirty="0" smtClean="0">
                <a:solidFill>
                  <a:srgbClr val="365254"/>
                </a:solidFill>
                <a:cs typeface="Arial" panose="020B0604020202020204" pitchFamily="34" charset="0"/>
              </a:rPr>
              <a:t>with </a:t>
            </a:r>
            <a:r>
              <a:rPr lang="en-US" sz="1400" dirty="0">
                <a:solidFill>
                  <a:srgbClr val="365254"/>
                </a:solidFill>
                <a:cs typeface="Arial" panose="020B0604020202020204" pitchFamily="34" charset="0"/>
              </a:rPr>
              <a:t>palliative care needs</a:t>
            </a:r>
          </a:p>
        </p:txBody>
      </p:sp>
      <p:grpSp>
        <p:nvGrpSpPr>
          <p:cNvPr id="4" name="Group 3"/>
          <p:cNvGrpSpPr/>
          <p:nvPr/>
        </p:nvGrpSpPr>
        <p:grpSpPr>
          <a:xfrm>
            <a:off x="4554752" y="2965308"/>
            <a:ext cx="3941548" cy="2246769"/>
            <a:chOff x="4821452" y="1790688"/>
            <a:chExt cx="3941548" cy="2246769"/>
          </a:xfrm>
        </p:grpSpPr>
        <p:pic>
          <p:nvPicPr>
            <p:cNvPr id="23" name="Content Placeholder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1452" y="1895463"/>
              <a:ext cx="594360" cy="594360"/>
            </a:xfrm>
            <a:prstGeom prst="rect">
              <a:avLst/>
            </a:prstGeom>
          </p:spPr>
        </p:pic>
        <p:sp>
          <p:nvSpPr>
            <p:cNvPr id="21" name="TextBox 20"/>
            <p:cNvSpPr txBox="1"/>
            <p:nvPr/>
          </p:nvSpPr>
          <p:spPr>
            <a:xfrm>
              <a:off x="5450354" y="1790688"/>
              <a:ext cx="3312646" cy="2246769"/>
            </a:xfrm>
            <a:prstGeom prst="rect">
              <a:avLst/>
            </a:prstGeom>
            <a:noFill/>
          </p:spPr>
          <p:txBody>
            <a:bodyPr wrap="square" rtlCol="0">
              <a:spAutoFit/>
            </a:bodyPr>
            <a:lstStyle/>
            <a:p>
              <a:pPr>
                <a:lnSpc>
                  <a:spcPts val="1800"/>
                </a:lnSpc>
                <a:spcAft>
                  <a:spcPts val="600"/>
                </a:spcAft>
              </a:pPr>
              <a:r>
                <a:rPr lang="en-US" sz="1100" dirty="0">
                  <a:latin typeface="Arial" panose="020B0604020202020204" pitchFamily="34" charset="0"/>
                  <a:cs typeface="Arial" panose="020B0604020202020204" pitchFamily="34" charset="0"/>
                </a:rPr>
                <a:t>Palliative care rotations are currently not mandatory for family </a:t>
              </a:r>
              <a:r>
                <a:rPr lang="en-US" sz="1100" dirty="0" smtClean="0">
                  <a:latin typeface="Arial" panose="020B0604020202020204" pitchFamily="34" charset="0"/>
                  <a:cs typeface="Arial" panose="020B0604020202020204" pitchFamily="34" charset="0"/>
                </a:rPr>
                <a:t>physicians in Canada;</a:t>
              </a:r>
              <a:r>
                <a:rPr lang="en-US" sz="1100" baseline="30000" dirty="0" smtClean="0">
                  <a:latin typeface="Arial" panose="020B0604020202020204" pitchFamily="34" charset="0"/>
                  <a:cs typeface="Arial" panose="020B0604020202020204" pitchFamily="34" charset="0"/>
                </a:rPr>
                <a:t>1</a:t>
              </a:r>
              <a:r>
                <a:rPr lang="en-US" sz="1100" dirty="0" smtClean="0">
                  <a:latin typeface="Arial" panose="020B0604020202020204" pitchFamily="34" charset="0"/>
                  <a:cs typeface="Arial" panose="020B0604020202020204" pitchFamily="34" charset="0"/>
                </a:rPr>
                <a:t> completing one is recognized </a:t>
              </a:r>
              <a:r>
                <a:rPr lang="en-US" sz="1100" dirty="0">
                  <a:latin typeface="Arial" panose="020B0604020202020204" pitchFamily="34" charset="0"/>
                  <a:cs typeface="Arial" panose="020B0604020202020204" pitchFamily="34" charset="0"/>
                </a:rPr>
                <a:t>with a Certificate </a:t>
              </a:r>
              <a:r>
                <a:rPr lang="en-US" sz="1100" dirty="0" smtClean="0">
                  <a:latin typeface="Arial" panose="020B0604020202020204" pitchFamily="34" charset="0"/>
                  <a:cs typeface="Arial" panose="020B0604020202020204" pitchFamily="34" charset="0"/>
                </a:rPr>
                <a:t/>
              </a:r>
              <a:br>
                <a:rPr lang="en-US" sz="1100" dirty="0" smtClean="0">
                  <a:latin typeface="Arial" panose="020B0604020202020204" pitchFamily="34" charset="0"/>
                  <a:cs typeface="Arial" panose="020B0604020202020204" pitchFamily="34" charset="0"/>
                </a:rPr>
              </a:br>
              <a:r>
                <a:rPr lang="en-US" sz="1100" dirty="0" smtClean="0">
                  <a:latin typeface="Arial" panose="020B0604020202020204" pitchFamily="34" charset="0"/>
                  <a:cs typeface="Arial" panose="020B0604020202020204" pitchFamily="34" charset="0"/>
                </a:rPr>
                <a:t>of </a:t>
              </a:r>
              <a:r>
                <a:rPr lang="en-US" sz="1100" dirty="0">
                  <a:latin typeface="Arial" panose="020B0604020202020204" pitchFamily="34" charset="0"/>
                  <a:cs typeface="Arial" panose="020B0604020202020204" pitchFamily="34" charset="0"/>
                </a:rPr>
                <a:t>Added Competence </a:t>
              </a:r>
              <a:r>
                <a:rPr lang="en-US" sz="1100" dirty="0" smtClean="0">
                  <a:latin typeface="Arial" panose="020B0604020202020204" pitchFamily="34" charset="0"/>
                  <a:cs typeface="Arial" panose="020B0604020202020204" pitchFamily="34" charset="0"/>
                </a:rPr>
                <a:t>as an enhanced skill.</a:t>
              </a:r>
              <a:r>
                <a:rPr lang="en-US" sz="1100" baseline="30000" dirty="0" smtClean="0">
                  <a:latin typeface="Arial" panose="020B0604020202020204" pitchFamily="34" charset="0"/>
                  <a:cs typeface="Arial" panose="020B0604020202020204" pitchFamily="34" charset="0"/>
                </a:rPr>
                <a:t>2</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
              </a:r>
              <a:br>
                <a:rPr lang="en-US" sz="1100" dirty="0" smtClean="0">
                  <a:latin typeface="Arial" panose="020B0604020202020204" pitchFamily="34" charset="0"/>
                  <a:cs typeface="Arial" panose="020B0604020202020204" pitchFamily="34" charset="0"/>
                </a:rPr>
              </a:br>
              <a:r>
                <a:rPr lang="en-US" sz="1100" dirty="0" smtClean="0">
                  <a:latin typeface="Arial" panose="020B0604020202020204" pitchFamily="34" charset="0"/>
                  <a:cs typeface="Arial" panose="020B0604020202020204" pitchFamily="34" charset="0"/>
                </a:rPr>
                <a:t>This </a:t>
              </a:r>
              <a:r>
                <a:rPr lang="en-US" sz="1100" dirty="0">
                  <a:latin typeface="Arial" panose="020B0604020202020204" pitchFamily="34" charset="0"/>
                  <a:cs typeface="Arial" panose="020B0604020202020204" pitchFamily="34" charset="0"/>
                </a:rPr>
                <a:t>may explain </a:t>
              </a:r>
              <a:r>
                <a:rPr lang="en-US" sz="1100" dirty="0" smtClean="0">
                  <a:latin typeface="Arial" panose="020B0604020202020204" pitchFamily="34" charset="0"/>
                  <a:cs typeface="Arial" panose="020B0604020202020204" pitchFamily="34" charset="0"/>
                </a:rPr>
                <a:t>why few </a:t>
              </a:r>
              <a:r>
                <a:rPr lang="en-US" sz="1100" dirty="0">
                  <a:latin typeface="Arial" panose="020B0604020202020204" pitchFamily="34" charset="0"/>
                  <a:cs typeface="Arial" panose="020B0604020202020204" pitchFamily="34" charset="0"/>
                </a:rPr>
                <a:t>Canadian primary </a:t>
              </a:r>
              <a:r>
                <a:rPr lang="en-US" sz="1100" dirty="0" smtClean="0">
                  <a:latin typeface="Arial" panose="020B0604020202020204" pitchFamily="34" charset="0"/>
                  <a:cs typeface="Arial" panose="020B0604020202020204" pitchFamily="34" charset="0"/>
                </a:rPr>
                <a:t/>
              </a:r>
              <a:br>
                <a:rPr lang="en-US" sz="1100" dirty="0" smtClean="0">
                  <a:latin typeface="Arial" panose="020B0604020202020204" pitchFamily="34" charset="0"/>
                  <a:cs typeface="Arial" panose="020B0604020202020204" pitchFamily="34" charset="0"/>
                </a:rPr>
              </a:br>
              <a:r>
                <a:rPr lang="en-US" sz="1100" dirty="0" smtClean="0">
                  <a:latin typeface="Arial" panose="020B0604020202020204" pitchFamily="34" charset="0"/>
                  <a:cs typeface="Arial" panose="020B0604020202020204" pitchFamily="34" charset="0"/>
                </a:rPr>
                <a:t>care </a:t>
              </a:r>
              <a:r>
                <a:rPr lang="en-US" sz="1100" dirty="0">
                  <a:latin typeface="Arial" panose="020B0604020202020204" pitchFamily="34" charset="0"/>
                  <a:cs typeface="Arial" panose="020B0604020202020204" pitchFamily="34" charset="0"/>
                </a:rPr>
                <a:t>physicians </a:t>
              </a:r>
              <a:r>
                <a:rPr lang="en-US" sz="1100" dirty="0" smtClean="0">
                  <a:latin typeface="Arial" panose="020B0604020202020204" pitchFamily="34" charset="0"/>
                  <a:cs typeface="Arial" panose="020B0604020202020204" pitchFamily="34" charset="0"/>
                </a:rPr>
                <a:t>feel well </a:t>
              </a:r>
              <a:r>
                <a:rPr lang="en-US" sz="1100" dirty="0">
                  <a:latin typeface="Arial" panose="020B0604020202020204" pitchFamily="34" charset="0"/>
                  <a:cs typeface="Arial" panose="020B0604020202020204" pitchFamily="34" charset="0"/>
                </a:rPr>
                <a:t>prepared to care for patients with palliative needs. </a:t>
              </a:r>
              <a:endParaRPr lang="en-US" sz="1100" dirty="0" smtClean="0">
                <a:latin typeface="Arial" panose="020B0604020202020204" pitchFamily="34" charset="0"/>
                <a:cs typeface="Arial" panose="020B0604020202020204" pitchFamily="34" charset="0"/>
              </a:endParaRPr>
            </a:p>
            <a:p>
              <a:pPr>
                <a:lnSpc>
                  <a:spcPts val="1800"/>
                </a:lnSpc>
              </a:pPr>
              <a:r>
                <a:rPr lang="en-US" sz="1100" dirty="0" smtClean="0">
                  <a:latin typeface="Arial" panose="020B0604020202020204" pitchFamily="34" charset="0"/>
                  <a:cs typeface="Arial" panose="020B0604020202020204" pitchFamily="34" charset="0"/>
                </a:rPr>
                <a:t>In total, 8.5% of Canadian primary care physicians have a practice focus on palliative care.</a:t>
              </a:r>
              <a:r>
                <a:rPr lang="en-US" sz="1100" baseline="30000" dirty="0" smtClean="0">
                  <a:latin typeface="Arial" panose="020B0604020202020204" pitchFamily="34" charset="0"/>
                  <a:cs typeface="Arial" panose="020B0604020202020204" pitchFamily="34" charset="0"/>
                </a:rPr>
                <a:t>3</a:t>
              </a:r>
              <a:endParaRPr lang="en-US" sz="1100" dirty="0">
                <a:latin typeface="Arial" panose="020B0604020202020204" pitchFamily="34" charset="0"/>
                <a:cs typeface="Arial" panose="020B0604020202020204" pitchFamily="34" charset="0"/>
              </a:endParaRPr>
            </a:p>
          </p:txBody>
        </p:sp>
      </p:grpSp>
      <p:sp>
        <p:nvSpPr>
          <p:cNvPr id="24" name="Rectangle 23"/>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25" name="Group 24"/>
          <p:cNvGrpSpPr/>
          <p:nvPr/>
        </p:nvGrpSpPr>
        <p:grpSpPr>
          <a:xfrm>
            <a:off x="374904" y="6493833"/>
            <a:ext cx="3754098" cy="230832"/>
            <a:chOff x="139635" y="6531780"/>
            <a:chExt cx="3754098" cy="230832"/>
          </a:xfrm>
        </p:grpSpPr>
        <p:sp>
          <p:nvSpPr>
            <p:cNvPr id="26"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27"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28"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29"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0"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33"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950512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274320"/>
            <a:ext cx="7138189" cy="553998"/>
          </a:xfrm>
        </p:spPr>
        <p:txBody>
          <a:bodyPr/>
          <a:lstStyle/>
          <a:p>
            <a:r>
              <a:rPr lang="en-US" dirty="0" smtClean="0"/>
              <a:t>Provincial and territorial snapshot: Palliative and end-of-life care</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2960105247"/>
              </p:ext>
            </p:extLst>
          </p:nvPr>
        </p:nvGraphicFramePr>
        <p:xfrm>
          <a:off x="374904" y="1783858"/>
          <a:ext cx="8229597" cy="2286000"/>
        </p:xfrm>
        <a:graphic>
          <a:graphicData uri="http://schemas.openxmlformats.org/drawingml/2006/table">
            <a:tbl>
              <a:tblPr/>
              <a:tblGrid>
                <a:gridCol w="1571625">
                  <a:extLst>
                    <a:ext uri="{9D8B030D-6E8A-4147-A177-3AD203B41FA5}">
                      <a16:colId xmlns:a16="http://schemas.microsoft.com/office/drawing/2014/main" val="2274431385"/>
                    </a:ext>
                  </a:extLst>
                </a:gridCol>
                <a:gridCol w="506169">
                  <a:extLst>
                    <a:ext uri="{9D8B030D-6E8A-4147-A177-3AD203B41FA5}">
                      <a16:colId xmlns:a16="http://schemas.microsoft.com/office/drawing/2014/main" val="3414494534"/>
                    </a:ext>
                  </a:extLst>
                </a:gridCol>
                <a:gridCol w="506169">
                  <a:extLst>
                    <a:ext uri="{9D8B030D-6E8A-4147-A177-3AD203B41FA5}">
                      <a16:colId xmlns:a16="http://schemas.microsoft.com/office/drawing/2014/main" val="1291103358"/>
                    </a:ext>
                  </a:extLst>
                </a:gridCol>
                <a:gridCol w="506169">
                  <a:extLst>
                    <a:ext uri="{9D8B030D-6E8A-4147-A177-3AD203B41FA5}">
                      <a16:colId xmlns:a16="http://schemas.microsoft.com/office/drawing/2014/main" val="2659665947"/>
                    </a:ext>
                  </a:extLst>
                </a:gridCol>
                <a:gridCol w="506169">
                  <a:extLst>
                    <a:ext uri="{9D8B030D-6E8A-4147-A177-3AD203B41FA5}">
                      <a16:colId xmlns:a16="http://schemas.microsoft.com/office/drawing/2014/main" val="77205676"/>
                    </a:ext>
                  </a:extLst>
                </a:gridCol>
                <a:gridCol w="506169">
                  <a:extLst>
                    <a:ext uri="{9D8B030D-6E8A-4147-A177-3AD203B41FA5}">
                      <a16:colId xmlns:a16="http://schemas.microsoft.com/office/drawing/2014/main" val="5221739"/>
                    </a:ext>
                  </a:extLst>
                </a:gridCol>
                <a:gridCol w="506169">
                  <a:extLst>
                    <a:ext uri="{9D8B030D-6E8A-4147-A177-3AD203B41FA5}">
                      <a16:colId xmlns:a16="http://schemas.microsoft.com/office/drawing/2014/main" val="3757745029"/>
                    </a:ext>
                  </a:extLst>
                </a:gridCol>
                <a:gridCol w="506169">
                  <a:extLst>
                    <a:ext uri="{9D8B030D-6E8A-4147-A177-3AD203B41FA5}">
                      <a16:colId xmlns:a16="http://schemas.microsoft.com/office/drawing/2014/main" val="2250567162"/>
                    </a:ext>
                  </a:extLst>
                </a:gridCol>
                <a:gridCol w="506169">
                  <a:extLst>
                    <a:ext uri="{9D8B030D-6E8A-4147-A177-3AD203B41FA5}">
                      <a16:colId xmlns:a16="http://schemas.microsoft.com/office/drawing/2014/main" val="2848938551"/>
                    </a:ext>
                  </a:extLst>
                </a:gridCol>
                <a:gridCol w="506169">
                  <a:extLst>
                    <a:ext uri="{9D8B030D-6E8A-4147-A177-3AD203B41FA5}">
                      <a16:colId xmlns:a16="http://schemas.microsoft.com/office/drawing/2014/main" val="1775685730"/>
                    </a:ext>
                  </a:extLst>
                </a:gridCol>
                <a:gridCol w="506169">
                  <a:extLst>
                    <a:ext uri="{9D8B030D-6E8A-4147-A177-3AD203B41FA5}">
                      <a16:colId xmlns:a16="http://schemas.microsoft.com/office/drawing/2014/main" val="613197185"/>
                    </a:ext>
                  </a:extLst>
                </a:gridCol>
                <a:gridCol w="506169">
                  <a:extLst>
                    <a:ext uri="{9D8B030D-6E8A-4147-A177-3AD203B41FA5}">
                      <a16:colId xmlns:a16="http://schemas.microsoft.com/office/drawing/2014/main" val="4077132638"/>
                    </a:ext>
                  </a:extLst>
                </a:gridCol>
                <a:gridCol w="506169">
                  <a:extLst>
                    <a:ext uri="{9D8B030D-6E8A-4147-A177-3AD203B41FA5}">
                      <a16:colId xmlns:a16="http://schemas.microsoft.com/office/drawing/2014/main" val="178737671"/>
                    </a:ext>
                  </a:extLst>
                </a:gridCol>
                <a:gridCol w="583944">
                  <a:extLst>
                    <a:ext uri="{9D8B030D-6E8A-4147-A177-3AD203B41FA5}">
                      <a16:colId xmlns:a16="http://schemas.microsoft.com/office/drawing/2014/main" val="3241438732"/>
                    </a:ext>
                  </a:extLst>
                </a:gridCol>
              </a:tblGrid>
              <a:tr h="409082">
                <a:tc>
                  <a:txBody>
                    <a:bodyPr/>
                    <a:lstStyle/>
                    <a:p>
                      <a:pPr algn="l" fontAlgn="b"/>
                      <a:endParaRPr lang="en-CA" sz="1200" b="1" i="0" u="none" strike="noStrike" dirty="0">
                        <a:effectLst/>
                        <a:latin typeface="+mn-lt"/>
                        <a:cs typeface="Arial" panose="020B0604020202020204" pitchFamily="34" charset="0"/>
                      </a:endParaRPr>
                    </a:p>
                  </a:txBody>
                  <a:tcPr marL="45720" marR="45720"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 </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623302">
                <a:tc>
                  <a:txBody>
                    <a:bodyPr/>
                    <a:lstStyle/>
                    <a:p>
                      <a:pPr algn="l"/>
                      <a:r>
                        <a:rPr lang="en-US" sz="1200" b="1" i="0" dirty="0" smtClean="0">
                          <a:latin typeface="+mn-lt"/>
                          <a:cs typeface="Arial" panose="020B0604020202020204" pitchFamily="34" charset="0"/>
                        </a:rPr>
                        <a:t>Routinely</a:t>
                      </a:r>
                      <a:r>
                        <a:rPr lang="en-US" sz="1200" i="0" dirty="0" smtClean="0">
                          <a:latin typeface="+mn-lt"/>
                          <a:cs typeface="Arial" panose="020B0604020202020204" pitchFamily="34" charset="0"/>
                        </a:rPr>
                        <a:t> or </a:t>
                      </a:r>
                      <a:r>
                        <a:rPr lang="en-US" sz="1200" b="1" i="0" dirty="0" smtClean="0">
                          <a:latin typeface="+mn-lt"/>
                          <a:cs typeface="Arial" panose="020B0604020202020204" pitchFamily="34" charset="0"/>
                        </a:rPr>
                        <a:t>occasionally</a:t>
                      </a:r>
                      <a:r>
                        <a:rPr lang="en-US" sz="1200" i="0" dirty="0" smtClean="0">
                          <a:latin typeface="+mn-lt"/>
                          <a:cs typeface="Arial" panose="020B0604020202020204" pitchFamily="34" charset="0"/>
                        </a:rPr>
                        <a:t> </a:t>
                      </a:r>
                      <a:br>
                        <a:rPr lang="en-US" sz="1200" i="0" dirty="0" smtClean="0">
                          <a:latin typeface="+mn-lt"/>
                          <a:cs typeface="Arial" panose="020B0604020202020204" pitchFamily="34" charset="0"/>
                        </a:rPr>
                      </a:br>
                      <a:r>
                        <a:rPr lang="en-US" sz="1200" i="0" dirty="0" smtClean="0">
                          <a:latin typeface="+mn-lt"/>
                          <a:cs typeface="Arial" panose="020B0604020202020204" pitchFamily="34" charset="0"/>
                        </a:rPr>
                        <a:t>have end-of-life conversations with their patients</a:t>
                      </a:r>
                      <a:r>
                        <a:rPr lang="en-US" sz="1200" i="0" baseline="30000" dirty="0" smtClean="0">
                          <a:latin typeface="+mn-lt"/>
                          <a:cs typeface="Arial" panose="020B0604020202020204" pitchFamily="34" charset="0"/>
                        </a:rPr>
                        <a:t>†</a:t>
                      </a:r>
                      <a:endParaRPr lang="en-US" sz="1200" i="0" baseline="30000" dirty="0">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smtClean="0">
                          <a:solidFill>
                            <a:schemeClr val="bg1"/>
                          </a:solidFill>
                          <a:effectLst/>
                          <a:latin typeface="Arial" panose="020B0604020202020204" pitchFamily="34" charset="0"/>
                          <a:cs typeface="Arial" panose="020B0604020202020204" pitchFamily="34" charset="0"/>
                        </a:rPr>
                        <a:t>92</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74146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i="0" dirty="0" smtClean="0">
                          <a:latin typeface="+mn-lt"/>
                          <a:cs typeface="Arial" panose="020B0604020202020204" pitchFamily="34" charset="0"/>
                        </a:rPr>
                        <a:t>Feel </a:t>
                      </a:r>
                      <a:r>
                        <a:rPr lang="en-US" sz="1200" b="1" i="0" dirty="0" smtClean="0">
                          <a:latin typeface="+mn-lt"/>
                          <a:cs typeface="Arial" panose="020B0604020202020204" pitchFamily="34" charset="0"/>
                        </a:rPr>
                        <a:t>well prepared</a:t>
                      </a:r>
                      <a:r>
                        <a:rPr lang="en-US" sz="1200" i="0" baseline="0" dirty="0" smtClean="0">
                          <a:latin typeface="+mn-lt"/>
                          <a:cs typeface="Arial" panose="020B0604020202020204" pitchFamily="34" charset="0"/>
                        </a:rPr>
                        <a:t> </a:t>
                      </a:r>
                      <a:br>
                        <a:rPr lang="en-US" sz="1200" i="0" baseline="0" dirty="0" smtClean="0">
                          <a:latin typeface="+mn-lt"/>
                          <a:cs typeface="Arial" panose="020B0604020202020204" pitchFamily="34" charset="0"/>
                        </a:rPr>
                      </a:br>
                      <a:r>
                        <a:rPr lang="en-US" sz="1200" i="0" dirty="0" smtClean="0">
                          <a:latin typeface="+mn-lt"/>
                          <a:cs typeface="Arial" panose="020B0604020202020204" pitchFamily="34" charset="0"/>
                        </a:rPr>
                        <a:t>to manage care </a:t>
                      </a:r>
                      <a:br>
                        <a:rPr lang="en-US" sz="1200" i="0" dirty="0" smtClean="0">
                          <a:latin typeface="+mn-lt"/>
                          <a:cs typeface="Arial" panose="020B0604020202020204" pitchFamily="34" charset="0"/>
                        </a:rPr>
                      </a:br>
                      <a:r>
                        <a:rPr lang="en-US" sz="1200" i="0" dirty="0" smtClean="0">
                          <a:latin typeface="+mn-lt"/>
                          <a:cs typeface="Arial" panose="020B0604020202020204" pitchFamily="34" charset="0"/>
                        </a:rPr>
                        <a:t>for patients with palliative care needs</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51</a:t>
                      </a: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1374625496"/>
                  </a:ext>
                </a:extLst>
              </a:tr>
            </a:tbl>
          </a:graphicData>
        </a:graphic>
      </p:graphicFrame>
      <p:sp>
        <p:nvSpPr>
          <p:cNvPr id="5" name="Rectangle 4"/>
          <p:cNvSpPr/>
          <p:nvPr/>
        </p:nvSpPr>
        <p:spPr>
          <a:xfrm>
            <a:off x="374904" y="4073668"/>
            <a:ext cx="7134225" cy="707886"/>
          </a:xfrm>
          <a:prstGeom prst="rect">
            <a:avLst/>
          </a:prstGeom>
        </p:spPr>
        <p:txBody>
          <a:bodyPr wrap="square" lIns="0" tIns="91440" bIns="0">
            <a:spAutoFit/>
          </a:bodyPr>
          <a:lstStyle/>
          <a:p>
            <a:r>
              <a:rPr lang="en-US" sz="800" b="1" dirty="0" smtClean="0">
                <a:latin typeface="Arial" panose="020B0604020202020204" pitchFamily="34" charset="0"/>
              </a:rPr>
              <a:t>Notes</a:t>
            </a:r>
          </a:p>
          <a:p>
            <a:r>
              <a:rPr lang="en-US" sz="800" dirty="0">
                <a:latin typeface="Arial" panose="020B0604020202020204" pitchFamily="34" charset="0"/>
                <a:cs typeface="Arial" panose="020B0604020202020204" pitchFamily="34" charset="0"/>
              </a:rPr>
              <a:t>* The coefficient of variation (CV) is between 16.6% and 33.3%; use with caution.</a:t>
            </a:r>
          </a:p>
          <a:p>
            <a:r>
              <a:rPr lang="en-US" sz="800" dirty="0" smtClean="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Excludes respondents who answered “does not </a:t>
            </a:r>
            <a:r>
              <a:rPr lang="en-US" sz="800" dirty="0" smtClean="0">
                <a:latin typeface="Arial" panose="020B0604020202020204" pitchFamily="34" charset="0"/>
                <a:cs typeface="Arial" panose="020B0604020202020204" pitchFamily="34" charset="0"/>
              </a:rPr>
              <a:t>apply.”</a:t>
            </a:r>
            <a:endParaRPr lang="en-US" sz="800" dirty="0">
              <a:latin typeface="Arial" panose="020B0604020202020204" pitchFamily="34" charset="0"/>
              <a:cs typeface="Arial" panose="020B0604020202020204" pitchFamily="34" charset="0"/>
            </a:endParaRPr>
          </a:p>
          <a:p>
            <a:r>
              <a:rPr lang="en-US" sz="800" dirty="0" smtClean="0">
                <a:latin typeface="Arial" panose="020B0604020202020204" pitchFamily="34" charset="0"/>
              </a:rPr>
              <a:t>The CMWF </a:t>
            </a:r>
            <a:r>
              <a:rPr lang="en-US" sz="800" dirty="0">
                <a:latin typeface="Arial" panose="020B0604020202020204" pitchFamily="34" charset="0"/>
              </a:rPr>
              <a:t>average was calculated by adding the results from the 11 countries and dividing by the number of countries. The Canadian average represents the average experience of Canadians (as opposed to the mean of provincial </a:t>
            </a:r>
            <a:r>
              <a:rPr lang="en-US" sz="800" dirty="0" smtClean="0">
                <a:latin typeface="Arial" panose="020B0604020202020204" pitchFamily="34" charset="0"/>
              </a:rPr>
              <a:t>and territorial results).</a:t>
            </a:r>
          </a:p>
        </p:txBody>
      </p:sp>
      <p:sp>
        <p:nvSpPr>
          <p:cNvPr id="3" name="Rectangle 2"/>
          <p:cNvSpPr/>
          <p:nvPr/>
        </p:nvSpPr>
        <p:spPr>
          <a:xfrm>
            <a:off x="374904" y="1322139"/>
            <a:ext cx="8307375" cy="446276"/>
          </a:xfrm>
          <a:prstGeom prst="rect">
            <a:avLst/>
          </a:prstGeom>
        </p:spPr>
        <p:txBody>
          <a:bodyPr wrap="square" lIns="0" tIns="91440" bIns="137160">
            <a:spAutoFit/>
          </a:bodyPr>
          <a:lstStyle/>
          <a:p>
            <a:r>
              <a:rPr lang="en-US" sz="1400" dirty="0" smtClean="0">
                <a:solidFill>
                  <a:srgbClr val="365254"/>
                </a:solidFill>
                <a:cs typeface="Arial" panose="020B0604020202020204" pitchFamily="34" charset="0"/>
              </a:rPr>
              <a:t>Proportion </a:t>
            </a:r>
            <a:r>
              <a:rPr lang="en-US" sz="1400" dirty="0">
                <a:solidFill>
                  <a:srgbClr val="365254"/>
                </a:solidFill>
                <a:cs typeface="Arial" panose="020B0604020202020204" pitchFamily="34" charset="0"/>
              </a:rPr>
              <a:t>of primary care physicians </a:t>
            </a:r>
            <a:r>
              <a:rPr lang="en-US" sz="1400" dirty="0" smtClean="0">
                <a:solidFill>
                  <a:srgbClr val="365254"/>
                </a:solidFill>
                <a:cs typeface="Arial" panose="020B0604020202020204" pitchFamily="34" charset="0"/>
              </a:rPr>
              <a:t>who . . . </a:t>
            </a:r>
            <a:endParaRPr lang="en-US" sz="1400" dirty="0">
              <a:solidFill>
                <a:srgbClr val="365254"/>
              </a:solidFill>
              <a:cs typeface="Arial" panose="020B0604020202020204" pitchFamily="34" charset="0"/>
            </a:endParaRPr>
          </a:p>
        </p:txBody>
      </p:sp>
      <p:sp>
        <p:nvSpPr>
          <p:cNvPr id="19" name="Rectangle 18"/>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18" name="Group 17"/>
          <p:cNvGrpSpPr/>
          <p:nvPr/>
        </p:nvGrpSpPr>
        <p:grpSpPr>
          <a:xfrm>
            <a:off x="374904" y="6059010"/>
            <a:ext cx="3754098" cy="656156"/>
            <a:chOff x="374904" y="6059010"/>
            <a:chExt cx="3754098" cy="656156"/>
          </a:xfrm>
        </p:grpSpPr>
        <p:grpSp>
          <p:nvGrpSpPr>
            <p:cNvPr id="28" name="Group 27"/>
            <p:cNvGrpSpPr/>
            <p:nvPr/>
          </p:nvGrpSpPr>
          <p:grpSpPr>
            <a:xfrm>
              <a:off x="374904" y="6304861"/>
              <a:ext cx="3387471" cy="410305"/>
              <a:chOff x="3484840" y="6546819"/>
              <a:chExt cx="3387471" cy="410305"/>
            </a:xfrm>
          </p:grpSpPr>
          <p:sp>
            <p:nvSpPr>
              <p:cNvPr id="36" name="TextBox 35"/>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37" name="Oval 36"/>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29" name="Group 28"/>
            <p:cNvGrpSpPr/>
            <p:nvPr/>
          </p:nvGrpSpPr>
          <p:grpSpPr>
            <a:xfrm>
              <a:off x="374904" y="6059010"/>
              <a:ext cx="3754098" cy="230832"/>
              <a:chOff x="139635" y="6531780"/>
              <a:chExt cx="3754098" cy="230832"/>
            </a:xfrm>
          </p:grpSpPr>
          <p:sp>
            <p:nvSpPr>
              <p:cNvPr id="30"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31"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2"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33"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4"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35"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0715854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6617579" y="2315024"/>
            <a:ext cx="2164471" cy="3133172"/>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37160" rIns="91440" bIns="137160" rtlCol="0" anchor="t" anchorCtr="0"/>
          <a:lstStyle/>
          <a:p>
            <a:pPr>
              <a:lnSpc>
                <a:spcPts val="1800"/>
              </a:lnSpc>
              <a:spcAft>
                <a:spcPts val="600"/>
              </a:spcAft>
            </a:pPr>
            <a:r>
              <a:rPr lang="en-US" b="1" dirty="0">
                <a:solidFill>
                  <a:srgbClr val="365254"/>
                </a:solidFill>
                <a:cs typeface="Arial" panose="020B0604020202020204" pitchFamily="34" charset="0"/>
              </a:rPr>
              <a:t>Did you know?</a:t>
            </a:r>
          </a:p>
          <a:p>
            <a:pPr>
              <a:lnSpc>
                <a:spcPts val="1800"/>
              </a:lnSpc>
              <a:spcAft>
                <a:spcPts val="600"/>
              </a:spcAft>
            </a:pPr>
            <a:r>
              <a:rPr lang="en-US" sz="1100" dirty="0">
                <a:solidFill>
                  <a:srgbClr val="282828"/>
                </a:solidFill>
                <a:latin typeface="Arial" panose="020B0604020202020204" pitchFamily="34" charset="0"/>
                <a:cs typeface="Arial" panose="020B0604020202020204" pitchFamily="34" charset="0"/>
              </a:rPr>
              <a:t>Medical assistance in dying </a:t>
            </a:r>
            <a:br>
              <a:rPr lang="en-US" sz="1100" dirty="0">
                <a:solidFill>
                  <a:srgbClr val="282828"/>
                </a:solidFill>
                <a:latin typeface="Arial" panose="020B0604020202020204" pitchFamily="34" charset="0"/>
                <a:cs typeface="Arial" panose="020B0604020202020204" pitchFamily="34" charset="0"/>
              </a:rPr>
            </a:br>
            <a:r>
              <a:rPr lang="en-US" sz="1100" dirty="0">
                <a:solidFill>
                  <a:srgbClr val="282828"/>
                </a:solidFill>
                <a:latin typeface="Arial" panose="020B0604020202020204" pitchFamily="34" charset="0"/>
                <a:cs typeface="Arial" panose="020B0604020202020204" pitchFamily="34" charset="0"/>
              </a:rPr>
              <a:t>is not considered part of palliative care, but it is </a:t>
            </a:r>
            <a:br>
              <a:rPr lang="en-US" sz="1100" dirty="0">
                <a:solidFill>
                  <a:srgbClr val="282828"/>
                </a:solidFill>
                <a:latin typeface="Arial" panose="020B0604020202020204" pitchFamily="34" charset="0"/>
                <a:cs typeface="Arial" panose="020B0604020202020204" pitchFamily="34" charset="0"/>
              </a:rPr>
            </a:br>
            <a:r>
              <a:rPr lang="en-US" sz="1100" dirty="0">
                <a:solidFill>
                  <a:srgbClr val="282828"/>
                </a:solidFill>
                <a:latin typeface="Arial" panose="020B0604020202020204" pitchFamily="34" charset="0"/>
                <a:cs typeface="Arial" panose="020B0604020202020204" pitchFamily="34" charset="0"/>
              </a:rPr>
              <a:t>an end-of-life option for Canadians who meet the </a:t>
            </a:r>
            <a:br>
              <a:rPr lang="en-US" sz="1100" dirty="0">
                <a:solidFill>
                  <a:srgbClr val="282828"/>
                </a:solidFill>
                <a:latin typeface="Arial" panose="020B0604020202020204" pitchFamily="34" charset="0"/>
                <a:cs typeface="Arial" panose="020B0604020202020204" pitchFamily="34" charset="0"/>
              </a:rPr>
            </a:br>
            <a:r>
              <a:rPr lang="en-US" sz="1100" dirty="0">
                <a:solidFill>
                  <a:srgbClr val="282828"/>
                </a:solidFill>
                <a:latin typeface="Arial" panose="020B0604020202020204" pitchFamily="34" charset="0"/>
                <a:cs typeface="Arial" panose="020B0604020202020204" pitchFamily="34" charset="0"/>
              </a:rPr>
              <a:t>legal criteria. </a:t>
            </a:r>
          </a:p>
          <a:p>
            <a:pPr>
              <a:lnSpc>
                <a:spcPts val="1800"/>
              </a:lnSpc>
            </a:pPr>
            <a:r>
              <a:rPr lang="en-US" sz="1100" dirty="0">
                <a:solidFill>
                  <a:srgbClr val="282828"/>
                </a:solidFill>
                <a:latin typeface="Arial" panose="020B0604020202020204" pitchFamily="34" charset="0"/>
                <a:cs typeface="Arial" panose="020B0604020202020204" pitchFamily="34" charset="0"/>
              </a:rPr>
              <a:t>Between December 10, 2015 (when the law was enacted) and October 31, 2018, there were 6,749 medically assisted deaths in Canada.</a:t>
            </a:r>
            <a:r>
              <a:rPr lang="en-US" sz="1100" baseline="30000" dirty="0">
                <a:solidFill>
                  <a:srgbClr val="282828"/>
                </a:solidFill>
                <a:latin typeface="Arial" panose="020B0604020202020204" pitchFamily="34" charset="0"/>
                <a:cs typeface="Arial" panose="020B0604020202020204" pitchFamily="34" charset="0"/>
              </a:rPr>
              <a:t>1</a:t>
            </a:r>
            <a:r>
              <a:rPr lang="en-US" sz="1100" dirty="0">
                <a:solidFill>
                  <a:srgbClr val="282828"/>
                </a:solidFill>
                <a:latin typeface="Arial" panose="020B0604020202020204" pitchFamily="34" charset="0"/>
                <a:cs typeface="Arial" panose="020B0604020202020204" pitchFamily="34" charset="0"/>
              </a:rPr>
              <a:t> </a:t>
            </a:r>
          </a:p>
        </p:txBody>
      </p:sp>
      <p:cxnSp>
        <p:nvCxnSpPr>
          <p:cNvPr id="36" name="Straight Connector 35"/>
          <p:cNvCxnSpPr/>
          <p:nvPr/>
        </p:nvCxnSpPr>
        <p:spPr>
          <a:xfrm flipH="1">
            <a:off x="6589200" y="2315025"/>
            <a:ext cx="28380" cy="3133172"/>
          </a:xfrm>
          <a:prstGeom prst="line">
            <a:avLst/>
          </a:prstGeom>
          <a:ln w="38100">
            <a:solidFill>
              <a:srgbClr val="D8D2BC"/>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153094" y="1819621"/>
            <a:ext cx="5897560" cy="3730884"/>
            <a:chOff x="2907137" y="1477377"/>
            <a:chExt cx="5897560" cy="3730884"/>
          </a:xfrm>
        </p:grpSpPr>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7137" y="1477377"/>
              <a:ext cx="5897560" cy="3730884"/>
            </a:xfrm>
            <a:prstGeom prst="rect">
              <a:avLst/>
            </a:prstGeom>
          </p:spPr>
        </p:pic>
        <p:sp>
          <p:nvSpPr>
            <p:cNvPr id="68" name="Rectangle 67"/>
            <p:cNvSpPr/>
            <p:nvPr/>
          </p:nvSpPr>
          <p:spPr>
            <a:xfrm>
              <a:off x="3915519" y="3779482"/>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19</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sp>
          <p:nvSpPr>
            <p:cNvPr id="69" name="Rectangle 68"/>
            <p:cNvSpPr/>
            <p:nvPr/>
          </p:nvSpPr>
          <p:spPr>
            <a:xfrm>
              <a:off x="4400186" y="3924995"/>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13</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sp>
          <p:nvSpPr>
            <p:cNvPr id="70" name="Rectangle 69"/>
            <p:cNvSpPr/>
            <p:nvPr/>
          </p:nvSpPr>
          <p:spPr>
            <a:xfrm>
              <a:off x="4841380" y="3969008"/>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11</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sp>
          <p:nvSpPr>
            <p:cNvPr id="71" name="Rectangle 70"/>
            <p:cNvSpPr/>
            <p:nvPr/>
          </p:nvSpPr>
          <p:spPr>
            <a:xfrm>
              <a:off x="5286880" y="3984191"/>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15</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sp>
          <p:nvSpPr>
            <p:cNvPr id="72" name="Rectangle 71"/>
            <p:cNvSpPr/>
            <p:nvPr/>
          </p:nvSpPr>
          <p:spPr>
            <a:xfrm>
              <a:off x="5857055" y="4181107"/>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12</a:t>
              </a:r>
              <a:r>
                <a:rPr lang="en-CA" sz="1300" b="1" baseline="30000" dirty="0" smtClean="0">
                  <a:solidFill>
                    <a:srgbClr val="282828"/>
                  </a:solidFill>
                </a:rPr>
                <a:t>%</a:t>
              </a:r>
              <a:endParaRPr lang="en-CA" sz="1300" b="1" dirty="0">
                <a:solidFill>
                  <a:srgbClr val="282828"/>
                </a:solidFill>
              </a:endParaRPr>
            </a:p>
          </p:txBody>
        </p:sp>
        <p:sp>
          <p:nvSpPr>
            <p:cNvPr id="73" name="Rectangle 72"/>
            <p:cNvSpPr/>
            <p:nvPr/>
          </p:nvSpPr>
          <p:spPr>
            <a:xfrm>
              <a:off x="6583140" y="4025676"/>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12</a:t>
              </a:r>
              <a:r>
                <a:rPr lang="en-CA" sz="1300" b="1" baseline="30000" dirty="0" smtClean="0">
                  <a:solidFill>
                    <a:srgbClr val="282828"/>
                  </a:solidFill>
                </a:rPr>
                <a:t>%</a:t>
              </a:r>
              <a:endParaRPr lang="en-CA" sz="1300" b="1" dirty="0">
                <a:solidFill>
                  <a:srgbClr val="282828"/>
                </a:solidFill>
              </a:endParaRPr>
            </a:p>
          </p:txBody>
        </p:sp>
        <p:sp>
          <p:nvSpPr>
            <p:cNvPr id="74" name="Rectangle 73"/>
            <p:cNvSpPr/>
            <p:nvPr/>
          </p:nvSpPr>
          <p:spPr>
            <a:xfrm>
              <a:off x="7116466" y="3088676"/>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12</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sp>
          <p:nvSpPr>
            <p:cNvPr id="75" name="Rectangle 74"/>
            <p:cNvSpPr/>
            <p:nvPr/>
          </p:nvSpPr>
          <p:spPr>
            <a:xfrm>
              <a:off x="7954163" y="3456660"/>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a:solidFill>
                    <a:srgbClr val="282828"/>
                  </a:solidFill>
                </a:rPr>
                <a:t>—</a:t>
              </a:r>
            </a:p>
          </p:txBody>
        </p:sp>
        <p:sp>
          <p:nvSpPr>
            <p:cNvPr id="76" name="Rectangle 75"/>
            <p:cNvSpPr/>
            <p:nvPr/>
          </p:nvSpPr>
          <p:spPr>
            <a:xfrm>
              <a:off x="7873861" y="4373264"/>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15</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sp>
          <p:nvSpPr>
            <p:cNvPr id="77" name="Rectangle 76"/>
            <p:cNvSpPr/>
            <p:nvPr/>
          </p:nvSpPr>
          <p:spPr>
            <a:xfrm>
              <a:off x="7258016" y="4712449"/>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24</a:t>
              </a:r>
              <a:r>
                <a:rPr lang="en-CA" sz="1300" b="1" baseline="30000" dirty="0" smtClean="0">
                  <a:solidFill>
                    <a:srgbClr val="282828"/>
                  </a:solidFill>
                </a:rPr>
                <a:t>%</a:t>
              </a:r>
              <a:endParaRPr lang="en-CA" sz="1300" b="1" dirty="0">
                <a:solidFill>
                  <a:srgbClr val="282828"/>
                </a:solidFill>
              </a:endParaRPr>
            </a:p>
          </p:txBody>
        </p:sp>
        <p:sp>
          <p:nvSpPr>
            <p:cNvPr id="78" name="Rectangle 77"/>
            <p:cNvSpPr/>
            <p:nvPr/>
          </p:nvSpPr>
          <p:spPr>
            <a:xfrm>
              <a:off x="4112063" y="2149652"/>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25</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grpSp>
      <p:sp>
        <p:nvSpPr>
          <p:cNvPr id="2" name="Title 1"/>
          <p:cNvSpPr>
            <a:spLocks noGrp="1"/>
          </p:cNvSpPr>
          <p:nvPr>
            <p:ph type="title"/>
          </p:nvPr>
        </p:nvSpPr>
        <p:spPr/>
        <p:txBody>
          <a:bodyPr/>
          <a:lstStyle/>
          <a:p>
            <a:r>
              <a:rPr lang="en-US" dirty="0" smtClean="0"/>
              <a:t>Few Canadian primary care physicians well prepared to manage patients requesting medical assistance in dying</a:t>
            </a:r>
            <a:endParaRPr lang="en-US" dirty="0"/>
          </a:p>
        </p:txBody>
      </p:sp>
      <p:sp>
        <p:nvSpPr>
          <p:cNvPr id="4" name="TextBox 3"/>
          <p:cNvSpPr txBox="1"/>
          <p:nvPr/>
        </p:nvSpPr>
        <p:spPr>
          <a:xfrm>
            <a:off x="374904" y="1310110"/>
            <a:ext cx="8225636" cy="666849"/>
          </a:xfrm>
          <a:prstGeom prst="rect">
            <a:avLst/>
          </a:prstGeom>
          <a:noFill/>
        </p:spPr>
        <p:txBody>
          <a:bodyPr wrap="square" lIns="0" tIns="91440" bIns="137160" rtlCol="0">
            <a:spAutoFit/>
          </a:bodyPr>
          <a:lstStyle/>
          <a:p>
            <a:pPr>
              <a:lnSpc>
                <a:spcPts val="1700"/>
              </a:lnSpc>
            </a:pPr>
            <a:r>
              <a:rPr lang="en-US" sz="1400" dirty="0" smtClean="0">
                <a:solidFill>
                  <a:srgbClr val="365254"/>
                </a:solidFill>
                <a:cs typeface="Arial" panose="020B0604020202020204" pitchFamily="34" charset="0"/>
              </a:rPr>
              <a:t>Proportion of primary care physicians whose practice is </a:t>
            </a:r>
            <a:r>
              <a:rPr lang="en-US" sz="1400" b="1" dirty="0" smtClean="0">
                <a:solidFill>
                  <a:srgbClr val="365254"/>
                </a:solidFill>
                <a:cs typeface="Arial" panose="020B0604020202020204" pitchFamily="34" charset="0"/>
              </a:rPr>
              <a:t>well prepared</a:t>
            </a:r>
            <a:r>
              <a:rPr lang="en-US" sz="1400" dirty="0" smtClean="0">
                <a:solidFill>
                  <a:srgbClr val="365254"/>
                </a:solidFill>
                <a:cs typeface="Arial" panose="020B0604020202020204" pitchFamily="34" charset="0"/>
              </a:rPr>
              <a:t>, with </a:t>
            </a:r>
            <a:r>
              <a:rPr lang="en-US" sz="1400" dirty="0">
                <a:solidFill>
                  <a:srgbClr val="365254"/>
                </a:solidFill>
                <a:cs typeface="Arial" panose="020B0604020202020204" pitchFamily="34" charset="0"/>
              </a:rPr>
              <a:t>respect to having sufficient skills and </a:t>
            </a:r>
            <a:r>
              <a:rPr lang="en-US" sz="1400" dirty="0" smtClean="0">
                <a:solidFill>
                  <a:srgbClr val="365254"/>
                </a:solidFill>
                <a:cs typeface="Arial" panose="020B0604020202020204" pitchFamily="34" charset="0"/>
              </a:rPr>
              <a:t>experience, </a:t>
            </a:r>
            <a:r>
              <a:rPr lang="en-US" sz="1400" dirty="0">
                <a:solidFill>
                  <a:srgbClr val="365254"/>
                </a:solidFill>
                <a:cs typeface="Arial" panose="020B0604020202020204" pitchFamily="34" charset="0"/>
              </a:rPr>
              <a:t>to manage care for patients requesting medical assistance in </a:t>
            </a:r>
            <a:r>
              <a:rPr lang="en-US" sz="1400" dirty="0" smtClean="0">
                <a:solidFill>
                  <a:srgbClr val="365254"/>
                </a:solidFill>
                <a:cs typeface="Arial" panose="020B0604020202020204" pitchFamily="34" charset="0"/>
              </a:rPr>
              <a:t>dying</a:t>
            </a:r>
            <a:endParaRPr lang="en-US" sz="1400" b="1" dirty="0">
              <a:solidFill>
                <a:srgbClr val="365254"/>
              </a:solidFill>
              <a:cs typeface="Arial" panose="020B0604020202020204" pitchFamily="34" charset="0"/>
            </a:endParaRPr>
          </a:p>
        </p:txBody>
      </p:sp>
      <p:sp>
        <p:nvSpPr>
          <p:cNvPr id="33" name="Rectangle 32"/>
          <p:cNvSpPr/>
          <p:nvPr/>
        </p:nvSpPr>
        <p:spPr>
          <a:xfrm>
            <a:off x="374904" y="5330270"/>
            <a:ext cx="7312692" cy="584775"/>
          </a:xfrm>
          <a:prstGeom prst="rect">
            <a:avLst/>
          </a:prstGeom>
        </p:spPr>
        <p:txBody>
          <a:bodyPr wrap="square" lIns="0" tIns="91440" bIns="0">
            <a:spAutoFit/>
          </a:bodyPr>
          <a:lstStyle/>
          <a:p>
            <a:r>
              <a:rPr lang="en-US" sz="800" b="1" dirty="0" smtClean="0">
                <a:latin typeface="Arial" panose="020B0604020202020204" pitchFamily="34" charset="0"/>
              </a:rPr>
              <a:t>Notes</a:t>
            </a:r>
          </a:p>
          <a:p>
            <a:r>
              <a:rPr lang="en-US" sz="800" dirty="0">
                <a:latin typeface="Arial" panose="020B0604020202020204" pitchFamily="34" charset="0"/>
                <a:cs typeface="Arial" panose="020B0604020202020204" pitchFamily="34" charset="0"/>
              </a:rPr>
              <a:t>* The coefficient of variation (CV) is between 16.6% and 33.3%; use with caution.</a:t>
            </a:r>
          </a:p>
          <a:p>
            <a:r>
              <a:rPr lang="en-US" sz="800" dirty="0">
                <a:latin typeface="Arial" panose="020B0604020202020204" pitchFamily="34" charset="0"/>
                <a:cs typeface="Arial" panose="020B0604020202020204" pitchFamily="34" charset="0"/>
              </a:rPr>
              <a:t>— Data </a:t>
            </a:r>
            <a:r>
              <a:rPr lang="en-US" sz="800" dirty="0" smtClean="0">
                <a:latin typeface="Arial" panose="020B0604020202020204" pitchFamily="34" charset="0"/>
                <a:cs typeface="Arial" panose="020B0604020202020204" pitchFamily="34" charset="0"/>
              </a:rPr>
              <a:t>is </a:t>
            </a:r>
            <a:r>
              <a:rPr lang="en-US" sz="800" dirty="0">
                <a:latin typeface="Arial" panose="020B0604020202020204" pitchFamily="34" charset="0"/>
                <a:cs typeface="Arial" panose="020B0604020202020204" pitchFamily="34" charset="0"/>
              </a:rPr>
              <a:t>suppressed due to extreme sampling variability (CV&gt;33.3%).</a:t>
            </a:r>
          </a:p>
          <a:p>
            <a:r>
              <a:rPr lang="en-US" sz="800" dirty="0" smtClean="0">
                <a:latin typeface="Arial" panose="020B0604020202020204" pitchFamily="34" charset="0"/>
              </a:rPr>
              <a:t>The </a:t>
            </a:r>
            <a:r>
              <a:rPr lang="en-US" sz="800" dirty="0">
                <a:latin typeface="Arial" panose="020B0604020202020204" pitchFamily="34" charset="0"/>
              </a:rPr>
              <a:t>Canadian average represents the average experience of Canadians (as opposed to the mean of </a:t>
            </a:r>
            <a:r>
              <a:rPr lang="en-US" sz="800" dirty="0" smtClean="0">
                <a:latin typeface="Arial" panose="020B0604020202020204" pitchFamily="34" charset="0"/>
              </a:rPr>
              <a:t>provincial and territorial </a:t>
            </a:r>
            <a:r>
              <a:rPr lang="en-US" sz="800" dirty="0">
                <a:latin typeface="Arial" panose="020B0604020202020204" pitchFamily="34" charset="0"/>
              </a:rPr>
              <a:t>results</a:t>
            </a:r>
            <a:r>
              <a:rPr lang="en-US" sz="800" dirty="0" smtClean="0">
                <a:latin typeface="Arial" panose="020B0604020202020204" pitchFamily="34" charset="0"/>
              </a:rPr>
              <a:t>).</a:t>
            </a:r>
          </a:p>
        </p:txBody>
      </p:sp>
      <p:sp>
        <p:nvSpPr>
          <p:cNvPr id="79" name="Rectangle 78"/>
          <p:cNvSpPr/>
          <p:nvPr/>
        </p:nvSpPr>
        <p:spPr>
          <a:xfrm>
            <a:off x="4824354" y="2257562"/>
            <a:ext cx="502920" cy="30415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b="1" dirty="0" smtClean="0">
                <a:solidFill>
                  <a:srgbClr val="282828"/>
                </a:solidFill>
              </a:rPr>
              <a:t>13</a:t>
            </a:r>
            <a:r>
              <a:rPr lang="en-CA" b="1" baseline="30000" dirty="0" smtClean="0">
                <a:solidFill>
                  <a:srgbClr val="282828"/>
                </a:solidFill>
              </a:rPr>
              <a:t>%</a:t>
            </a:r>
            <a:endParaRPr lang="en-CA" b="1" dirty="0">
              <a:solidFill>
                <a:srgbClr val="282828"/>
              </a:solidFill>
            </a:endParaRPr>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8403" y="342050"/>
            <a:ext cx="313565" cy="340831"/>
          </a:xfrm>
          <a:prstGeom prst="rect">
            <a:avLst/>
          </a:prstGeom>
        </p:spPr>
      </p:pic>
      <p:sp>
        <p:nvSpPr>
          <p:cNvPr id="26" name="Rectangle 25"/>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31" name="Group 30"/>
          <p:cNvGrpSpPr/>
          <p:nvPr/>
        </p:nvGrpSpPr>
        <p:grpSpPr>
          <a:xfrm>
            <a:off x="374904" y="6304861"/>
            <a:ext cx="3387471" cy="410305"/>
            <a:chOff x="3484840" y="6546819"/>
            <a:chExt cx="3387471" cy="410305"/>
          </a:xfrm>
        </p:grpSpPr>
        <p:sp>
          <p:nvSpPr>
            <p:cNvPr id="43" name="TextBox 42"/>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44" name="Oval 43"/>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449223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 within the health system</a:t>
            </a:r>
            <a:endParaRPr lang="en-US" dirty="0"/>
          </a:p>
        </p:txBody>
      </p:sp>
      <p:sp>
        <p:nvSpPr>
          <p:cNvPr id="27" name="Rectangle 26"/>
          <p:cNvSpPr/>
          <p:nvPr/>
        </p:nvSpPr>
        <p:spPr>
          <a:xfrm>
            <a:off x="457199" y="2453422"/>
            <a:ext cx="8210551"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274320" rIns="274320" bIns="180000" rtlCol="0" anchor="t" anchorCtr="0"/>
          <a:lstStyle/>
          <a:p>
            <a:pPr marL="171450" lvl="1" indent="-171450">
              <a:lnSpc>
                <a:spcPts val="1800"/>
              </a:lnSpc>
              <a:spcAft>
                <a:spcPts val="450"/>
              </a:spcAft>
              <a:buFont typeface="Arial" panose="020B0604020202020204" pitchFamily="34" charset="0"/>
              <a:buChar char="•"/>
            </a:pPr>
            <a:r>
              <a:rPr lang="en-US" sz="1200" dirty="0">
                <a:solidFill>
                  <a:schemeClr val="tx1"/>
                </a:solidFill>
                <a:cs typeface="Arial" panose="020B0604020202020204" pitchFamily="34" charset="0"/>
              </a:rPr>
              <a:t>While more Canadian primary care physicians send information to specialists (90%) compared with the </a:t>
            </a:r>
            <a:r>
              <a:rPr lang="en-US" sz="1200" dirty="0" smtClean="0">
                <a:solidFill>
                  <a:schemeClr val="tx1"/>
                </a:solidFill>
                <a:cs typeface="Arial" panose="020B0604020202020204" pitchFamily="34" charset="0"/>
              </a:rPr>
              <a:t/>
            </a:r>
            <a:br>
              <a:rPr lang="en-US" sz="1200" dirty="0" smtClean="0">
                <a:solidFill>
                  <a:schemeClr val="tx1"/>
                </a:solidFill>
                <a:cs typeface="Arial" panose="020B0604020202020204" pitchFamily="34" charset="0"/>
              </a:rPr>
            </a:br>
            <a:r>
              <a:rPr lang="en-US" sz="1200" dirty="0" smtClean="0">
                <a:solidFill>
                  <a:schemeClr val="tx1"/>
                </a:solidFill>
                <a:cs typeface="Arial" panose="020B0604020202020204" pitchFamily="34" charset="0"/>
              </a:rPr>
              <a:t>CMWF </a:t>
            </a:r>
            <a:r>
              <a:rPr lang="en-US" sz="1200" dirty="0">
                <a:solidFill>
                  <a:schemeClr val="tx1"/>
                </a:solidFill>
                <a:cs typeface="Arial" panose="020B0604020202020204" pitchFamily="34" charset="0"/>
              </a:rPr>
              <a:t>average (85%), timely transfer of information back from specialists is lower in Canada (17% versus 21%).</a:t>
            </a:r>
          </a:p>
          <a:p>
            <a:pPr marL="171450" lvl="1" indent="-171450">
              <a:lnSpc>
                <a:spcPts val="1800"/>
              </a:lnSpc>
              <a:spcAft>
                <a:spcPts val="450"/>
              </a:spcAft>
              <a:buFont typeface="Arial" panose="020B0604020202020204" pitchFamily="34" charset="0"/>
              <a:buChar char="•"/>
            </a:pPr>
            <a:r>
              <a:rPr lang="en-US" sz="1200" dirty="0">
                <a:solidFill>
                  <a:schemeClr val="tx1"/>
                </a:solidFill>
                <a:cs typeface="Arial" panose="020B0604020202020204" pitchFamily="34" charset="0"/>
              </a:rPr>
              <a:t>The proportions of Canadian primary care physicians who usually receive notifications that patients had </a:t>
            </a:r>
            <a:r>
              <a:rPr lang="en-US" sz="1200" dirty="0" smtClean="0">
                <a:solidFill>
                  <a:schemeClr val="tx1"/>
                </a:solidFill>
                <a:cs typeface="Arial" panose="020B0604020202020204" pitchFamily="34" charset="0"/>
              </a:rPr>
              <a:t/>
            </a:r>
            <a:br>
              <a:rPr lang="en-US" sz="1200" dirty="0" smtClean="0">
                <a:solidFill>
                  <a:schemeClr val="tx1"/>
                </a:solidFill>
                <a:cs typeface="Arial" panose="020B0604020202020204" pitchFamily="34" charset="0"/>
              </a:rPr>
            </a:br>
            <a:r>
              <a:rPr lang="en-US" sz="1200" dirty="0" smtClean="0">
                <a:solidFill>
                  <a:schemeClr val="tx1"/>
                </a:solidFill>
                <a:cs typeface="Arial" panose="020B0604020202020204" pitchFamily="34" charset="0"/>
              </a:rPr>
              <a:t>visited the </a:t>
            </a:r>
            <a:r>
              <a:rPr lang="en-US" sz="1200" dirty="0">
                <a:solidFill>
                  <a:schemeClr val="tx1"/>
                </a:solidFill>
                <a:cs typeface="Arial" panose="020B0604020202020204" pitchFamily="34" charset="0"/>
              </a:rPr>
              <a:t>emergency department (49%) and had been hospitalized (54%) are similar to the CMWF averages </a:t>
            </a:r>
            <a:r>
              <a:rPr lang="en-US" sz="1200" dirty="0" smtClean="0">
                <a:solidFill>
                  <a:schemeClr val="tx1"/>
                </a:solidFill>
                <a:cs typeface="Arial" panose="020B0604020202020204" pitchFamily="34" charset="0"/>
              </a:rPr>
              <a:t/>
            </a:r>
            <a:br>
              <a:rPr lang="en-US" sz="1200" dirty="0" smtClean="0">
                <a:solidFill>
                  <a:schemeClr val="tx1"/>
                </a:solidFill>
                <a:cs typeface="Arial" panose="020B0604020202020204" pitchFamily="34" charset="0"/>
              </a:rPr>
            </a:br>
            <a:r>
              <a:rPr lang="en-US" sz="1200" dirty="0" smtClean="0">
                <a:solidFill>
                  <a:schemeClr val="tx1"/>
                </a:solidFill>
                <a:cs typeface="Arial" panose="020B0604020202020204" pitchFamily="34" charset="0"/>
              </a:rPr>
              <a:t>(</a:t>
            </a:r>
            <a:r>
              <a:rPr lang="en-US" sz="1200" dirty="0">
                <a:solidFill>
                  <a:schemeClr val="tx1"/>
                </a:solidFill>
                <a:cs typeface="Arial" panose="020B0604020202020204" pitchFamily="34" charset="0"/>
              </a:rPr>
              <a:t>51% and 55%, respectively). </a:t>
            </a:r>
          </a:p>
          <a:p>
            <a:pPr marL="171450" lvl="1" indent="-171450">
              <a:lnSpc>
                <a:spcPts val="1800"/>
              </a:lnSpc>
              <a:spcAft>
                <a:spcPts val="450"/>
              </a:spcAft>
              <a:buFont typeface="Arial" panose="020B0604020202020204" pitchFamily="34" charset="0"/>
              <a:buChar char="•"/>
            </a:pPr>
            <a:r>
              <a:rPr lang="en-US" sz="1200" dirty="0">
                <a:solidFill>
                  <a:schemeClr val="tx1"/>
                </a:solidFill>
                <a:cs typeface="Arial" panose="020B0604020202020204" pitchFamily="34" charset="0"/>
              </a:rPr>
              <a:t>Fewer Canadian primary care physicians communicate with home care providers about their patients’ needs (24%) compared with the CMWF average (31%). However, about the same proportion of Canadian physicians receives </a:t>
            </a:r>
            <a:r>
              <a:rPr lang="en-US" sz="1200" dirty="0" smtClean="0">
                <a:solidFill>
                  <a:schemeClr val="tx1"/>
                </a:solidFill>
                <a:cs typeface="Arial" panose="020B0604020202020204" pitchFamily="34" charset="0"/>
              </a:rPr>
              <a:t/>
            </a:r>
            <a:br>
              <a:rPr lang="en-US" sz="1200" dirty="0" smtClean="0">
                <a:solidFill>
                  <a:schemeClr val="tx1"/>
                </a:solidFill>
                <a:cs typeface="Arial" panose="020B0604020202020204" pitchFamily="34" charset="0"/>
              </a:rPr>
            </a:br>
            <a:r>
              <a:rPr lang="en-US" sz="1200" dirty="0" smtClean="0">
                <a:solidFill>
                  <a:schemeClr val="tx1"/>
                </a:solidFill>
                <a:cs typeface="Arial" panose="020B0604020202020204" pitchFamily="34" charset="0"/>
              </a:rPr>
              <a:t>updates </a:t>
            </a:r>
            <a:r>
              <a:rPr lang="en-US" sz="1200" dirty="0">
                <a:solidFill>
                  <a:schemeClr val="tx1"/>
                </a:solidFill>
                <a:cs typeface="Arial" panose="020B0604020202020204" pitchFamily="34" charset="0"/>
              </a:rPr>
              <a:t>about their patients (36% versus 37%). </a:t>
            </a:r>
          </a:p>
        </p:txBody>
      </p:sp>
      <p:cxnSp>
        <p:nvCxnSpPr>
          <p:cNvPr id="28" name="Straight Connector 27"/>
          <p:cNvCxnSpPr/>
          <p:nvPr/>
        </p:nvCxnSpPr>
        <p:spPr>
          <a:xfrm flipV="1">
            <a:off x="457200" y="2453422"/>
            <a:ext cx="8210550" cy="5"/>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8" y="319688"/>
            <a:ext cx="2062281" cy="1814939"/>
          </a:xfrm>
          <a:prstGeom prst="rect">
            <a:avLst/>
          </a:prstGeom>
        </p:spPr>
      </p:pic>
      <p:sp>
        <p:nvSpPr>
          <p:cNvPr id="30" name="Rectangle 29"/>
          <p:cNvSpPr/>
          <p:nvPr/>
        </p:nvSpPr>
        <p:spPr>
          <a:xfrm>
            <a:off x="457200" y="2029855"/>
            <a:ext cx="1754519" cy="346698"/>
          </a:xfrm>
          <a:prstGeom prst="rect">
            <a:avLst/>
          </a:prstGeom>
        </p:spPr>
        <p:txBody>
          <a:bodyPr wrap="none">
            <a:spAutoFit/>
          </a:bodyPr>
          <a:lstStyle/>
          <a:p>
            <a:pPr defTabSz="914378">
              <a:lnSpc>
                <a:spcPts val="1800"/>
              </a:lnSpc>
              <a:spcAft>
                <a:spcPts val="900"/>
              </a:spcAft>
            </a:pPr>
            <a:r>
              <a:rPr lang="en-US" sz="2400" dirty="0">
                <a:solidFill>
                  <a:srgbClr val="00A199"/>
                </a:solidFill>
              </a:rPr>
              <a:t>Key </a:t>
            </a:r>
            <a:r>
              <a:rPr lang="en-US" sz="2400" dirty="0" smtClean="0">
                <a:solidFill>
                  <a:srgbClr val="00A199"/>
                </a:solidFill>
              </a:rPr>
              <a:t>findings </a:t>
            </a:r>
            <a:endParaRPr lang="en-CA" sz="2400" dirty="0">
              <a:solidFill>
                <a:srgbClr val="00A199"/>
              </a:solidFill>
            </a:endParaRPr>
          </a:p>
        </p:txBody>
      </p:sp>
      <p:sp>
        <p:nvSpPr>
          <p:cNvPr id="9" name="Rectangle 8"/>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61303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Picture Placeholder 44"/>
          <p:cNvGraphicFramePr>
            <a:graphicFrameLocks noGrp="1"/>
          </p:cNvGraphicFramePr>
          <p:nvPr>
            <p:ph type="pic" sz="quarter" idx="13"/>
            <p:extLst>
              <p:ext uri="{D42A27DB-BD31-4B8C-83A1-F6EECF244321}">
                <p14:modId xmlns:p14="http://schemas.microsoft.com/office/powerpoint/2010/main" val="2862964450"/>
              </p:ext>
            </p:extLst>
          </p:nvPr>
        </p:nvGraphicFramePr>
        <p:xfrm>
          <a:off x="567536" y="1559368"/>
          <a:ext cx="7927975" cy="36557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Two-way communication between primary care physicians and specialists</a:t>
            </a:r>
            <a:endParaRPr lang="en-US" dirty="0"/>
          </a:p>
        </p:txBody>
      </p:sp>
      <p:sp>
        <p:nvSpPr>
          <p:cNvPr id="4" name="TextBox 3"/>
          <p:cNvSpPr txBox="1"/>
          <p:nvPr/>
        </p:nvSpPr>
        <p:spPr>
          <a:xfrm>
            <a:off x="370940" y="1314870"/>
            <a:ext cx="8091825" cy="446276"/>
          </a:xfrm>
          <a:prstGeom prst="rect">
            <a:avLst/>
          </a:prstGeom>
          <a:noFill/>
        </p:spPr>
        <p:txBody>
          <a:bodyPr wrap="square" lIns="0" tIns="91440" rIns="91440" bIns="137160" rtlCol="0">
            <a:spAutoFit/>
          </a:bodyPr>
          <a:lstStyle/>
          <a:p>
            <a:r>
              <a:rPr lang="en-US" sz="1400" dirty="0" smtClean="0">
                <a:solidFill>
                  <a:srgbClr val="365254"/>
                </a:solidFill>
                <a:cs typeface="Arial" panose="020B0604020202020204" pitchFamily="34" charset="0"/>
              </a:rPr>
              <a:t>When their patients have been referred to a specialist, percentage of primary care physicians who </a:t>
            </a:r>
            <a:r>
              <a:rPr lang="en-US" sz="1400" b="1" dirty="0" smtClean="0">
                <a:solidFill>
                  <a:srgbClr val="365254"/>
                </a:solidFill>
                <a:cs typeface="Arial" panose="020B0604020202020204" pitchFamily="34" charset="0"/>
              </a:rPr>
              <a:t>usually </a:t>
            </a:r>
            <a:r>
              <a:rPr lang="en-US" sz="1400" dirty="0" smtClean="0">
                <a:solidFill>
                  <a:srgbClr val="365254"/>
                </a:solidFill>
                <a:cs typeface="Arial" panose="020B0604020202020204" pitchFamily="34" charset="0"/>
              </a:rPr>
              <a:t>. . . </a:t>
            </a:r>
            <a:endParaRPr lang="en-US" sz="1400" dirty="0">
              <a:solidFill>
                <a:srgbClr val="365254"/>
              </a:solidFill>
              <a:cs typeface="Arial" panose="020B0604020202020204" pitchFamily="34" charset="0"/>
            </a:endParaRPr>
          </a:p>
        </p:txBody>
      </p:sp>
      <p:sp>
        <p:nvSpPr>
          <p:cNvPr id="8" name="Rectangle 7"/>
          <p:cNvSpPr/>
          <p:nvPr/>
        </p:nvSpPr>
        <p:spPr>
          <a:xfrm>
            <a:off x="1199896" y="1874100"/>
            <a:ext cx="2371724" cy="646331"/>
          </a:xfrm>
          <a:prstGeom prst="rect">
            <a:avLst/>
          </a:prstGeom>
        </p:spPr>
        <p:txBody>
          <a:bodyPr wrap="square">
            <a:spAutoFit/>
          </a:bodyPr>
          <a:lstStyle/>
          <a:p>
            <a:pPr algn="ctr" fontAlgn="t"/>
            <a:r>
              <a:rPr lang="en-US" sz="1200" b="1" dirty="0">
                <a:latin typeface="Arial Narrow" panose="020B0606020202030204" pitchFamily="34" charset="0"/>
                <a:cs typeface="Arial" panose="020B0604020202020204" pitchFamily="34" charset="0"/>
              </a:rPr>
              <a:t>Send the patient history </a:t>
            </a:r>
            <a:r>
              <a:rPr lang="en-US" sz="1200" b="1" dirty="0" smtClean="0">
                <a:latin typeface="Arial Narrow" panose="020B0606020202030204" pitchFamily="34" charset="0"/>
                <a:cs typeface="Arial" panose="020B0604020202020204" pitchFamily="34" charset="0"/>
              </a:rPr>
              <a:t>and </a:t>
            </a:r>
            <a:r>
              <a:rPr lang="en-US" sz="1200" b="1" dirty="0">
                <a:latin typeface="Arial Narrow" panose="020B0606020202030204" pitchFamily="34" charset="0"/>
                <a:cs typeface="Arial" panose="020B0604020202020204" pitchFamily="34" charset="0"/>
              </a:rPr>
              <a:t>the reason for </a:t>
            </a:r>
            <a:r>
              <a:rPr lang="en-US" sz="1200" b="1" dirty="0" smtClean="0">
                <a:latin typeface="Arial Narrow" panose="020B0606020202030204" pitchFamily="34" charset="0"/>
                <a:cs typeface="Arial" panose="020B0604020202020204" pitchFamily="34" charset="0"/>
              </a:rPr>
              <a:t>the </a:t>
            </a:r>
            <a:r>
              <a:rPr lang="en-US" sz="1200" b="1" dirty="0">
                <a:latin typeface="Arial Narrow" panose="020B0606020202030204" pitchFamily="34" charset="0"/>
                <a:cs typeface="Arial" panose="020B0604020202020204" pitchFamily="34" charset="0"/>
              </a:rPr>
              <a:t>consultation </a:t>
            </a:r>
            <a:r>
              <a:rPr lang="en-US" sz="1200" b="1" dirty="0" smtClean="0">
                <a:latin typeface="Arial Narrow" panose="020B0606020202030204" pitchFamily="34" charset="0"/>
                <a:cs typeface="Arial" panose="020B0604020202020204" pitchFamily="34" charset="0"/>
              </a:rPr>
              <a:t/>
            </a:r>
            <a:br>
              <a:rPr lang="en-US" sz="1200" b="1" dirty="0" smtClean="0">
                <a:latin typeface="Arial Narrow" panose="020B0606020202030204" pitchFamily="34" charset="0"/>
                <a:cs typeface="Arial" panose="020B0604020202020204" pitchFamily="34" charset="0"/>
              </a:rPr>
            </a:br>
            <a:r>
              <a:rPr lang="en-US" sz="1200" b="1" dirty="0" smtClean="0">
                <a:latin typeface="Arial Narrow" panose="020B0606020202030204" pitchFamily="34" charset="0"/>
                <a:cs typeface="Arial" panose="020B0604020202020204" pitchFamily="34" charset="0"/>
              </a:rPr>
              <a:t>to the specialist</a:t>
            </a:r>
            <a:endParaRPr lang="en-US" sz="1200" b="1" dirty="0">
              <a:solidFill>
                <a:srgbClr val="000000"/>
              </a:solidFill>
              <a:latin typeface="Arial Narrow" panose="020B0606020202030204" pitchFamily="34" charset="0"/>
              <a:cs typeface="Arial" panose="020B0604020202020204" pitchFamily="34" charset="0"/>
            </a:endParaRPr>
          </a:p>
        </p:txBody>
      </p:sp>
      <p:sp>
        <p:nvSpPr>
          <p:cNvPr id="9" name="Rectangle 8"/>
          <p:cNvSpPr/>
          <p:nvPr/>
        </p:nvSpPr>
        <p:spPr>
          <a:xfrm>
            <a:off x="3571620" y="1874100"/>
            <a:ext cx="2371725" cy="646331"/>
          </a:xfrm>
          <a:prstGeom prst="rect">
            <a:avLst/>
          </a:prstGeom>
        </p:spPr>
        <p:txBody>
          <a:bodyPr wrap="square">
            <a:spAutoFit/>
          </a:bodyPr>
          <a:lstStyle/>
          <a:p>
            <a:pPr algn="ctr" fontAlgn="t"/>
            <a:r>
              <a:rPr lang="en-US" sz="1200" b="1" dirty="0">
                <a:latin typeface="Arial Narrow" panose="020B0606020202030204" pitchFamily="34" charset="0"/>
                <a:cs typeface="Arial" panose="020B0604020202020204" pitchFamily="34" charset="0"/>
              </a:rPr>
              <a:t>Receive from the specialist information about changes </a:t>
            </a:r>
            <a:r>
              <a:rPr lang="en-US" sz="1200" b="1" dirty="0" smtClean="0">
                <a:latin typeface="Arial Narrow" panose="020B0606020202030204" pitchFamily="34" charset="0"/>
                <a:cs typeface="Arial" panose="020B0604020202020204" pitchFamily="34" charset="0"/>
              </a:rPr>
              <a:t>made to </a:t>
            </a:r>
            <a:r>
              <a:rPr lang="en-US" sz="1200" b="1" dirty="0">
                <a:latin typeface="Arial Narrow" panose="020B0606020202030204" pitchFamily="34" charset="0"/>
                <a:cs typeface="Arial" panose="020B0604020202020204" pitchFamily="34" charset="0"/>
              </a:rPr>
              <a:t>the </a:t>
            </a:r>
            <a:r>
              <a:rPr lang="en-US" sz="1200" b="1" dirty="0" smtClean="0">
                <a:latin typeface="Arial Narrow" panose="020B0606020202030204" pitchFamily="34" charset="0"/>
                <a:cs typeface="Arial" panose="020B0604020202020204" pitchFamily="34" charset="0"/>
              </a:rPr>
              <a:t>patient’s medication </a:t>
            </a:r>
            <a:r>
              <a:rPr lang="en-US" sz="1200" b="1" dirty="0">
                <a:latin typeface="Arial Narrow" panose="020B0606020202030204" pitchFamily="34" charset="0"/>
                <a:cs typeface="Arial" panose="020B0604020202020204" pitchFamily="34" charset="0"/>
              </a:rPr>
              <a:t>or care plan</a:t>
            </a:r>
            <a:endParaRPr lang="en-US" sz="1200" b="1" dirty="0">
              <a:solidFill>
                <a:srgbClr val="000000"/>
              </a:solidFill>
              <a:latin typeface="Arial Narrow" panose="020B0606020202030204" pitchFamily="34" charset="0"/>
              <a:cs typeface="Arial" panose="020B0604020202020204" pitchFamily="34" charset="0"/>
            </a:endParaRPr>
          </a:p>
        </p:txBody>
      </p:sp>
      <p:sp>
        <p:nvSpPr>
          <p:cNvPr id="10" name="Rectangle 9"/>
          <p:cNvSpPr/>
          <p:nvPr/>
        </p:nvSpPr>
        <p:spPr>
          <a:xfrm>
            <a:off x="5943346" y="1874100"/>
            <a:ext cx="2371725" cy="646331"/>
          </a:xfrm>
          <a:prstGeom prst="rect">
            <a:avLst/>
          </a:prstGeom>
        </p:spPr>
        <p:txBody>
          <a:bodyPr wrap="square">
            <a:spAutoFit/>
          </a:bodyPr>
          <a:lstStyle/>
          <a:p>
            <a:pPr algn="ctr" fontAlgn="t"/>
            <a:r>
              <a:rPr lang="en-US" sz="1200" b="1" dirty="0">
                <a:latin typeface="Arial Narrow" panose="020B0606020202030204" pitchFamily="34" charset="0"/>
                <a:cs typeface="Arial" panose="020B0604020202020204" pitchFamily="34" charset="0"/>
              </a:rPr>
              <a:t>Receive a report </a:t>
            </a:r>
            <a:r>
              <a:rPr lang="en-US" sz="1200" b="1" dirty="0" smtClean="0">
                <a:latin typeface="Arial Narrow" panose="020B0606020202030204" pitchFamily="34" charset="0"/>
                <a:cs typeface="Arial" panose="020B0604020202020204" pitchFamily="34" charset="0"/>
              </a:rPr>
              <a:t>with the </a:t>
            </a:r>
            <a:r>
              <a:rPr lang="en-US" sz="1200" b="1" dirty="0">
                <a:latin typeface="Arial Narrow" panose="020B0606020202030204" pitchFamily="34" charset="0"/>
                <a:cs typeface="Arial" panose="020B0604020202020204" pitchFamily="34" charset="0"/>
              </a:rPr>
              <a:t>results </a:t>
            </a:r>
            <a:r>
              <a:rPr lang="en-US" sz="1200" b="1" dirty="0" smtClean="0">
                <a:latin typeface="Arial Narrow" panose="020B0606020202030204" pitchFamily="34" charset="0"/>
                <a:cs typeface="Arial" panose="020B0604020202020204" pitchFamily="34" charset="0"/>
              </a:rPr>
              <a:t/>
            </a:r>
            <a:br>
              <a:rPr lang="en-US" sz="1200" b="1" dirty="0" smtClean="0">
                <a:latin typeface="Arial Narrow" panose="020B0606020202030204" pitchFamily="34" charset="0"/>
                <a:cs typeface="Arial" panose="020B0604020202020204" pitchFamily="34" charset="0"/>
              </a:rPr>
            </a:br>
            <a:r>
              <a:rPr lang="en-US" sz="1200" b="1" dirty="0" smtClean="0">
                <a:latin typeface="Arial Narrow" panose="020B0606020202030204" pitchFamily="34" charset="0"/>
                <a:cs typeface="Arial" panose="020B0604020202020204" pitchFamily="34" charset="0"/>
              </a:rPr>
              <a:t>of </a:t>
            </a:r>
            <a:r>
              <a:rPr lang="en-US" sz="1200" b="1" dirty="0">
                <a:latin typeface="Arial Narrow" panose="020B0606020202030204" pitchFamily="34" charset="0"/>
                <a:cs typeface="Arial" panose="020B0604020202020204" pitchFamily="34" charset="0"/>
              </a:rPr>
              <a:t>the specialist visit within </a:t>
            </a:r>
            <a:r>
              <a:rPr lang="en-US" sz="1200" b="1" dirty="0" smtClean="0">
                <a:latin typeface="Arial Narrow" panose="020B0606020202030204" pitchFamily="34" charset="0"/>
                <a:cs typeface="Arial" panose="020B0604020202020204" pitchFamily="34" charset="0"/>
              </a:rPr>
              <a:t/>
            </a:r>
            <a:br>
              <a:rPr lang="en-US" sz="1200" b="1" dirty="0" smtClean="0">
                <a:latin typeface="Arial Narrow" panose="020B0606020202030204" pitchFamily="34" charset="0"/>
                <a:cs typeface="Arial" panose="020B0604020202020204" pitchFamily="34" charset="0"/>
              </a:rPr>
            </a:br>
            <a:r>
              <a:rPr lang="en-US" sz="1200" b="1" dirty="0" smtClean="0">
                <a:latin typeface="Arial Narrow" panose="020B0606020202030204" pitchFamily="34" charset="0"/>
                <a:cs typeface="Arial" panose="020B0604020202020204" pitchFamily="34" charset="0"/>
              </a:rPr>
              <a:t>1 </a:t>
            </a:r>
            <a:r>
              <a:rPr lang="en-US" sz="1200" b="1" dirty="0">
                <a:latin typeface="Arial Narrow" panose="020B0606020202030204" pitchFamily="34" charset="0"/>
                <a:cs typeface="Arial" panose="020B0604020202020204" pitchFamily="34" charset="0"/>
              </a:rPr>
              <a:t>week of service</a:t>
            </a:r>
            <a:endParaRPr lang="en-US" sz="1200" b="1" dirty="0">
              <a:solidFill>
                <a:srgbClr val="000000"/>
              </a:solidFill>
              <a:latin typeface="Arial Narrow" panose="020B0606020202030204" pitchFamily="34" charset="0"/>
              <a:cs typeface="Arial" panose="020B0604020202020204" pitchFamily="34" charset="0"/>
            </a:endParaRPr>
          </a:p>
        </p:txBody>
      </p:sp>
      <p:grpSp>
        <p:nvGrpSpPr>
          <p:cNvPr id="3" name="Group 2"/>
          <p:cNvGrpSpPr/>
          <p:nvPr/>
        </p:nvGrpSpPr>
        <p:grpSpPr>
          <a:xfrm>
            <a:off x="896620" y="5376131"/>
            <a:ext cx="7508995" cy="759247"/>
            <a:chOff x="877570" y="5314515"/>
            <a:chExt cx="7508995" cy="759247"/>
          </a:xfrm>
        </p:grpSpPr>
        <p:sp>
          <p:nvSpPr>
            <p:cNvPr id="23" name="Rectangle 22"/>
            <p:cNvSpPr/>
            <p:nvPr/>
          </p:nvSpPr>
          <p:spPr>
            <a:xfrm>
              <a:off x="1482609" y="5314515"/>
              <a:ext cx="6903956" cy="759247"/>
            </a:xfrm>
            <a:prstGeom prst="rect">
              <a:avLst/>
            </a:prstGeom>
          </p:spPr>
          <p:txBody>
            <a:bodyPr wrap="square">
              <a:spAutoFit/>
            </a:bodyPr>
            <a:lstStyle/>
            <a:p>
              <a:pPr>
                <a:lnSpc>
                  <a:spcPts val="1800"/>
                </a:lnSpc>
              </a:pPr>
              <a:r>
                <a:rPr lang="en-US" sz="1100" dirty="0">
                  <a:latin typeface="Arial" panose="020B0604020202020204" pitchFamily="34" charset="0"/>
                  <a:cs typeface="Arial" panose="020B0604020202020204" pitchFamily="34" charset="0"/>
                </a:rPr>
                <a:t>In 2016, 13% </a:t>
              </a:r>
              <a:r>
                <a:rPr lang="en-US" sz="1100" dirty="0" smtClean="0">
                  <a:latin typeface="Arial" panose="020B0604020202020204" pitchFamily="34" charset="0"/>
                  <a:cs typeface="Arial" panose="020B0604020202020204" pitchFamily="34" charset="0"/>
                </a:rPr>
                <a:t>of Canadians </a:t>
              </a:r>
              <a:r>
                <a:rPr lang="en-US" sz="1100" dirty="0">
                  <a:latin typeface="Arial" panose="020B0604020202020204" pitchFamily="34" charset="0"/>
                  <a:cs typeface="Arial" panose="020B0604020202020204" pitchFamily="34" charset="0"/>
                </a:rPr>
                <a:t>reported that their specialist did not have basic information or test results from their regular doctor about the reason for their </a:t>
              </a:r>
              <a:r>
                <a:rPr lang="en-US" sz="1100" dirty="0" smtClean="0">
                  <a:latin typeface="Arial" panose="020B0604020202020204" pitchFamily="34" charset="0"/>
                  <a:cs typeface="Arial" panose="020B0604020202020204" pitchFamily="34" charset="0"/>
                </a:rPr>
                <a:t>visit,</a:t>
              </a:r>
              <a:r>
                <a:rPr lang="en-US" sz="1100" baseline="30000" dirty="0" smtClean="0">
                  <a:latin typeface="Arial" panose="020B0604020202020204" pitchFamily="34" charset="0"/>
                  <a:cs typeface="Arial" panose="020B0604020202020204" pitchFamily="34" charset="0"/>
                </a:rPr>
                <a:t>1</a:t>
              </a:r>
              <a:r>
                <a:rPr lang="en-US" sz="1100" dirty="0" smtClean="0">
                  <a:latin typeface="Arial" panose="020B0604020202020204" pitchFamily="34" charset="0"/>
                  <a:cs typeface="Arial" panose="020B0604020202020204" pitchFamily="34" charset="0"/>
                </a:rPr>
                <a:t> and </a:t>
              </a:r>
              <a:r>
                <a:rPr lang="en-US" sz="1100" dirty="0" smtClean="0">
                  <a:solidFill>
                    <a:srgbClr val="000000"/>
                  </a:solidFill>
                  <a:latin typeface="Arial" panose="020B0604020202020204" pitchFamily="34" charset="0"/>
                  <a:cs typeface="Arial" panose="020B0604020202020204" pitchFamily="34" charset="0"/>
                </a:rPr>
                <a:t>21</a:t>
              </a:r>
              <a:r>
                <a:rPr lang="en-US" sz="1100" dirty="0">
                  <a:solidFill>
                    <a:srgbClr val="000000"/>
                  </a:solidFill>
                  <a:latin typeface="Arial" panose="020B0604020202020204" pitchFamily="34" charset="0"/>
                  <a:cs typeface="Arial" panose="020B0604020202020204" pitchFamily="34" charset="0"/>
                </a:rPr>
                <a:t>% </a:t>
              </a:r>
              <a:r>
                <a:rPr lang="en-US" sz="1100" dirty="0" smtClean="0">
                  <a:solidFill>
                    <a:srgbClr val="000000"/>
                  </a:solidFill>
                  <a:latin typeface="Arial" panose="020B0604020202020204" pitchFamily="34" charset="0"/>
                  <a:cs typeface="Arial" panose="020B0604020202020204" pitchFamily="34" charset="0"/>
                </a:rPr>
                <a:t>reported </a:t>
              </a:r>
              <a:r>
                <a:rPr lang="en-US" sz="1100" dirty="0">
                  <a:solidFill>
                    <a:srgbClr val="000000"/>
                  </a:solidFill>
                  <a:latin typeface="Arial" panose="020B0604020202020204" pitchFamily="34" charset="0"/>
                  <a:cs typeface="Arial" panose="020B0604020202020204" pitchFamily="34" charset="0"/>
                </a:rPr>
                <a:t>that their regular doctor did not seem informed and up to date about the care they received from the </a:t>
              </a:r>
              <a:r>
                <a:rPr lang="en-US" sz="1100" dirty="0" smtClean="0">
                  <a:solidFill>
                    <a:srgbClr val="000000"/>
                  </a:solidFill>
                  <a:latin typeface="Arial" panose="020B0604020202020204" pitchFamily="34" charset="0"/>
                  <a:cs typeface="Arial" panose="020B0604020202020204" pitchFamily="34" charset="0"/>
                </a:rPr>
                <a:t>specialist.</a:t>
              </a:r>
              <a:r>
                <a:rPr lang="en-US" sz="1100" baseline="30000" dirty="0" smtClean="0">
                  <a:solidFill>
                    <a:srgbClr val="000000"/>
                  </a:solidFill>
                  <a:latin typeface="Arial" panose="020B0604020202020204" pitchFamily="34" charset="0"/>
                  <a:cs typeface="Arial" panose="020B0604020202020204" pitchFamily="34" charset="0"/>
                </a:rPr>
                <a:t>1</a:t>
              </a:r>
              <a:endParaRPr lang="en-US" sz="1100" dirty="0">
                <a:latin typeface="Arial" panose="020B0604020202020204" pitchFamily="34" charset="0"/>
                <a:cs typeface="Arial" panose="020B0604020202020204" pitchFamily="34" charset="0"/>
              </a:endParaRPr>
            </a:p>
          </p:txBody>
        </p:sp>
        <p:pic>
          <p:nvPicPr>
            <p:cNvPr id="25" name="Content Placeholder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570" y="5412993"/>
              <a:ext cx="594360" cy="594360"/>
            </a:xfrm>
            <a:prstGeom prst="rect">
              <a:avLst/>
            </a:prstGeom>
          </p:spPr>
        </p:pic>
      </p:grpSp>
      <p:sp>
        <p:nvSpPr>
          <p:cNvPr id="27" name="Rectangle 26"/>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29" name="Group 28"/>
          <p:cNvGrpSpPr/>
          <p:nvPr/>
        </p:nvGrpSpPr>
        <p:grpSpPr>
          <a:xfrm>
            <a:off x="374904" y="6493833"/>
            <a:ext cx="3754098" cy="230832"/>
            <a:chOff x="139635" y="6531780"/>
            <a:chExt cx="3754098" cy="230832"/>
          </a:xfrm>
        </p:grpSpPr>
        <p:sp>
          <p:nvSpPr>
            <p:cNvPr id="30"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31"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2"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33"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5"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36"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277229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and territorial snapshot: Communication </a:t>
            </a:r>
            <a:br>
              <a:rPr lang="en-US" dirty="0" smtClean="0"/>
            </a:br>
            <a:r>
              <a:rPr lang="en-US" dirty="0" smtClean="0"/>
              <a:t>with specialists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970339417"/>
              </p:ext>
            </p:extLst>
          </p:nvPr>
        </p:nvGraphicFramePr>
        <p:xfrm>
          <a:off x="374904" y="1725377"/>
          <a:ext cx="8229593" cy="2926080"/>
        </p:xfrm>
        <a:graphic>
          <a:graphicData uri="http://schemas.openxmlformats.org/drawingml/2006/table">
            <a:tbl>
              <a:tblPr/>
              <a:tblGrid>
                <a:gridCol w="1771649">
                  <a:extLst>
                    <a:ext uri="{9D8B030D-6E8A-4147-A177-3AD203B41FA5}">
                      <a16:colId xmlns:a16="http://schemas.microsoft.com/office/drawing/2014/main" val="2274431385"/>
                    </a:ext>
                  </a:extLst>
                </a:gridCol>
                <a:gridCol w="489500">
                  <a:extLst>
                    <a:ext uri="{9D8B030D-6E8A-4147-A177-3AD203B41FA5}">
                      <a16:colId xmlns:a16="http://schemas.microsoft.com/office/drawing/2014/main" val="3414494534"/>
                    </a:ext>
                  </a:extLst>
                </a:gridCol>
                <a:gridCol w="489500">
                  <a:extLst>
                    <a:ext uri="{9D8B030D-6E8A-4147-A177-3AD203B41FA5}">
                      <a16:colId xmlns:a16="http://schemas.microsoft.com/office/drawing/2014/main" val="1291103358"/>
                    </a:ext>
                  </a:extLst>
                </a:gridCol>
                <a:gridCol w="489500">
                  <a:extLst>
                    <a:ext uri="{9D8B030D-6E8A-4147-A177-3AD203B41FA5}">
                      <a16:colId xmlns:a16="http://schemas.microsoft.com/office/drawing/2014/main" val="2659665947"/>
                    </a:ext>
                  </a:extLst>
                </a:gridCol>
                <a:gridCol w="489500">
                  <a:extLst>
                    <a:ext uri="{9D8B030D-6E8A-4147-A177-3AD203B41FA5}">
                      <a16:colId xmlns:a16="http://schemas.microsoft.com/office/drawing/2014/main" val="77205676"/>
                    </a:ext>
                  </a:extLst>
                </a:gridCol>
                <a:gridCol w="489500">
                  <a:extLst>
                    <a:ext uri="{9D8B030D-6E8A-4147-A177-3AD203B41FA5}">
                      <a16:colId xmlns:a16="http://schemas.microsoft.com/office/drawing/2014/main" val="5221739"/>
                    </a:ext>
                  </a:extLst>
                </a:gridCol>
                <a:gridCol w="489500">
                  <a:extLst>
                    <a:ext uri="{9D8B030D-6E8A-4147-A177-3AD203B41FA5}">
                      <a16:colId xmlns:a16="http://schemas.microsoft.com/office/drawing/2014/main" val="3757745029"/>
                    </a:ext>
                  </a:extLst>
                </a:gridCol>
                <a:gridCol w="489500">
                  <a:extLst>
                    <a:ext uri="{9D8B030D-6E8A-4147-A177-3AD203B41FA5}">
                      <a16:colId xmlns:a16="http://schemas.microsoft.com/office/drawing/2014/main" val="2250567162"/>
                    </a:ext>
                  </a:extLst>
                </a:gridCol>
                <a:gridCol w="489500">
                  <a:extLst>
                    <a:ext uri="{9D8B030D-6E8A-4147-A177-3AD203B41FA5}">
                      <a16:colId xmlns:a16="http://schemas.microsoft.com/office/drawing/2014/main" val="2848938551"/>
                    </a:ext>
                  </a:extLst>
                </a:gridCol>
                <a:gridCol w="489500">
                  <a:extLst>
                    <a:ext uri="{9D8B030D-6E8A-4147-A177-3AD203B41FA5}">
                      <a16:colId xmlns:a16="http://schemas.microsoft.com/office/drawing/2014/main" val="1775685730"/>
                    </a:ext>
                  </a:extLst>
                </a:gridCol>
                <a:gridCol w="489500">
                  <a:extLst>
                    <a:ext uri="{9D8B030D-6E8A-4147-A177-3AD203B41FA5}">
                      <a16:colId xmlns:a16="http://schemas.microsoft.com/office/drawing/2014/main" val="613197185"/>
                    </a:ext>
                  </a:extLst>
                </a:gridCol>
                <a:gridCol w="489500">
                  <a:extLst>
                    <a:ext uri="{9D8B030D-6E8A-4147-A177-3AD203B41FA5}">
                      <a16:colId xmlns:a16="http://schemas.microsoft.com/office/drawing/2014/main" val="4077132638"/>
                    </a:ext>
                  </a:extLst>
                </a:gridCol>
                <a:gridCol w="489500">
                  <a:extLst>
                    <a:ext uri="{9D8B030D-6E8A-4147-A177-3AD203B41FA5}">
                      <a16:colId xmlns:a16="http://schemas.microsoft.com/office/drawing/2014/main" val="178737671"/>
                    </a:ext>
                  </a:extLst>
                </a:gridCol>
                <a:gridCol w="583944">
                  <a:extLst>
                    <a:ext uri="{9D8B030D-6E8A-4147-A177-3AD203B41FA5}">
                      <a16:colId xmlns:a16="http://schemas.microsoft.com/office/drawing/2014/main" val="3241438732"/>
                    </a:ext>
                  </a:extLst>
                </a:gridCol>
              </a:tblGrid>
              <a:tr h="409082">
                <a:tc>
                  <a:txBody>
                    <a:bodyPr/>
                    <a:lstStyle/>
                    <a:p>
                      <a:pPr algn="l" fontAlgn="b"/>
                      <a:endParaRPr lang="en-CA" sz="1200" b="1" i="0" u="none" strike="noStrike" dirty="0">
                        <a:effectLst/>
                        <a:latin typeface="+mn-lt"/>
                        <a:cs typeface="Arial" panose="020B0604020202020204" pitchFamily="34" charset="0"/>
                      </a:endParaRPr>
                    </a:p>
                  </a:txBody>
                  <a:tcPr marL="45720" marR="45720"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 </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623302">
                <a:tc>
                  <a:txBody>
                    <a:bodyPr/>
                    <a:lstStyle/>
                    <a:p>
                      <a:r>
                        <a:rPr lang="en-US" sz="1200" dirty="0" smtClean="0">
                          <a:latin typeface="+mn-lt"/>
                          <a:cs typeface="Arial" panose="020B0604020202020204" pitchFamily="34" charset="0"/>
                        </a:rPr>
                        <a:t>Send the patient history and the reason for </a:t>
                      </a:r>
                      <a:br>
                        <a:rPr lang="en-US" sz="1200" dirty="0" smtClean="0">
                          <a:latin typeface="+mn-lt"/>
                          <a:cs typeface="Arial" panose="020B0604020202020204" pitchFamily="34" charset="0"/>
                        </a:rPr>
                      </a:br>
                      <a:r>
                        <a:rPr lang="en-US" sz="1200" dirty="0" smtClean="0">
                          <a:latin typeface="+mn-lt"/>
                          <a:cs typeface="Arial" panose="020B0604020202020204" pitchFamily="34" charset="0"/>
                        </a:rPr>
                        <a:t>the consultation to </a:t>
                      </a:r>
                      <a:br>
                        <a:rPr lang="en-US" sz="1200" dirty="0" smtClean="0">
                          <a:latin typeface="+mn-lt"/>
                          <a:cs typeface="Arial" panose="020B0604020202020204" pitchFamily="34" charset="0"/>
                        </a:rPr>
                      </a:br>
                      <a:r>
                        <a:rPr lang="en-US" sz="1200" dirty="0" smtClean="0">
                          <a:latin typeface="+mn-lt"/>
                          <a:cs typeface="Arial" panose="020B0604020202020204" pitchFamily="34" charset="0"/>
                        </a:rPr>
                        <a:t>the specialist</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smtClean="0">
                          <a:solidFill>
                            <a:schemeClr val="bg1"/>
                          </a:solidFill>
                          <a:effectLst/>
                          <a:latin typeface="Arial" panose="020B0604020202020204" pitchFamily="34" charset="0"/>
                          <a:cs typeface="Arial" panose="020B0604020202020204" pitchFamily="34" charset="0"/>
                        </a:rPr>
                        <a:t>85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741461">
                <a:tc>
                  <a:txBody>
                    <a:bodyPr/>
                    <a:lstStyle/>
                    <a:p>
                      <a:r>
                        <a:rPr lang="en-US" sz="1200" dirty="0" smtClean="0">
                          <a:latin typeface="+mn-lt"/>
                          <a:cs typeface="Arial" panose="020B0604020202020204" pitchFamily="34" charset="0"/>
                        </a:rPr>
                        <a:t>Receive from the specialist</a:t>
                      </a:r>
                      <a:r>
                        <a:rPr lang="en-US" sz="1200" baseline="0" dirty="0" smtClean="0">
                          <a:latin typeface="+mn-lt"/>
                          <a:cs typeface="Arial" panose="020B0604020202020204" pitchFamily="34" charset="0"/>
                        </a:rPr>
                        <a:t> information about </a:t>
                      </a:r>
                      <a:r>
                        <a:rPr lang="en-US" sz="1200" b="1" u="none" baseline="0" dirty="0" smtClean="0">
                          <a:latin typeface="+mn-lt"/>
                          <a:cs typeface="Arial" panose="020B0604020202020204" pitchFamily="34" charset="0"/>
                        </a:rPr>
                        <a:t>changes</a:t>
                      </a:r>
                      <a:r>
                        <a:rPr lang="en-US" sz="1200" u="none" baseline="0" dirty="0" smtClean="0">
                          <a:latin typeface="+mn-lt"/>
                          <a:cs typeface="Arial" panose="020B0604020202020204" pitchFamily="34" charset="0"/>
                        </a:rPr>
                        <a:t> made to the patient’s medication or care plan</a:t>
                      </a:r>
                      <a:endParaRPr lang="en-US" sz="1200" dirty="0" smtClean="0">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smtClean="0">
                          <a:solidFill>
                            <a:schemeClr val="bg1"/>
                          </a:solidFill>
                          <a:effectLst/>
                          <a:latin typeface="Arial" panose="020B0604020202020204" pitchFamily="34" charset="0"/>
                          <a:cs typeface="Arial" panose="020B0604020202020204" pitchFamily="34" charset="0"/>
                        </a:rPr>
                        <a:t>58</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r h="741461">
                <a:tc>
                  <a:txBody>
                    <a:bodyPr/>
                    <a:lstStyle/>
                    <a:p>
                      <a:r>
                        <a:rPr lang="en-US" sz="1200" dirty="0" smtClean="0">
                          <a:latin typeface="+mn-lt"/>
                          <a:cs typeface="Arial" panose="020B0604020202020204" pitchFamily="34" charset="0"/>
                        </a:rPr>
                        <a:t>Receive a report with </a:t>
                      </a:r>
                      <a:br>
                        <a:rPr lang="en-US" sz="1200" dirty="0" smtClean="0">
                          <a:latin typeface="+mn-lt"/>
                          <a:cs typeface="Arial" panose="020B0604020202020204" pitchFamily="34" charset="0"/>
                        </a:rPr>
                      </a:br>
                      <a:r>
                        <a:rPr lang="en-US" sz="1200" dirty="0" smtClean="0">
                          <a:latin typeface="+mn-lt"/>
                          <a:cs typeface="Arial" panose="020B0604020202020204" pitchFamily="34" charset="0"/>
                        </a:rPr>
                        <a:t>the results of the </a:t>
                      </a:r>
                      <a:br>
                        <a:rPr lang="en-US" sz="1200" dirty="0" smtClean="0">
                          <a:latin typeface="+mn-lt"/>
                          <a:cs typeface="Arial" panose="020B0604020202020204" pitchFamily="34" charset="0"/>
                        </a:rPr>
                      </a:br>
                      <a:r>
                        <a:rPr lang="en-US" sz="1200" dirty="0" smtClean="0">
                          <a:latin typeface="+mn-lt"/>
                          <a:cs typeface="Arial" panose="020B0604020202020204" pitchFamily="34" charset="0"/>
                        </a:rPr>
                        <a:t>specialist visit within </a:t>
                      </a:r>
                      <a:br>
                        <a:rPr lang="en-US" sz="1200" dirty="0" smtClean="0">
                          <a:latin typeface="+mn-lt"/>
                          <a:cs typeface="Arial" panose="020B0604020202020204" pitchFamily="34" charset="0"/>
                        </a:rPr>
                      </a:br>
                      <a:r>
                        <a:rPr lang="en-US" sz="1200" dirty="0" smtClean="0">
                          <a:latin typeface="+mn-lt"/>
                          <a:cs typeface="Arial" panose="020B0604020202020204" pitchFamily="34" charset="0"/>
                        </a:rPr>
                        <a:t>1 week of service</a:t>
                      </a: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chemeClr val="bg1"/>
                          </a:solidFill>
                          <a:effectLst/>
                          <a:latin typeface="Arial" panose="020B0604020202020204" pitchFamily="34" charset="0"/>
                          <a:cs typeface="Arial" panose="020B0604020202020204" pitchFamily="34" charset="0"/>
                        </a:rPr>
                        <a:t>21</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2368378276"/>
                  </a:ext>
                </a:extLst>
              </a:tr>
            </a:tbl>
          </a:graphicData>
        </a:graphic>
      </p:graphicFrame>
      <p:sp>
        <p:nvSpPr>
          <p:cNvPr id="5" name="TextBox 4"/>
          <p:cNvSpPr txBox="1"/>
          <p:nvPr/>
        </p:nvSpPr>
        <p:spPr>
          <a:xfrm>
            <a:off x="374904" y="1313023"/>
            <a:ext cx="8229600" cy="415498"/>
          </a:xfrm>
          <a:prstGeom prst="rect">
            <a:avLst/>
          </a:prstGeom>
          <a:noFill/>
        </p:spPr>
        <p:txBody>
          <a:bodyPr wrap="square" lIns="0" tIns="91440" bIns="137160" rtlCol="0">
            <a:spAutoFit/>
          </a:bodyPr>
          <a:lstStyle/>
          <a:p>
            <a:r>
              <a:rPr lang="en-US" sz="1200" dirty="0">
                <a:solidFill>
                  <a:srgbClr val="365254"/>
                </a:solidFill>
                <a:latin typeface="Arial" panose="020B0604020202020204" pitchFamily="34" charset="0"/>
                <a:cs typeface="Arial" panose="020B0604020202020204" pitchFamily="34" charset="0"/>
              </a:rPr>
              <a:t>When their patients have been referred to a specialist, </a:t>
            </a:r>
            <a:r>
              <a:rPr lang="en-US" sz="1200" dirty="0" smtClean="0">
                <a:solidFill>
                  <a:srgbClr val="365254"/>
                </a:solidFill>
                <a:latin typeface="Arial" panose="020B0604020202020204" pitchFamily="34" charset="0"/>
                <a:cs typeface="Arial" panose="020B0604020202020204" pitchFamily="34" charset="0"/>
              </a:rPr>
              <a:t>proportion </a:t>
            </a:r>
            <a:r>
              <a:rPr lang="en-US" sz="1200" dirty="0">
                <a:solidFill>
                  <a:srgbClr val="365254"/>
                </a:solidFill>
                <a:latin typeface="Arial" panose="020B0604020202020204" pitchFamily="34" charset="0"/>
                <a:cs typeface="Arial" panose="020B0604020202020204" pitchFamily="34" charset="0"/>
              </a:rPr>
              <a:t>of primary care physicians who </a:t>
            </a:r>
            <a:r>
              <a:rPr lang="en-US" sz="1200" b="1" dirty="0" smtClean="0">
                <a:solidFill>
                  <a:srgbClr val="365254"/>
                </a:solidFill>
                <a:latin typeface="Arial" panose="020B0604020202020204" pitchFamily="34" charset="0"/>
                <a:cs typeface="Arial" panose="020B0604020202020204" pitchFamily="34" charset="0"/>
              </a:rPr>
              <a:t>usually </a:t>
            </a:r>
            <a:r>
              <a:rPr lang="en-US" sz="1200" dirty="0" smtClean="0">
                <a:solidFill>
                  <a:srgbClr val="365254"/>
                </a:solidFill>
                <a:latin typeface="Arial" panose="020B0604020202020204" pitchFamily="34" charset="0"/>
                <a:cs typeface="Arial" panose="020B0604020202020204" pitchFamily="34" charset="0"/>
              </a:rPr>
              <a:t>. . . </a:t>
            </a:r>
            <a:endParaRPr lang="en-US" sz="1200" dirty="0">
              <a:solidFill>
                <a:srgbClr val="365254"/>
              </a:solidFill>
              <a:latin typeface="Arial" panose="020B0604020202020204" pitchFamily="34" charset="0"/>
              <a:cs typeface="Arial" panose="020B0604020202020204" pitchFamily="34" charset="0"/>
            </a:endParaRPr>
          </a:p>
        </p:txBody>
      </p:sp>
      <p:sp>
        <p:nvSpPr>
          <p:cNvPr id="8" name="Rectangle 7"/>
          <p:cNvSpPr/>
          <p:nvPr/>
        </p:nvSpPr>
        <p:spPr>
          <a:xfrm>
            <a:off x="370940" y="4654737"/>
            <a:ext cx="7162800" cy="707886"/>
          </a:xfrm>
          <a:prstGeom prst="rect">
            <a:avLst/>
          </a:prstGeom>
        </p:spPr>
        <p:txBody>
          <a:bodyPr wrap="square" lIns="0" tIns="91440" bIns="0">
            <a:spAutoFit/>
          </a:bodyPr>
          <a:lstStyle/>
          <a:p>
            <a:r>
              <a:rPr lang="en-US" sz="800" b="1" dirty="0" smtClean="0">
                <a:latin typeface="Arial" panose="020B0604020202020204" pitchFamily="34" charset="0"/>
              </a:rPr>
              <a:t>Notes</a:t>
            </a:r>
          </a:p>
          <a:p>
            <a:r>
              <a:rPr lang="en-US" sz="800" dirty="0">
                <a:latin typeface="Arial" panose="020B0604020202020204" pitchFamily="34" charset="0"/>
                <a:cs typeface="Arial" panose="020B0604020202020204" pitchFamily="34" charset="0"/>
              </a:rPr>
              <a:t>* The coefficient of variation (CV) is between 16.6% and 33.3%; use with caution.</a:t>
            </a:r>
          </a:p>
          <a:p>
            <a:r>
              <a:rPr lang="en-US" sz="800" dirty="0">
                <a:latin typeface="Arial" panose="020B0604020202020204" pitchFamily="34" charset="0"/>
                <a:cs typeface="Arial" panose="020B0604020202020204" pitchFamily="34" charset="0"/>
              </a:rPr>
              <a:t>— Data </a:t>
            </a:r>
            <a:r>
              <a:rPr lang="en-US" sz="800" dirty="0" smtClean="0">
                <a:latin typeface="Arial" panose="020B0604020202020204" pitchFamily="34" charset="0"/>
                <a:cs typeface="Arial" panose="020B0604020202020204" pitchFamily="34" charset="0"/>
              </a:rPr>
              <a:t>is </a:t>
            </a:r>
            <a:r>
              <a:rPr lang="en-US" sz="800" dirty="0">
                <a:latin typeface="Arial" panose="020B0604020202020204" pitchFamily="34" charset="0"/>
                <a:cs typeface="Arial" panose="020B0604020202020204" pitchFamily="34" charset="0"/>
              </a:rPr>
              <a:t>suppressed due to extreme sampling variability (CV&gt;33.3%).</a:t>
            </a:r>
          </a:p>
          <a:p>
            <a:r>
              <a:rPr lang="en-US" sz="800" dirty="0" smtClean="0">
                <a:latin typeface="Arial" panose="020B0604020202020204" pitchFamily="34" charset="0"/>
              </a:rPr>
              <a:t>The CMWF </a:t>
            </a:r>
            <a:r>
              <a:rPr lang="en-US" sz="800" dirty="0">
                <a:latin typeface="Arial" panose="020B0604020202020204" pitchFamily="34" charset="0"/>
              </a:rPr>
              <a:t>average was calculated by adding the results from the 11 countries and dividing by the number of countries. The Canadian average represents the average experience of Canadians (as opposed to the mean of provincial </a:t>
            </a:r>
            <a:r>
              <a:rPr lang="en-US" sz="800" dirty="0" smtClean="0">
                <a:latin typeface="Arial" panose="020B0604020202020204" pitchFamily="34" charset="0"/>
              </a:rPr>
              <a:t>and territorial results).</a:t>
            </a:r>
          </a:p>
        </p:txBody>
      </p:sp>
      <p:sp>
        <p:nvSpPr>
          <p:cNvPr id="18" name="Rectangle 17"/>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20" name="Group 19"/>
          <p:cNvGrpSpPr/>
          <p:nvPr/>
        </p:nvGrpSpPr>
        <p:grpSpPr>
          <a:xfrm>
            <a:off x="374904" y="6059010"/>
            <a:ext cx="3754098" cy="656156"/>
            <a:chOff x="374904" y="6059010"/>
            <a:chExt cx="3754098" cy="656156"/>
          </a:xfrm>
        </p:grpSpPr>
        <p:grpSp>
          <p:nvGrpSpPr>
            <p:cNvPr id="29" name="Group 28"/>
            <p:cNvGrpSpPr/>
            <p:nvPr/>
          </p:nvGrpSpPr>
          <p:grpSpPr>
            <a:xfrm>
              <a:off x="374904" y="6304861"/>
              <a:ext cx="3387471" cy="410305"/>
              <a:chOff x="3484840" y="6546819"/>
              <a:chExt cx="3387471" cy="410305"/>
            </a:xfrm>
          </p:grpSpPr>
          <p:sp>
            <p:nvSpPr>
              <p:cNvPr id="37" name="TextBox 36"/>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38" name="Oval 37"/>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30" name="Group 29"/>
            <p:cNvGrpSpPr/>
            <p:nvPr/>
          </p:nvGrpSpPr>
          <p:grpSpPr>
            <a:xfrm>
              <a:off x="374904" y="6059010"/>
              <a:ext cx="3754098" cy="230832"/>
              <a:chOff x="139635" y="6531780"/>
              <a:chExt cx="3754098" cy="230832"/>
            </a:xfrm>
          </p:grpSpPr>
          <p:sp>
            <p:nvSpPr>
              <p:cNvPr id="31"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32"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3"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34"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5"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36"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3481944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2911105" y="1773054"/>
            <a:ext cx="5900324" cy="3730884"/>
            <a:chOff x="2905755" y="1477377"/>
            <a:chExt cx="5900324" cy="3730884"/>
          </a:xfrm>
        </p:grpSpPr>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5755" y="1477377"/>
              <a:ext cx="5900324" cy="3730884"/>
            </a:xfrm>
            <a:prstGeom prst="rect">
              <a:avLst/>
            </a:prstGeom>
          </p:spPr>
        </p:pic>
        <p:sp>
          <p:nvSpPr>
            <p:cNvPr id="45" name="Rectangle 44"/>
            <p:cNvSpPr/>
            <p:nvPr/>
          </p:nvSpPr>
          <p:spPr>
            <a:xfrm>
              <a:off x="3915519" y="3779482"/>
              <a:ext cx="411480" cy="228600"/>
            </a:xfrm>
            <a:prstGeom prst="rect">
              <a:avLst/>
            </a:prstGeom>
            <a:pattFill prst="pct90">
              <a:fgClr>
                <a:srgbClr val="00A199"/>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chemeClr val="bg1"/>
                  </a:solidFill>
                  <a:effectLst>
                    <a:glow rad="63500">
                      <a:srgbClr val="00A199"/>
                    </a:glow>
                  </a:effectLst>
                </a:rPr>
                <a:t>69</a:t>
              </a:r>
              <a:r>
                <a:rPr lang="en-CA" sz="1300" b="1" baseline="30000" dirty="0" smtClean="0">
                  <a:solidFill>
                    <a:schemeClr val="bg1"/>
                  </a:solidFill>
                  <a:effectLst>
                    <a:glow rad="63500">
                      <a:srgbClr val="00A199"/>
                    </a:glow>
                  </a:effectLst>
                </a:rPr>
                <a:t>%</a:t>
              </a:r>
              <a:endParaRPr lang="en-CA" sz="1300" b="1" dirty="0">
                <a:solidFill>
                  <a:schemeClr val="bg1"/>
                </a:solidFill>
                <a:effectLst>
                  <a:glow rad="63500">
                    <a:srgbClr val="00A199"/>
                  </a:glow>
                </a:effectLst>
              </a:endParaRPr>
            </a:p>
          </p:txBody>
        </p:sp>
        <p:sp>
          <p:nvSpPr>
            <p:cNvPr id="46" name="Rectangle 45"/>
            <p:cNvSpPr/>
            <p:nvPr/>
          </p:nvSpPr>
          <p:spPr>
            <a:xfrm>
              <a:off x="4400186" y="3924995"/>
              <a:ext cx="411480" cy="228600"/>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42</a:t>
              </a:r>
              <a:r>
                <a:rPr lang="en-CA" sz="1300" b="1" baseline="30000" dirty="0" smtClean="0">
                  <a:solidFill>
                    <a:srgbClr val="282828"/>
                  </a:solidFill>
                </a:rPr>
                <a:t>%</a:t>
              </a:r>
              <a:endParaRPr lang="en-CA" sz="1300" b="1" dirty="0">
                <a:solidFill>
                  <a:srgbClr val="282828"/>
                </a:solidFill>
              </a:endParaRPr>
            </a:p>
          </p:txBody>
        </p:sp>
        <p:sp>
          <p:nvSpPr>
            <p:cNvPr id="47" name="Rectangle 46"/>
            <p:cNvSpPr/>
            <p:nvPr/>
          </p:nvSpPr>
          <p:spPr>
            <a:xfrm>
              <a:off x="4850905" y="3969008"/>
              <a:ext cx="411480" cy="228600"/>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44</a:t>
              </a:r>
              <a:r>
                <a:rPr lang="en-CA" sz="1300" b="1" baseline="30000" dirty="0" smtClean="0">
                  <a:solidFill>
                    <a:srgbClr val="282828"/>
                  </a:solidFill>
                </a:rPr>
                <a:t>%</a:t>
              </a:r>
              <a:endParaRPr lang="en-CA" sz="1300" b="1" dirty="0">
                <a:solidFill>
                  <a:srgbClr val="282828"/>
                </a:solidFill>
              </a:endParaRPr>
            </a:p>
          </p:txBody>
        </p:sp>
        <p:sp>
          <p:nvSpPr>
            <p:cNvPr id="48" name="Rectangle 47"/>
            <p:cNvSpPr/>
            <p:nvPr/>
          </p:nvSpPr>
          <p:spPr>
            <a:xfrm>
              <a:off x="5296405" y="3984191"/>
              <a:ext cx="411480" cy="228600"/>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48</a:t>
              </a:r>
              <a:r>
                <a:rPr lang="en-CA" sz="1300" b="1" baseline="30000" dirty="0" smtClean="0">
                  <a:solidFill>
                    <a:srgbClr val="282828"/>
                  </a:solidFill>
                </a:rPr>
                <a:t>%</a:t>
              </a:r>
              <a:endParaRPr lang="en-CA" sz="1300" b="1" dirty="0">
                <a:solidFill>
                  <a:srgbClr val="282828"/>
                </a:solidFill>
              </a:endParaRPr>
            </a:p>
          </p:txBody>
        </p:sp>
        <p:sp>
          <p:nvSpPr>
            <p:cNvPr id="49" name="Rectangle 48"/>
            <p:cNvSpPr/>
            <p:nvPr/>
          </p:nvSpPr>
          <p:spPr>
            <a:xfrm>
              <a:off x="5866580" y="4181107"/>
              <a:ext cx="411480" cy="228600"/>
            </a:xfrm>
            <a:prstGeom prst="rect">
              <a:avLst/>
            </a:prstGeom>
            <a:pattFill prst="pct90">
              <a:fgClr>
                <a:srgbClr val="00A199"/>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chemeClr val="bg1"/>
                  </a:solidFill>
                  <a:effectLst>
                    <a:glow rad="63500">
                      <a:srgbClr val="00A199">
                        <a:alpha val="40000"/>
                      </a:srgbClr>
                    </a:glow>
                  </a:effectLst>
                </a:rPr>
                <a:t>59</a:t>
              </a:r>
              <a:r>
                <a:rPr lang="en-CA" sz="1300" b="1" baseline="30000" dirty="0" smtClean="0">
                  <a:solidFill>
                    <a:schemeClr val="bg1"/>
                  </a:solidFill>
                  <a:effectLst>
                    <a:glow rad="63500">
                      <a:srgbClr val="00A199">
                        <a:alpha val="40000"/>
                      </a:srgbClr>
                    </a:glow>
                  </a:effectLst>
                </a:rPr>
                <a:t>%</a:t>
              </a:r>
              <a:endParaRPr lang="en-CA" sz="1300" b="1" dirty="0">
                <a:solidFill>
                  <a:schemeClr val="bg1"/>
                </a:solidFill>
                <a:effectLst>
                  <a:glow rad="63500">
                    <a:srgbClr val="00A199">
                      <a:alpha val="40000"/>
                    </a:srgbClr>
                  </a:glow>
                </a:effectLst>
              </a:endParaRPr>
            </a:p>
          </p:txBody>
        </p:sp>
        <p:sp>
          <p:nvSpPr>
            <p:cNvPr id="50" name="Rectangle 49"/>
            <p:cNvSpPr/>
            <p:nvPr/>
          </p:nvSpPr>
          <p:spPr>
            <a:xfrm>
              <a:off x="6592665" y="4025676"/>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17</a:t>
              </a:r>
              <a:r>
                <a:rPr lang="en-CA" sz="1300" b="1" baseline="30000" dirty="0" smtClean="0">
                  <a:solidFill>
                    <a:srgbClr val="282828"/>
                  </a:solidFill>
                </a:rPr>
                <a:t>%</a:t>
              </a:r>
              <a:endParaRPr lang="en-CA" sz="1300" b="1" dirty="0">
                <a:solidFill>
                  <a:srgbClr val="282828"/>
                </a:solidFill>
              </a:endParaRPr>
            </a:p>
          </p:txBody>
        </p:sp>
        <p:sp>
          <p:nvSpPr>
            <p:cNvPr id="51" name="Rectangle 50"/>
            <p:cNvSpPr/>
            <p:nvPr/>
          </p:nvSpPr>
          <p:spPr>
            <a:xfrm>
              <a:off x="7116466" y="3088676"/>
              <a:ext cx="411480" cy="228600"/>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54</a:t>
              </a:r>
              <a:r>
                <a:rPr lang="en-CA" sz="1300" b="1" baseline="30000" dirty="0" smtClean="0">
                  <a:solidFill>
                    <a:srgbClr val="282828"/>
                  </a:solidFill>
                </a:rPr>
                <a:t>%</a:t>
              </a:r>
              <a:endParaRPr lang="en-CA" sz="1300" b="1" dirty="0">
                <a:solidFill>
                  <a:srgbClr val="282828"/>
                </a:solidFill>
              </a:endParaRPr>
            </a:p>
          </p:txBody>
        </p:sp>
        <p:sp>
          <p:nvSpPr>
            <p:cNvPr id="52" name="Rectangle 51"/>
            <p:cNvSpPr/>
            <p:nvPr/>
          </p:nvSpPr>
          <p:spPr>
            <a:xfrm>
              <a:off x="7963688" y="3456660"/>
              <a:ext cx="411480" cy="228600"/>
            </a:xfrm>
            <a:prstGeom prst="rect">
              <a:avLst/>
            </a:prstGeom>
            <a:pattFill prst="pct90">
              <a:fgClr>
                <a:srgbClr val="00A199"/>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chemeClr val="bg1"/>
                  </a:solidFill>
                  <a:effectLst>
                    <a:glow rad="63500">
                      <a:srgbClr val="00A199"/>
                    </a:glow>
                  </a:effectLst>
                </a:rPr>
                <a:t>82</a:t>
              </a:r>
              <a:r>
                <a:rPr lang="en-CA" sz="1300" b="1" baseline="30000" dirty="0" smtClean="0">
                  <a:solidFill>
                    <a:schemeClr val="bg1"/>
                  </a:solidFill>
                  <a:effectLst>
                    <a:glow rad="63500">
                      <a:srgbClr val="00A199"/>
                    </a:glow>
                  </a:effectLst>
                </a:rPr>
                <a:t>%</a:t>
              </a:r>
              <a:endParaRPr lang="en-CA" sz="1300" b="1" dirty="0">
                <a:solidFill>
                  <a:schemeClr val="bg1"/>
                </a:solidFill>
                <a:effectLst>
                  <a:glow rad="63500">
                    <a:srgbClr val="00A199"/>
                  </a:glow>
                </a:effectLst>
              </a:endParaRPr>
            </a:p>
          </p:txBody>
        </p:sp>
        <p:sp>
          <p:nvSpPr>
            <p:cNvPr id="55" name="Rectangle 54"/>
            <p:cNvSpPr/>
            <p:nvPr/>
          </p:nvSpPr>
          <p:spPr>
            <a:xfrm>
              <a:off x="7873861" y="4373264"/>
              <a:ext cx="411480" cy="228600"/>
            </a:xfrm>
            <a:prstGeom prst="rect">
              <a:avLst/>
            </a:prstGeom>
            <a:pattFill prst="pct90">
              <a:fgClr>
                <a:srgbClr val="00A199"/>
              </a:fgClr>
              <a:bgClr>
                <a:prstClr val="white"/>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chemeClr val="bg1"/>
                  </a:solidFill>
                  <a:effectLst>
                    <a:glow rad="63500">
                      <a:srgbClr val="00A199"/>
                    </a:glow>
                  </a:effectLst>
                </a:rPr>
                <a:t>75</a:t>
              </a:r>
              <a:r>
                <a:rPr lang="en-CA" sz="1300" b="1" baseline="30000" dirty="0" smtClean="0">
                  <a:solidFill>
                    <a:schemeClr val="bg1"/>
                  </a:solidFill>
                  <a:effectLst>
                    <a:glow rad="63500">
                      <a:srgbClr val="00A199"/>
                    </a:glow>
                  </a:effectLst>
                </a:rPr>
                <a:t>%</a:t>
              </a:r>
              <a:endParaRPr lang="en-CA" sz="1300" b="1" dirty="0">
                <a:solidFill>
                  <a:schemeClr val="bg1"/>
                </a:solidFill>
                <a:effectLst>
                  <a:glow rad="63500">
                    <a:srgbClr val="00A199"/>
                  </a:glow>
                </a:effectLst>
              </a:endParaRPr>
            </a:p>
          </p:txBody>
        </p:sp>
        <p:sp>
          <p:nvSpPr>
            <p:cNvPr id="56" name="Rectangle 55"/>
            <p:cNvSpPr/>
            <p:nvPr/>
          </p:nvSpPr>
          <p:spPr>
            <a:xfrm>
              <a:off x="7258016" y="4712449"/>
              <a:ext cx="411480" cy="228600"/>
            </a:xfrm>
            <a:prstGeom prst="rect">
              <a:avLst/>
            </a:prstGeom>
            <a:pattFill prst="pct90">
              <a:fgClr>
                <a:srgbClr val="00A199"/>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chemeClr val="bg1"/>
                  </a:solidFill>
                  <a:effectLst>
                    <a:glow rad="63500">
                      <a:srgbClr val="00A199"/>
                    </a:glow>
                  </a:effectLst>
                </a:rPr>
                <a:t>87</a:t>
              </a:r>
              <a:r>
                <a:rPr lang="en-CA" sz="1300" b="1" baseline="30000" dirty="0" smtClean="0">
                  <a:solidFill>
                    <a:schemeClr val="bg1"/>
                  </a:solidFill>
                  <a:effectLst>
                    <a:glow rad="63500">
                      <a:srgbClr val="00A199"/>
                    </a:glow>
                  </a:effectLst>
                </a:rPr>
                <a:t>%</a:t>
              </a:r>
              <a:endParaRPr lang="en-CA" sz="1300" b="1" dirty="0">
                <a:solidFill>
                  <a:schemeClr val="bg1"/>
                </a:solidFill>
                <a:effectLst>
                  <a:glow rad="63500">
                    <a:srgbClr val="00A199"/>
                  </a:glow>
                </a:effectLst>
              </a:endParaRPr>
            </a:p>
          </p:txBody>
        </p:sp>
        <p:sp>
          <p:nvSpPr>
            <p:cNvPr id="57" name="Rectangle 56"/>
            <p:cNvSpPr/>
            <p:nvPr/>
          </p:nvSpPr>
          <p:spPr>
            <a:xfrm>
              <a:off x="4112063" y="2159177"/>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60</a:t>
              </a:r>
              <a:r>
                <a:rPr lang="en-CA" sz="1300" b="1" baseline="30000" dirty="0" smtClean="0">
                  <a:solidFill>
                    <a:srgbClr val="282828"/>
                  </a:solidFill>
                </a:rPr>
                <a:t>%</a:t>
              </a:r>
              <a:endParaRPr lang="en-CA" sz="1300" b="1" dirty="0">
                <a:solidFill>
                  <a:srgbClr val="282828"/>
                </a:solidFill>
              </a:endParaRPr>
            </a:p>
          </p:txBody>
        </p:sp>
      </p:grpSp>
      <p:sp>
        <p:nvSpPr>
          <p:cNvPr id="2" name="Title 1"/>
          <p:cNvSpPr>
            <a:spLocks noGrp="1"/>
          </p:cNvSpPr>
          <p:nvPr>
            <p:ph type="title"/>
          </p:nvPr>
        </p:nvSpPr>
        <p:spPr/>
        <p:txBody>
          <a:bodyPr/>
          <a:lstStyle/>
          <a:p>
            <a:r>
              <a:rPr lang="en-US" dirty="0" smtClean="0"/>
              <a:t>Half of Canadian primary care physicians usually receive notifications of patients’ emergency department visits</a:t>
            </a:r>
            <a:endParaRPr lang="en-US" dirty="0"/>
          </a:p>
        </p:txBody>
      </p:sp>
      <p:graphicFrame>
        <p:nvGraphicFramePr>
          <p:cNvPr id="3" name="Chart 2"/>
          <p:cNvGraphicFramePr/>
          <p:nvPr>
            <p:extLst>
              <p:ext uri="{D42A27DB-BD31-4B8C-83A1-F6EECF244321}">
                <p14:modId xmlns:p14="http://schemas.microsoft.com/office/powerpoint/2010/main" val="3407833209"/>
              </p:ext>
            </p:extLst>
          </p:nvPr>
        </p:nvGraphicFramePr>
        <p:xfrm>
          <a:off x="363656" y="2119640"/>
          <a:ext cx="3115654" cy="299384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374904" y="1314712"/>
            <a:ext cx="7299942" cy="661720"/>
          </a:xfrm>
          <a:prstGeom prst="rect">
            <a:avLst/>
          </a:prstGeom>
          <a:noFill/>
        </p:spPr>
        <p:txBody>
          <a:bodyPr wrap="square" lIns="0" tIns="91440" bIns="137160" rtlCol="0">
            <a:spAutoFit/>
          </a:bodyPr>
          <a:lstStyle/>
          <a:p>
            <a:r>
              <a:rPr lang="en-US" sz="1400" dirty="0" smtClean="0">
                <a:solidFill>
                  <a:srgbClr val="365254"/>
                </a:solidFill>
                <a:cs typeface="Arial" panose="020B0604020202020204" pitchFamily="34" charset="0"/>
              </a:rPr>
              <a:t>Proportion </a:t>
            </a:r>
            <a:r>
              <a:rPr lang="en-US" sz="1400" dirty="0">
                <a:solidFill>
                  <a:srgbClr val="365254"/>
                </a:solidFill>
                <a:cs typeface="Arial" panose="020B0604020202020204" pitchFamily="34" charset="0"/>
              </a:rPr>
              <a:t>of primary care physicians who </a:t>
            </a:r>
            <a:r>
              <a:rPr lang="en-US" sz="1400" b="1" dirty="0" smtClean="0">
                <a:solidFill>
                  <a:srgbClr val="365254"/>
                </a:solidFill>
                <a:cs typeface="Arial" panose="020B0604020202020204" pitchFamily="34" charset="0"/>
              </a:rPr>
              <a:t>usually</a:t>
            </a:r>
            <a:r>
              <a:rPr lang="en-US" sz="1400" dirty="0" smtClean="0">
                <a:solidFill>
                  <a:srgbClr val="365254"/>
                </a:solidFill>
                <a:cs typeface="Arial" panose="020B0604020202020204" pitchFamily="34" charset="0"/>
              </a:rPr>
              <a:t> </a:t>
            </a:r>
            <a:r>
              <a:rPr lang="en-US" sz="1400" dirty="0">
                <a:solidFill>
                  <a:srgbClr val="365254"/>
                </a:solidFill>
                <a:cs typeface="Arial" panose="020B0604020202020204" pitchFamily="34" charset="0"/>
              </a:rPr>
              <a:t>receive notifications that their patients have been seen in an emergency department</a:t>
            </a:r>
          </a:p>
        </p:txBody>
      </p:sp>
      <p:sp>
        <p:nvSpPr>
          <p:cNvPr id="32" name="Rectangle 31"/>
          <p:cNvSpPr/>
          <p:nvPr/>
        </p:nvSpPr>
        <p:spPr>
          <a:xfrm>
            <a:off x="374904" y="5380855"/>
            <a:ext cx="7217873" cy="461665"/>
          </a:xfrm>
          <a:prstGeom prst="rect">
            <a:avLst/>
          </a:prstGeom>
        </p:spPr>
        <p:txBody>
          <a:bodyPr wrap="square" lIns="0" tIns="91440" bIns="0">
            <a:spAutoFit/>
          </a:bodyPr>
          <a:lstStyle/>
          <a:p>
            <a:r>
              <a:rPr lang="en-US" sz="800" b="1" dirty="0" smtClean="0">
                <a:latin typeface="Arial" panose="020B0604020202020204" pitchFamily="34" charset="0"/>
              </a:rPr>
              <a:t>Note</a:t>
            </a:r>
          </a:p>
          <a:p>
            <a:r>
              <a:rPr lang="en-US" sz="800" dirty="0" smtClean="0">
                <a:latin typeface="Arial" panose="020B0604020202020204" pitchFamily="34" charset="0"/>
              </a:rPr>
              <a:t>The CMWF </a:t>
            </a:r>
            <a:r>
              <a:rPr lang="en-US" sz="800" dirty="0">
                <a:latin typeface="Arial" panose="020B0604020202020204" pitchFamily="34" charset="0"/>
              </a:rPr>
              <a:t>average was calculated by adding the results from the 11 countries and dividing by the number of countries. </a:t>
            </a:r>
            <a:r>
              <a:rPr lang="en-US" sz="800" dirty="0" smtClean="0">
                <a:latin typeface="Arial" panose="020B0604020202020204" pitchFamily="34" charset="0"/>
              </a:rPr>
              <a:t>The </a:t>
            </a:r>
            <a:r>
              <a:rPr lang="en-US" sz="800" dirty="0">
                <a:latin typeface="Arial" panose="020B0604020202020204" pitchFamily="34" charset="0"/>
              </a:rPr>
              <a:t>Canadian average represents the average experience of Canadians (as opposed to the mean of </a:t>
            </a:r>
            <a:r>
              <a:rPr lang="en-US" sz="800" dirty="0" smtClean="0">
                <a:latin typeface="Arial" panose="020B0604020202020204" pitchFamily="34" charset="0"/>
              </a:rPr>
              <a:t>provincial and territorial </a:t>
            </a:r>
            <a:r>
              <a:rPr lang="en-US" sz="800" dirty="0">
                <a:latin typeface="Arial" panose="020B0604020202020204" pitchFamily="34" charset="0"/>
              </a:rPr>
              <a:t>results</a:t>
            </a:r>
            <a:r>
              <a:rPr lang="en-US" sz="800" dirty="0" smtClean="0">
                <a:latin typeface="Arial" panose="020B0604020202020204" pitchFamily="34" charset="0"/>
              </a:rPr>
              <a:t>).</a:t>
            </a:r>
          </a:p>
        </p:txBody>
      </p:sp>
      <p:sp>
        <p:nvSpPr>
          <p:cNvPr id="31" name="Rectangle 30"/>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33" name="Group 32"/>
          <p:cNvGrpSpPr/>
          <p:nvPr/>
        </p:nvGrpSpPr>
        <p:grpSpPr>
          <a:xfrm>
            <a:off x="374904" y="6059010"/>
            <a:ext cx="3754098" cy="656156"/>
            <a:chOff x="374904" y="6059010"/>
            <a:chExt cx="3754098" cy="656156"/>
          </a:xfrm>
        </p:grpSpPr>
        <p:grpSp>
          <p:nvGrpSpPr>
            <p:cNvPr id="58" name="Group 57"/>
            <p:cNvGrpSpPr/>
            <p:nvPr/>
          </p:nvGrpSpPr>
          <p:grpSpPr>
            <a:xfrm>
              <a:off x="374904" y="6304861"/>
              <a:ext cx="3387471" cy="410305"/>
              <a:chOff x="3484840" y="6546819"/>
              <a:chExt cx="3387471" cy="410305"/>
            </a:xfrm>
          </p:grpSpPr>
          <p:sp>
            <p:nvSpPr>
              <p:cNvPr id="66" name="TextBox 65"/>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67" name="Oval 66"/>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59" name="Group 58"/>
            <p:cNvGrpSpPr/>
            <p:nvPr/>
          </p:nvGrpSpPr>
          <p:grpSpPr>
            <a:xfrm>
              <a:off x="374904" y="6059010"/>
              <a:ext cx="3754098" cy="230832"/>
              <a:chOff x="139635" y="6531780"/>
              <a:chExt cx="3754098" cy="230832"/>
            </a:xfrm>
          </p:grpSpPr>
          <p:sp>
            <p:nvSpPr>
              <p:cNvPr id="60"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61"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62"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63"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64"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65"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42128554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5237074" y="3088285"/>
            <a:ext cx="10113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810" y="2767008"/>
            <a:ext cx="594360" cy="594360"/>
          </a:xfrm>
          <a:prstGeom prst="rect">
            <a:avLst/>
          </a:prstGeom>
        </p:spPr>
      </p:pic>
      <p:sp>
        <p:nvSpPr>
          <p:cNvPr id="2" name="Title 1"/>
          <p:cNvSpPr>
            <a:spLocks noGrp="1"/>
          </p:cNvSpPr>
          <p:nvPr>
            <p:ph type="title"/>
          </p:nvPr>
        </p:nvSpPr>
        <p:spPr/>
        <p:txBody>
          <a:bodyPr/>
          <a:lstStyle/>
          <a:p>
            <a:r>
              <a:rPr lang="en-US" dirty="0" smtClean="0"/>
              <a:t>Many Canadian primary care physicians receive notifications of patients’ hospital stays within 2 weeks</a:t>
            </a:r>
            <a:endParaRPr lang="en-US" dirty="0"/>
          </a:p>
        </p:txBody>
      </p:sp>
      <p:graphicFrame>
        <p:nvGraphicFramePr>
          <p:cNvPr id="3" name="Chart 2"/>
          <p:cNvGraphicFramePr/>
          <p:nvPr>
            <p:extLst>
              <p:ext uri="{D42A27DB-BD31-4B8C-83A1-F6EECF244321}">
                <p14:modId xmlns:p14="http://schemas.microsoft.com/office/powerpoint/2010/main" val="15993987"/>
              </p:ext>
            </p:extLst>
          </p:nvPr>
        </p:nvGraphicFramePr>
        <p:xfrm>
          <a:off x="539496" y="2632013"/>
          <a:ext cx="3731133" cy="300569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457200" y="1327465"/>
            <a:ext cx="4023360" cy="884858"/>
          </a:xfrm>
          <a:prstGeom prst="rect">
            <a:avLst/>
          </a:prstGeom>
          <a:noFill/>
        </p:spPr>
        <p:txBody>
          <a:bodyPr wrap="square" tIns="91440" bIns="137160" rtlCol="0">
            <a:spAutoFit/>
          </a:bodyPr>
          <a:lstStyle/>
          <a:p>
            <a:pPr algn="ctr">
              <a:lnSpc>
                <a:spcPts val="1700"/>
              </a:lnSpc>
            </a:pPr>
            <a:r>
              <a:rPr lang="en-US" sz="1400" dirty="0" smtClean="0">
                <a:solidFill>
                  <a:srgbClr val="365254"/>
                </a:solidFill>
                <a:cs typeface="Arial" panose="020B0604020202020204" pitchFamily="34" charset="0"/>
              </a:rPr>
              <a:t>Proportion </a:t>
            </a:r>
            <a:r>
              <a:rPr lang="en-US" sz="1400" dirty="0">
                <a:solidFill>
                  <a:srgbClr val="365254"/>
                </a:solidFill>
                <a:cs typeface="Arial" panose="020B0604020202020204" pitchFamily="34" charset="0"/>
              </a:rPr>
              <a:t>of primary care physicians </a:t>
            </a:r>
            <a:r>
              <a:rPr lang="en-US" sz="1400" dirty="0" smtClean="0">
                <a:solidFill>
                  <a:srgbClr val="365254"/>
                </a:solidFill>
                <a:cs typeface="Arial" panose="020B0604020202020204" pitchFamily="34" charset="0"/>
              </a:rPr>
              <a:t/>
            </a:r>
            <a:br>
              <a:rPr lang="en-US" sz="1400" dirty="0" smtClean="0">
                <a:solidFill>
                  <a:srgbClr val="365254"/>
                </a:solidFill>
                <a:cs typeface="Arial" panose="020B0604020202020204" pitchFamily="34" charset="0"/>
              </a:rPr>
            </a:br>
            <a:r>
              <a:rPr lang="en-US" sz="1400" dirty="0" smtClean="0">
                <a:solidFill>
                  <a:srgbClr val="365254"/>
                </a:solidFill>
                <a:cs typeface="Arial" panose="020B0604020202020204" pitchFamily="34" charset="0"/>
              </a:rPr>
              <a:t>who </a:t>
            </a:r>
            <a:r>
              <a:rPr lang="en-US" sz="1400" b="1" dirty="0" smtClean="0">
                <a:solidFill>
                  <a:srgbClr val="365254"/>
                </a:solidFill>
                <a:cs typeface="Arial" panose="020B0604020202020204" pitchFamily="34" charset="0"/>
              </a:rPr>
              <a:t>usually</a:t>
            </a:r>
            <a:r>
              <a:rPr lang="en-US" sz="1400" dirty="0" smtClean="0">
                <a:solidFill>
                  <a:srgbClr val="365254"/>
                </a:solidFill>
                <a:cs typeface="Arial" panose="020B0604020202020204" pitchFamily="34" charset="0"/>
              </a:rPr>
              <a:t> </a:t>
            </a:r>
            <a:r>
              <a:rPr lang="en-US" sz="1400" dirty="0">
                <a:solidFill>
                  <a:srgbClr val="365254"/>
                </a:solidFill>
                <a:cs typeface="Arial" panose="020B0604020202020204" pitchFamily="34" charset="0"/>
              </a:rPr>
              <a:t>receive notifications that their </a:t>
            </a:r>
            <a:r>
              <a:rPr lang="en-US" sz="1400" dirty="0" smtClean="0">
                <a:solidFill>
                  <a:srgbClr val="365254"/>
                </a:solidFill>
                <a:cs typeface="Arial" panose="020B0604020202020204" pitchFamily="34" charset="0"/>
              </a:rPr>
              <a:t/>
            </a:r>
            <a:br>
              <a:rPr lang="en-US" sz="1400" dirty="0" smtClean="0">
                <a:solidFill>
                  <a:srgbClr val="365254"/>
                </a:solidFill>
                <a:cs typeface="Arial" panose="020B0604020202020204" pitchFamily="34" charset="0"/>
              </a:rPr>
            </a:br>
            <a:r>
              <a:rPr lang="en-US" sz="1400" dirty="0" smtClean="0">
                <a:solidFill>
                  <a:srgbClr val="365254"/>
                </a:solidFill>
                <a:cs typeface="Arial" panose="020B0604020202020204" pitchFamily="34" charset="0"/>
              </a:rPr>
              <a:t>patients have </a:t>
            </a:r>
            <a:r>
              <a:rPr lang="en-US" sz="1400" dirty="0">
                <a:solidFill>
                  <a:srgbClr val="365254"/>
                </a:solidFill>
                <a:cs typeface="Arial" panose="020B0604020202020204" pitchFamily="34" charset="0"/>
              </a:rPr>
              <a:t>been admitted to a hospital</a:t>
            </a:r>
          </a:p>
        </p:txBody>
      </p:sp>
      <p:sp>
        <p:nvSpPr>
          <p:cNvPr id="6" name="TextBox 5"/>
          <p:cNvSpPr txBox="1"/>
          <p:nvPr/>
        </p:nvSpPr>
        <p:spPr>
          <a:xfrm>
            <a:off x="4646081" y="1311139"/>
            <a:ext cx="3821644" cy="1320874"/>
          </a:xfrm>
          <a:prstGeom prst="rect">
            <a:avLst/>
          </a:prstGeom>
          <a:noFill/>
        </p:spPr>
        <p:txBody>
          <a:bodyPr wrap="square" tIns="91440" bIns="137160" rtlCol="0">
            <a:spAutoFit/>
          </a:bodyPr>
          <a:lstStyle/>
          <a:p>
            <a:pPr algn="ctr">
              <a:lnSpc>
                <a:spcPts val="1700"/>
              </a:lnSpc>
            </a:pPr>
            <a:r>
              <a:rPr lang="en-US" sz="1400" dirty="0">
                <a:solidFill>
                  <a:srgbClr val="365254"/>
                </a:solidFill>
                <a:cs typeface="Arial" panose="020B0604020202020204" pitchFamily="34" charset="0"/>
              </a:rPr>
              <a:t>After their patients have been discharged from a hospital, </a:t>
            </a:r>
            <a:r>
              <a:rPr lang="en-US" sz="1400" b="1" dirty="0">
                <a:solidFill>
                  <a:srgbClr val="365254"/>
                </a:solidFill>
                <a:cs typeface="Arial" panose="020B0604020202020204" pitchFamily="34" charset="0"/>
              </a:rPr>
              <a:t>average length of time</a:t>
            </a:r>
            <a:r>
              <a:rPr lang="en-US" sz="1400" dirty="0">
                <a:solidFill>
                  <a:srgbClr val="365254"/>
                </a:solidFill>
                <a:cs typeface="Arial" panose="020B0604020202020204" pitchFamily="34" charset="0"/>
              </a:rPr>
              <a:t> Canadian primary care physicians wait to receive the information they need to continue managing the patient, including recommended follow-up </a:t>
            </a:r>
            <a:r>
              <a:rPr lang="en-US" sz="1400" dirty="0" smtClean="0">
                <a:solidFill>
                  <a:srgbClr val="365254"/>
                </a:solidFill>
                <a:cs typeface="Arial" panose="020B0604020202020204" pitchFamily="34" charset="0"/>
              </a:rPr>
              <a:t>care</a:t>
            </a:r>
            <a:endParaRPr lang="en-US" sz="1400" dirty="0">
              <a:solidFill>
                <a:srgbClr val="365254"/>
              </a:solidFill>
              <a:cs typeface="Arial" panose="020B0604020202020204" pitchFamily="34" charset="0"/>
            </a:endParaRPr>
          </a:p>
        </p:txBody>
      </p:sp>
      <p:grpSp>
        <p:nvGrpSpPr>
          <p:cNvPr id="25" name="Group 24"/>
          <p:cNvGrpSpPr/>
          <p:nvPr/>
        </p:nvGrpSpPr>
        <p:grpSpPr>
          <a:xfrm>
            <a:off x="4629760" y="5437216"/>
            <a:ext cx="4008880" cy="594360"/>
            <a:chOff x="4648810" y="5339936"/>
            <a:chExt cx="4008880" cy="594360"/>
          </a:xfrm>
        </p:grpSpPr>
        <p:pic>
          <p:nvPicPr>
            <p:cNvPr id="20" name="Content Placeholder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810" y="5339936"/>
              <a:ext cx="594360" cy="594360"/>
            </a:xfrm>
            <a:prstGeom prst="rect">
              <a:avLst/>
            </a:prstGeom>
          </p:spPr>
        </p:pic>
        <p:sp>
          <p:nvSpPr>
            <p:cNvPr id="24" name="Rectangle 23"/>
            <p:cNvSpPr/>
            <p:nvPr/>
          </p:nvSpPr>
          <p:spPr>
            <a:xfrm>
              <a:off x="5234367" y="5363286"/>
              <a:ext cx="3423323" cy="528414"/>
            </a:xfrm>
            <a:prstGeom prst="rect">
              <a:avLst/>
            </a:prstGeom>
          </p:spPr>
          <p:txBody>
            <a:bodyPr wrap="square">
              <a:spAutoFit/>
            </a:bodyPr>
            <a:lstStyle/>
            <a:p>
              <a:pPr>
                <a:lnSpc>
                  <a:spcPts val="1800"/>
                </a:lnSpc>
              </a:pPr>
              <a:r>
                <a:rPr lang="en-US" sz="1100" dirty="0" smtClean="0">
                  <a:latin typeface="Arial" panose="020B0604020202020204" pitchFamily="34" charset="0"/>
                  <a:cs typeface="Arial" panose="020B0604020202020204" pitchFamily="34" charset="0"/>
                </a:rPr>
                <a:t>64% of family physicians use electronic tools to receive hospital visit and discharge information.</a:t>
              </a:r>
              <a:r>
                <a:rPr lang="en-US" sz="1100" baseline="30000" dirty="0" smtClean="0">
                  <a:latin typeface="Arial" panose="020B0604020202020204" pitchFamily="34" charset="0"/>
                  <a:cs typeface="Arial" panose="020B0604020202020204" pitchFamily="34" charset="0"/>
                </a:rPr>
                <a:t>2</a:t>
              </a:r>
              <a:r>
                <a:rPr lang="en-US" sz="1100" dirty="0" smtClean="0">
                  <a:latin typeface="Arial" panose="020B0604020202020204" pitchFamily="34" charset="0"/>
                  <a:cs typeface="Arial" panose="020B0604020202020204" pitchFamily="34" charset="0"/>
                </a:rPr>
                <a:t> </a:t>
              </a:r>
              <a:endParaRPr lang="en-US" sz="1100" baseline="30000" dirty="0">
                <a:latin typeface="Arial" panose="020B0604020202020204" pitchFamily="34" charset="0"/>
                <a:cs typeface="Arial" panose="020B0604020202020204" pitchFamily="34" charset="0"/>
              </a:endParaRPr>
            </a:p>
          </p:txBody>
        </p:sp>
      </p:grpSp>
      <p:sp>
        <p:nvSpPr>
          <p:cNvPr id="23" name="Rectangle 22"/>
          <p:cNvSpPr/>
          <p:nvPr/>
        </p:nvSpPr>
        <p:spPr>
          <a:xfrm>
            <a:off x="5275174" y="3107335"/>
            <a:ext cx="601751" cy="410369"/>
          </a:xfrm>
          <a:prstGeom prst="rect">
            <a:avLst/>
          </a:prstGeom>
        </p:spPr>
        <p:txBody>
          <a:bodyPr wrap="square" lIns="0" tIns="0" rIns="0" bIns="0">
            <a:spAutoFit/>
          </a:bodyPr>
          <a:lstStyle/>
          <a:p>
            <a:pPr algn="ctr">
              <a:lnSpc>
                <a:spcPts val="1600"/>
              </a:lnSpc>
            </a:pPr>
            <a:r>
              <a:rPr lang="en-US" sz="1100" dirty="0" smtClean="0">
                <a:solidFill>
                  <a:srgbClr val="282828"/>
                </a:solidFill>
                <a:latin typeface="Arial" panose="020B0604020202020204" pitchFamily="34" charset="0"/>
                <a:cs typeface="Arial" panose="020B0604020202020204" pitchFamily="34" charset="0"/>
              </a:rPr>
              <a:t>Same as </a:t>
            </a:r>
            <a:br>
              <a:rPr lang="en-US" sz="1100" dirty="0" smtClean="0">
                <a:solidFill>
                  <a:srgbClr val="282828"/>
                </a:solidFill>
                <a:latin typeface="Arial" panose="020B0604020202020204" pitchFamily="34" charset="0"/>
                <a:cs typeface="Arial" panose="020B0604020202020204" pitchFamily="34" charset="0"/>
              </a:rPr>
            </a:br>
            <a:r>
              <a:rPr lang="en-US" sz="1100" dirty="0" smtClean="0">
                <a:solidFill>
                  <a:srgbClr val="282828"/>
                </a:solidFill>
                <a:latin typeface="Arial" panose="020B0604020202020204" pitchFamily="34" charset="0"/>
                <a:cs typeface="Arial" panose="020B0604020202020204" pitchFamily="34" charset="0"/>
              </a:rPr>
              <a:t>2015</a:t>
            </a:r>
            <a:r>
              <a:rPr lang="en-US" sz="1100" baseline="30000" dirty="0" smtClean="0">
                <a:latin typeface="Arial" panose="020B0604020202020204" pitchFamily="34" charset="0"/>
                <a:cs typeface="Arial" panose="020B0604020202020204" pitchFamily="34" charset="0"/>
              </a:rPr>
              <a:t>1</a:t>
            </a:r>
            <a:endParaRPr lang="en-US" sz="1100" baseline="30000" dirty="0">
              <a:solidFill>
                <a:srgbClr val="282828"/>
              </a:solidFill>
              <a:latin typeface="Arial" panose="020B06040202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793827719"/>
              </p:ext>
            </p:extLst>
          </p:nvPr>
        </p:nvGraphicFramePr>
        <p:xfrm>
          <a:off x="4787409" y="2575585"/>
          <a:ext cx="4023360" cy="2561857"/>
        </p:xfrm>
        <a:graphic>
          <a:graphicData uri="http://schemas.openxmlformats.org/drawingml/2006/chart">
            <c:chart xmlns:c="http://schemas.openxmlformats.org/drawingml/2006/chart" xmlns:r="http://schemas.openxmlformats.org/officeDocument/2006/relationships" r:id="rId6"/>
          </a:graphicData>
        </a:graphic>
      </p:graphicFrame>
      <p:sp>
        <p:nvSpPr>
          <p:cNvPr id="33" name="Rectangle 32"/>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34" name="Group 33"/>
          <p:cNvGrpSpPr/>
          <p:nvPr/>
        </p:nvGrpSpPr>
        <p:grpSpPr>
          <a:xfrm>
            <a:off x="374904" y="6493833"/>
            <a:ext cx="3754098" cy="230832"/>
            <a:chOff x="139635" y="6531780"/>
            <a:chExt cx="3754098" cy="230832"/>
          </a:xfrm>
        </p:grpSpPr>
        <p:sp>
          <p:nvSpPr>
            <p:cNvPr id="35"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36"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7"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38"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9"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40"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57257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4294967295"/>
          </p:nvPr>
        </p:nvSpPr>
        <p:spPr>
          <a:xfrm>
            <a:off x="374904" y="1271016"/>
            <a:ext cx="8225636" cy="4525963"/>
          </a:xfrm>
        </p:spPr>
        <p:txBody>
          <a:bodyPr>
            <a:noAutofit/>
          </a:bodyPr>
          <a:lstStyle/>
          <a:p>
            <a:pPr marL="0" indent="0">
              <a:lnSpc>
                <a:spcPts val="2600"/>
              </a:lnSpc>
              <a:spcAft>
                <a:spcPts val="900"/>
              </a:spcAft>
              <a:buNone/>
            </a:pPr>
            <a:r>
              <a:rPr lang="en-US" sz="2400" b="0" dirty="0" smtClean="0">
                <a:solidFill>
                  <a:srgbClr val="00A199"/>
                </a:solidFill>
              </a:rPr>
              <a:t>Key findings from this year’s survey </a:t>
            </a:r>
          </a:p>
          <a:p>
            <a:pPr marL="0" lvl="1" indent="0">
              <a:spcAft>
                <a:spcPts val="900"/>
              </a:spcAft>
              <a:buNone/>
            </a:pPr>
            <a:r>
              <a:rPr lang="en-US" sz="1800" b="1" dirty="0" smtClean="0">
                <a:solidFill>
                  <a:srgbClr val="365254"/>
                </a:solidFill>
              </a:rPr>
              <a:t>Profile of primary care physicians and their practices</a:t>
            </a:r>
          </a:p>
          <a:p>
            <a:pPr marL="171450" indent="-171450">
              <a:lnSpc>
                <a:spcPts val="1600"/>
              </a:lnSpc>
              <a:spcBef>
                <a:spcPts val="0"/>
              </a:spcBef>
              <a:spcAft>
                <a:spcPts val="450"/>
              </a:spcAft>
            </a:pPr>
            <a:r>
              <a:rPr lang="en-US" sz="1100" b="0" dirty="0" smtClean="0">
                <a:solidFill>
                  <a:schemeClr val="tx1"/>
                </a:solidFill>
                <a:latin typeface="Arial" panose="020B0604020202020204" pitchFamily="34" charset="0"/>
              </a:rPr>
              <a:t>There were more physician group practices in Canada in 2019 than in 2015 (65% versus 60%), reflecting a trend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away from solo practices. Notably, there is wide variation across the country in how practices are organized. </a:t>
            </a:r>
          </a:p>
          <a:p>
            <a:pPr marL="171450" indent="-171450">
              <a:lnSpc>
                <a:spcPts val="1600"/>
              </a:lnSpc>
              <a:spcBef>
                <a:spcPts val="0"/>
              </a:spcBef>
              <a:spcAft>
                <a:spcPts val="1200"/>
              </a:spcAft>
            </a:pPr>
            <a:r>
              <a:rPr lang="en-US" sz="1100" b="0" dirty="0" smtClean="0">
                <a:solidFill>
                  <a:schemeClr val="tx1"/>
                </a:solidFill>
                <a:latin typeface="Arial" panose="020B0604020202020204" pitchFamily="34" charset="0"/>
              </a:rPr>
              <a:t>More primary care physicians found their jobs stressful in 2019 than in 2015 (46% versus 27%). A similar trend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was seen in the other CMWF countries.</a:t>
            </a:r>
          </a:p>
          <a:p>
            <a:pPr marL="0" lvl="1" indent="0">
              <a:spcAft>
                <a:spcPts val="900"/>
              </a:spcAft>
              <a:buNone/>
            </a:pPr>
            <a:r>
              <a:rPr lang="en-US" sz="1800" b="1" dirty="0" smtClean="0">
                <a:solidFill>
                  <a:srgbClr val="365254"/>
                </a:solidFill>
              </a:rPr>
              <a:t>Access to care</a:t>
            </a:r>
          </a:p>
          <a:p>
            <a:pPr marL="171450" lvl="1" indent="-171450">
              <a:lnSpc>
                <a:spcPts val="1600"/>
              </a:lnSpc>
              <a:spcBef>
                <a:spcPts val="0"/>
              </a:spcBef>
              <a:spcAft>
                <a:spcPts val="450"/>
              </a:spcAft>
              <a:buFont typeface="Arial" panose="020B0604020202020204" pitchFamily="34" charset="0"/>
              <a:buChar char="•"/>
            </a:pPr>
            <a:r>
              <a:rPr lang="en-US" sz="1100" dirty="0" smtClean="0">
                <a:latin typeface="Arial" panose="020B0604020202020204" pitchFamily="34" charset="0"/>
              </a:rPr>
              <a:t>More Canadian primary care physicians offer weeknight (57%) and weekend (50%) appointments compared with </a:t>
            </a:r>
            <a:br>
              <a:rPr lang="en-US" sz="1100" dirty="0" smtClean="0">
                <a:latin typeface="Arial" panose="020B0604020202020204" pitchFamily="34" charset="0"/>
              </a:rPr>
            </a:br>
            <a:r>
              <a:rPr lang="en-US" sz="1100" dirty="0" smtClean="0">
                <a:latin typeface="Arial" panose="020B0604020202020204" pitchFamily="34" charset="0"/>
              </a:rPr>
              <a:t>the CMWF average (weeknight: 44%; weekend: 36%). However, only 49% of Canadian primary care physicians </a:t>
            </a:r>
            <a:br>
              <a:rPr lang="en-US" sz="1100" dirty="0" smtClean="0">
                <a:latin typeface="Arial" panose="020B0604020202020204" pitchFamily="34" charset="0"/>
              </a:rPr>
            </a:br>
            <a:r>
              <a:rPr lang="en-US" sz="1100" dirty="0" smtClean="0">
                <a:latin typeface="Arial" panose="020B0604020202020204" pitchFamily="34" charset="0"/>
              </a:rPr>
              <a:t>have arrangements for patients to be seen when their practices are closed, lower than the CMWF average (75%).</a:t>
            </a:r>
          </a:p>
          <a:p>
            <a:pPr marL="171450" lvl="1" indent="-171450">
              <a:lnSpc>
                <a:spcPts val="1600"/>
              </a:lnSpc>
              <a:spcBef>
                <a:spcPts val="0"/>
              </a:spcBef>
              <a:spcAft>
                <a:spcPts val="450"/>
              </a:spcAft>
              <a:buFont typeface="Arial" panose="020B0604020202020204" pitchFamily="34" charset="0"/>
              <a:buChar char="•"/>
            </a:pPr>
            <a:r>
              <a:rPr lang="en-US" sz="1100" dirty="0" smtClean="0">
                <a:latin typeface="Arial" panose="020B0604020202020204" pitchFamily="34" charset="0"/>
              </a:rPr>
              <a:t>22% of Canadian primary care physicians offered patients the option to request appointments online in 2019, </a:t>
            </a:r>
            <a:br>
              <a:rPr lang="en-US" sz="1100" dirty="0" smtClean="0">
                <a:latin typeface="Arial" panose="020B0604020202020204" pitchFamily="34" charset="0"/>
              </a:rPr>
            </a:br>
            <a:r>
              <a:rPr lang="en-US" sz="1100" dirty="0" smtClean="0">
                <a:latin typeface="Arial" panose="020B0604020202020204" pitchFamily="34" charset="0"/>
              </a:rPr>
              <a:t>compared with 11% in 2015.</a:t>
            </a:r>
          </a:p>
          <a:p>
            <a:pPr marL="171450" lvl="1" indent="-171450">
              <a:lnSpc>
                <a:spcPts val="1600"/>
              </a:lnSpc>
              <a:spcBef>
                <a:spcPts val="0"/>
              </a:spcBef>
              <a:spcAft>
                <a:spcPts val="450"/>
              </a:spcAft>
              <a:buFont typeface="Arial" panose="020B0604020202020204" pitchFamily="34" charset="0"/>
              <a:buChar char="•"/>
            </a:pPr>
            <a:r>
              <a:rPr lang="en-US" sz="1100" dirty="0" smtClean="0">
                <a:latin typeface="Arial" panose="020B0604020202020204" pitchFamily="34" charset="0"/>
              </a:rPr>
              <a:t>Fewer Canadian primary care physicians (23%) offer patients the option to ask medical questions via email or a secure </a:t>
            </a:r>
            <a:br>
              <a:rPr lang="en-US" sz="1100" dirty="0" smtClean="0">
                <a:latin typeface="Arial" panose="020B0604020202020204" pitchFamily="34" charset="0"/>
              </a:rPr>
            </a:br>
            <a:r>
              <a:rPr lang="en-US" sz="1100" dirty="0" smtClean="0">
                <a:latin typeface="Arial" panose="020B0604020202020204" pitchFamily="34" charset="0"/>
              </a:rPr>
              <a:t>website compared with the CMWF average (65%). There are also fewer Canadian primary care physicians (18%) </a:t>
            </a:r>
            <a:br>
              <a:rPr lang="en-US" sz="1100" dirty="0" smtClean="0">
                <a:latin typeface="Arial" panose="020B0604020202020204" pitchFamily="34" charset="0"/>
              </a:rPr>
            </a:br>
            <a:r>
              <a:rPr lang="en-US" sz="1100" dirty="0" smtClean="0">
                <a:latin typeface="Arial" panose="020B0604020202020204" pitchFamily="34" charset="0"/>
              </a:rPr>
              <a:t>who frequently make home visits compared with the CMWF average (42%).</a:t>
            </a:r>
            <a:endParaRPr lang="en-US" sz="1100" dirty="0">
              <a:latin typeface="Arial" panose="020B0604020202020204" pitchFamily="34" charset="0"/>
            </a:endParaRPr>
          </a:p>
        </p:txBody>
      </p:sp>
      <p:sp>
        <p:nvSpPr>
          <p:cNvPr id="2" name="Title 1"/>
          <p:cNvSpPr>
            <a:spLocks noGrp="1"/>
          </p:cNvSpPr>
          <p:nvPr>
            <p:ph type="title"/>
          </p:nvPr>
        </p:nvSpPr>
        <p:spPr>
          <a:xfrm>
            <a:off x="370940" y="274320"/>
            <a:ext cx="8229600" cy="553998"/>
          </a:xfrm>
        </p:spPr>
        <p:txBody>
          <a:bodyPr>
            <a:noAutofit/>
          </a:bodyPr>
          <a:lstStyle/>
          <a:p>
            <a:r>
              <a:rPr lang="en-US" dirty="0" smtClean="0"/>
              <a:t>Executive summary (continued)</a:t>
            </a:r>
            <a:endParaRPr lang="en-US" dirty="0"/>
          </a:p>
        </p:txBody>
      </p:sp>
      <p:sp>
        <p:nvSpPr>
          <p:cNvPr id="6" name="Rectangle 5"/>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16086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and territorial snapshot: Communication </a:t>
            </a:r>
            <a:br>
              <a:rPr lang="en-US" dirty="0" smtClean="0"/>
            </a:br>
            <a:r>
              <a:rPr lang="en-US" dirty="0" smtClean="0"/>
              <a:t>with hospitals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761188260"/>
              </p:ext>
            </p:extLst>
          </p:nvPr>
        </p:nvGraphicFramePr>
        <p:xfrm>
          <a:off x="457201" y="1765808"/>
          <a:ext cx="8229590" cy="665544"/>
        </p:xfrm>
        <a:graphic>
          <a:graphicData uri="http://schemas.openxmlformats.org/drawingml/2006/table">
            <a:tbl>
              <a:tblPr/>
              <a:tblGrid>
                <a:gridCol w="1704974">
                  <a:extLst>
                    <a:ext uri="{9D8B030D-6E8A-4147-A177-3AD203B41FA5}">
                      <a16:colId xmlns:a16="http://schemas.microsoft.com/office/drawing/2014/main" val="2274431385"/>
                    </a:ext>
                  </a:extLst>
                </a:gridCol>
                <a:gridCol w="495056">
                  <a:extLst>
                    <a:ext uri="{9D8B030D-6E8A-4147-A177-3AD203B41FA5}">
                      <a16:colId xmlns:a16="http://schemas.microsoft.com/office/drawing/2014/main" val="3414494534"/>
                    </a:ext>
                  </a:extLst>
                </a:gridCol>
                <a:gridCol w="495056">
                  <a:extLst>
                    <a:ext uri="{9D8B030D-6E8A-4147-A177-3AD203B41FA5}">
                      <a16:colId xmlns:a16="http://schemas.microsoft.com/office/drawing/2014/main" val="1291103358"/>
                    </a:ext>
                  </a:extLst>
                </a:gridCol>
                <a:gridCol w="495056">
                  <a:extLst>
                    <a:ext uri="{9D8B030D-6E8A-4147-A177-3AD203B41FA5}">
                      <a16:colId xmlns:a16="http://schemas.microsoft.com/office/drawing/2014/main" val="2659665947"/>
                    </a:ext>
                  </a:extLst>
                </a:gridCol>
                <a:gridCol w="495056">
                  <a:extLst>
                    <a:ext uri="{9D8B030D-6E8A-4147-A177-3AD203B41FA5}">
                      <a16:colId xmlns:a16="http://schemas.microsoft.com/office/drawing/2014/main" val="77205676"/>
                    </a:ext>
                  </a:extLst>
                </a:gridCol>
                <a:gridCol w="495056">
                  <a:extLst>
                    <a:ext uri="{9D8B030D-6E8A-4147-A177-3AD203B41FA5}">
                      <a16:colId xmlns:a16="http://schemas.microsoft.com/office/drawing/2014/main" val="5221739"/>
                    </a:ext>
                  </a:extLst>
                </a:gridCol>
                <a:gridCol w="495056">
                  <a:extLst>
                    <a:ext uri="{9D8B030D-6E8A-4147-A177-3AD203B41FA5}">
                      <a16:colId xmlns:a16="http://schemas.microsoft.com/office/drawing/2014/main" val="3757745029"/>
                    </a:ext>
                  </a:extLst>
                </a:gridCol>
                <a:gridCol w="495056">
                  <a:extLst>
                    <a:ext uri="{9D8B030D-6E8A-4147-A177-3AD203B41FA5}">
                      <a16:colId xmlns:a16="http://schemas.microsoft.com/office/drawing/2014/main" val="2250567162"/>
                    </a:ext>
                  </a:extLst>
                </a:gridCol>
                <a:gridCol w="495056">
                  <a:extLst>
                    <a:ext uri="{9D8B030D-6E8A-4147-A177-3AD203B41FA5}">
                      <a16:colId xmlns:a16="http://schemas.microsoft.com/office/drawing/2014/main" val="2848938551"/>
                    </a:ext>
                  </a:extLst>
                </a:gridCol>
                <a:gridCol w="495056">
                  <a:extLst>
                    <a:ext uri="{9D8B030D-6E8A-4147-A177-3AD203B41FA5}">
                      <a16:colId xmlns:a16="http://schemas.microsoft.com/office/drawing/2014/main" val="1775685730"/>
                    </a:ext>
                  </a:extLst>
                </a:gridCol>
                <a:gridCol w="495056">
                  <a:extLst>
                    <a:ext uri="{9D8B030D-6E8A-4147-A177-3AD203B41FA5}">
                      <a16:colId xmlns:a16="http://schemas.microsoft.com/office/drawing/2014/main" val="613197185"/>
                    </a:ext>
                  </a:extLst>
                </a:gridCol>
                <a:gridCol w="495056">
                  <a:extLst>
                    <a:ext uri="{9D8B030D-6E8A-4147-A177-3AD203B41FA5}">
                      <a16:colId xmlns:a16="http://schemas.microsoft.com/office/drawing/2014/main" val="4077132638"/>
                    </a:ext>
                  </a:extLst>
                </a:gridCol>
                <a:gridCol w="495056">
                  <a:extLst>
                    <a:ext uri="{9D8B030D-6E8A-4147-A177-3AD203B41FA5}">
                      <a16:colId xmlns:a16="http://schemas.microsoft.com/office/drawing/2014/main" val="178737671"/>
                    </a:ext>
                  </a:extLst>
                </a:gridCol>
                <a:gridCol w="583944">
                  <a:extLst>
                    <a:ext uri="{9D8B030D-6E8A-4147-A177-3AD203B41FA5}">
                      <a16:colId xmlns:a16="http://schemas.microsoft.com/office/drawing/2014/main" val="3241438732"/>
                    </a:ext>
                  </a:extLst>
                </a:gridCol>
              </a:tblGrid>
              <a:tr h="427800">
                <a:tc>
                  <a:txBody>
                    <a:bodyPr/>
                    <a:lstStyle/>
                    <a:p>
                      <a:pPr algn="l" fontAlgn="b"/>
                      <a:endParaRPr lang="en-CA" sz="1200" b="1" i="0" u="none" strike="noStrike" dirty="0">
                        <a:effectLst/>
                        <a:latin typeface="+mn-lt"/>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 </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0">
                <a:tc>
                  <a:txBody>
                    <a:bodyPr/>
                    <a:lstStyle/>
                    <a:p>
                      <a:r>
                        <a:rPr lang="en-US" sz="1200" dirty="0" smtClean="0">
                          <a:latin typeface="+mn-lt"/>
                          <a:cs typeface="Arial" panose="020B0604020202020204" pitchFamily="34" charset="0"/>
                        </a:rPr>
                        <a:t>Admitted to a hospital</a:t>
                      </a:r>
                      <a:endParaRPr lang="en-US" sz="1200" dirty="0">
                        <a:latin typeface="+mn-lt"/>
                        <a:cs typeface="Arial" panose="020B0604020202020204" pitchFamily="34" charset="0"/>
                      </a:endParaRPr>
                    </a:p>
                  </a:txBody>
                  <a:tcPr marL="27432" marR="27432" marT="27432" marB="27432"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55</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bl>
          </a:graphicData>
        </a:graphic>
      </p:graphicFrame>
      <p:sp>
        <p:nvSpPr>
          <p:cNvPr id="3" name="Rectangle 2"/>
          <p:cNvSpPr/>
          <p:nvPr/>
        </p:nvSpPr>
        <p:spPr>
          <a:xfrm>
            <a:off x="457200" y="1317572"/>
            <a:ext cx="8229600" cy="448841"/>
          </a:xfrm>
          <a:prstGeom prst="rect">
            <a:avLst/>
          </a:prstGeom>
        </p:spPr>
        <p:txBody>
          <a:bodyPr wrap="square" lIns="0" tIns="91440" bIns="137160">
            <a:spAutoFit/>
          </a:bodyPr>
          <a:lstStyle/>
          <a:p>
            <a:pPr>
              <a:lnSpc>
                <a:spcPts val="1700"/>
              </a:lnSpc>
            </a:pPr>
            <a:r>
              <a:rPr lang="en-US" sz="1400" dirty="0" smtClean="0">
                <a:solidFill>
                  <a:srgbClr val="365254"/>
                </a:solidFill>
                <a:cs typeface="Arial" panose="020B0604020202020204" pitchFamily="34" charset="0"/>
              </a:rPr>
              <a:t>Proportion </a:t>
            </a:r>
            <a:r>
              <a:rPr lang="en-US" sz="1400" dirty="0">
                <a:solidFill>
                  <a:srgbClr val="365254"/>
                </a:solidFill>
                <a:cs typeface="Arial" panose="020B0604020202020204" pitchFamily="34" charset="0"/>
              </a:rPr>
              <a:t>of primary care physicians who </a:t>
            </a:r>
            <a:r>
              <a:rPr lang="en-US" sz="1400" b="1" dirty="0" smtClean="0">
                <a:solidFill>
                  <a:srgbClr val="365254"/>
                </a:solidFill>
                <a:cs typeface="Arial" panose="020B0604020202020204" pitchFamily="34" charset="0"/>
              </a:rPr>
              <a:t>usually</a:t>
            </a:r>
            <a:r>
              <a:rPr lang="en-US" sz="1400" dirty="0" smtClean="0">
                <a:solidFill>
                  <a:srgbClr val="365254"/>
                </a:solidFill>
                <a:cs typeface="Arial" panose="020B0604020202020204" pitchFamily="34" charset="0"/>
              </a:rPr>
              <a:t> receive notifications </a:t>
            </a:r>
            <a:r>
              <a:rPr lang="en-US" sz="1400" dirty="0">
                <a:solidFill>
                  <a:srgbClr val="365254"/>
                </a:solidFill>
                <a:cs typeface="Arial" panose="020B0604020202020204" pitchFamily="34" charset="0"/>
              </a:rPr>
              <a:t>that their patients have </a:t>
            </a:r>
            <a:r>
              <a:rPr lang="en-US" sz="1400" dirty="0" smtClean="0">
                <a:solidFill>
                  <a:srgbClr val="365254"/>
                </a:solidFill>
                <a:cs typeface="Arial" panose="020B0604020202020204" pitchFamily="34" charset="0"/>
              </a:rPr>
              <a:t>been . . . </a:t>
            </a:r>
            <a:endParaRPr lang="en-US" sz="1400" dirty="0">
              <a:solidFill>
                <a:srgbClr val="365254"/>
              </a:solidFill>
            </a:endParaRPr>
          </a:p>
        </p:txBody>
      </p:sp>
      <p:graphicFrame>
        <p:nvGraphicFramePr>
          <p:cNvPr id="8" name="Content Placeholder 4"/>
          <p:cNvGraphicFramePr>
            <a:graphicFrameLocks/>
          </p:cNvGraphicFramePr>
          <p:nvPr>
            <p:extLst>
              <p:ext uri="{D42A27DB-BD31-4B8C-83A1-F6EECF244321}">
                <p14:modId xmlns:p14="http://schemas.microsoft.com/office/powerpoint/2010/main" val="1462174195"/>
              </p:ext>
            </p:extLst>
          </p:nvPr>
        </p:nvGraphicFramePr>
        <p:xfrm>
          <a:off x="478362" y="3648075"/>
          <a:ext cx="8229591" cy="1005840"/>
        </p:xfrm>
        <a:graphic>
          <a:graphicData uri="http://schemas.openxmlformats.org/drawingml/2006/table">
            <a:tbl>
              <a:tblPr/>
              <a:tblGrid>
                <a:gridCol w="1664763">
                  <a:extLst>
                    <a:ext uri="{9D8B030D-6E8A-4147-A177-3AD203B41FA5}">
                      <a16:colId xmlns:a16="http://schemas.microsoft.com/office/drawing/2014/main" val="2274431385"/>
                    </a:ext>
                  </a:extLst>
                </a:gridCol>
                <a:gridCol w="498407">
                  <a:extLst>
                    <a:ext uri="{9D8B030D-6E8A-4147-A177-3AD203B41FA5}">
                      <a16:colId xmlns:a16="http://schemas.microsoft.com/office/drawing/2014/main" val="3414494534"/>
                    </a:ext>
                  </a:extLst>
                </a:gridCol>
                <a:gridCol w="498407">
                  <a:extLst>
                    <a:ext uri="{9D8B030D-6E8A-4147-A177-3AD203B41FA5}">
                      <a16:colId xmlns:a16="http://schemas.microsoft.com/office/drawing/2014/main" val="1291103358"/>
                    </a:ext>
                  </a:extLst>
                </a:gridCol>
                <a:gridCol w="498407">
                  <a:extLst>
                    <a:ext uri="{9D8B030D-6E8A-4147-A177-3AD203B41FA5}">
                      <a16:colId xmlns:a16="http://schemas.microsoft.com/office/drawing/2014/main" val="2659665947"/>
                    </a:ext>
                  </a:extLst>
                </a:gridCol>
                <a:gridCol w="498407">
                  <a:extLst>
                    <a:ext uri="{9D8B030D-6E8A-4147-A177-3AD203B41FA5}">
                      <a16:colId xmlns:a16="http://schemas.microsoft.com/office/drawing/2014/main" val="77205676"/>
                    </a:ext>
                  </a:extLst>
                </a:gridCol>
                <a:gridCol w="498407">
                  <a:extLst>
                    <a:ext uri="{9D8B030D-6E8A-4147-A177-3AD203B41FA5}">
                      <a16:colId xmlns:a16="http://schemas.microsoft.com/office/drawing/2014/main" val="5221739"/>
                    </a:ext>
                  </a:extLst>
                </a:gridCol>
                <a:gridCol w="498407">
                  <a:extLst>
                    <a:ext uri="{9D8B030D-6E8A-4147-A177-3AD203B41FA5}">
                      <a16:colId xmlns:a16="http://schemas.microsoft.com/office/drawing/2014/main" val="3757745029"/>
                    </a:ext>
                  </a:extLst>
                </a:gridCol>
                <a:gridCol w="498407">
                  <a:extLst>
                    <a:ext uri="{9D8B030D-6E8A-4147-A177-3AD203B41FA5}">
                      <a16:colId xmlns:a16="http://schemas.microsoft.com/office/drawing/2014/main" val="2250567162"/>
                    </a:ext>
                  </a:extLst>
                </a:gridCol>
                <a:gridCol w="498407">
                  <a:extLst>
                    <a:ext uri="{9D8B030D-6E8A-4147-A177-3AD203B41FA5}">
                      <a16:colId xmlns:a16="http://schemas.microsoft.com/office/drawing/2014/main" val="2848938551"/>
                    </a:ext>
                  </a:extLst>
                </a:gridCol>
                <a:gridCol w="498407">
                  <a:extLst>
                    <a:ext uri="{9D8B030D-6E8A-4147-A177-3AD203B41FA5}">
                      <a16:colId xmlns:a16="http://schemas.microsoft.com/office/drawing/2014/main" val="1775685730"/>
                    </a:ext>
                  </a:extLst>
                </a:gridCol>
                <a:gridCol w="498407">
                  <a:extLst>
                    <a:ext uri="{9D8B030D-6E8A-4147-A177-3AD203B41FA5}">
                      <a16:colId xmlns:a16="http://schemas.microsoft.com/office/drawing/2014/main" val="613197185"/>
                    </a:ext>
                  </a:extLst>
                </a:gridCol>
                <a:gridCol w="498407">
                  <a:extLst>
                    <a:ext uri="{9D8B030D-6E8A-4147-A177-3AD203B41FA5}">
                      <a16:colId xmlns:a16="http://schemas.microsoft.com/office/drawing/2014/main" val="4077132638"/>
                    </a:ext>
                  </a:extLst>
                </a:gridCol>
                <a:gridCol w="498407">
                  <a:extLst>
                    <a:ext uri="{9D8B030D-6E8A-4147-A177-3AD203B41FA5}">
                      <a16:colId xmlns:a16="http://schemas.microsoft.com/office/drawing/2014/main" val="178737671"/>
                    </a:ext>
                  </a:extLst>
                </a:gridCol>
                <a:gridCol w="583944">
                  <a:extLst>
                    <a:ext uri="{9D8B030D-6E8A-4147-A177-3AD203B41FA5}">
                      <a16:colId xmlns:a16="http://schemas.microsoft.com/office/drawing/2014/main" val="3241438732"/>
                    </a:ext>
                  </a:extLst>
                </a:gridCol>
              </a:tblGrid>
              <a:tr h="427800">
                <a:tc>
                  <a:txBody>
                    <a:bodyPr/>
                    <a:lstStyle/>
                    <a:p>
                      <a:pPr algn="l" fontAlgn="b"/>
                      <a:endParaRPr lang="en-CA" sz="1200" b="1" i="0" u="none" strike="noStrike" dirty="0">
                        <a:effectLst/>
                        <a:latin typeface="+mn-lt"/>
                        <a:cs typeface="Arial" panose="020B0604020202020204" pitchFamily="34" charset="0"/>
                      </a:endParaRPr>
                    </a:p>
                  </a:txBody>
                  <a:tcPr marL="45720" marR="45720"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 </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239566">
                <a:tc>
                  <a:txBody>
                    <a:bodyPr/>
                    <a:lstStyle/>
                    <a:p>
                      <a:r>
                        <a:rPr lang="en-US" sz="1200" b="0" i="0" baseline="0" dirty="0" smtClean="0">
                          <a:latin typeface="+mn-lt"/>
                          <a:cs typeface="Arial" panose="020B0604020202020204" pitchFamily="34" charset="0"/>
                        </a:rPr>
                        <a:t>0–4 days</a:t>
                      </a:r>
                      <a:endParaRPr lang="en-US" sz="1200" dirty="0" smtClean="0">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chemeClr val="bg1"/>
                          </a:solidFill>
                          <a:effectLst/>
                          <a:latin typeface="Arial" panose="020B0604020202020204" pitchFamily="34" charset="0"/>
                          <a:cs typeface="Arial" panose="020B0604020202020204" pitchFamily="34" charset="0"/>
                        </a:rPr>
                        <a:t>61</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207181">
                <a:tc>
                  <a:txBody>
                    <a:bodyPr/>
                    <a:lstStyle/>
                    <a:p>
                      <a:r>
                        <a:rPr lang="en-US" sz="1200" dirty="0" smtClean="0">
                          <a:latin typeface="+mn-lt"/>
                          <a:cs typeface="Arial" panose="020B0604020202020204" pitchFamily="34" charset="0"/>
                        </a:rPr>
                        <a:t>15+ days,</a:t>
                      </a:r>
                      <a:r>
                        <a:rPr lang="en-US" sz="1200" baseline="0" dirty="0" smtClean="0">
                          <a:latin typeface="+mn-lt"/>
                          <a:cs typeface="Arial" panose="020B0604020202020204" pitchFamily="34" charset="0"/>
                        </a:rPr>
                        <a:t> or never</a:t>
                      </a:r>
                      <a:endParaRPr lang="en-US" sz="1200" dirty="0">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bl>
          </a:graphicData>
        </a:graphic>
      </p:graphicFrame>
      <p:sp>
        <p:nvSpPr>
          <p:cNvPr id="9" name="TextBox 8"/>
          <p:cNvSpPr txBox="1"/>
          <p:nvPr/>
        </p:nvSpPr>
        <p:spPr>
          <a:xfrm>
            <a:off x="457201" y="2757241"/>
            <a:ext cx="7591424" cy="884858"/>
          </a:xfrm>
          <a:prstGeom prst="rect">
            <a:avLst/>
          </a:prstGeom>
          <a:noFill/>
        </p:spPr>
        <p:txBody>
          <a:bodyPr wrap="square" lIns="0" tIns="91440" bIns="137160" rtlCol="0">
            <a:spAutoFit/>
          </a:bodyPr>
          <a:lstStyle/>
          <a:p>
            <a:pPr>
              <a:lnSpc>
                <a:spcPts val="1700"/>
              </a:lnSpc>
            </a:pPr>
            <a:r>
              <a:rPr lang="en-US" sz="1400" dirty="0">
                <a:solidFill>
                  <a:srgbClr val="365254"/>
                </a:solidFill>
                <a:cs typeface="Arial" panose="020B0604020202020204" pitchFamily="34" charset="0"/>
              </a:rPr>
              <a:t>After their patients have been discharged from a hospital, </a:t>
            </a:r>
            <a:r>
              <a:rPr lang="en-US" sz="1400" b="1" dirty="0">
                <a:solidFill>
                  <a:srgbClr val="365254"/>
                </a:solidFill>
                <a:cs typeface="Arial" panose="020B0604020202020204" pitchFamily="34" charset="0"/>
              </a:rPr>
              <a:t>average length of time</a:t>
            </a:r>
            <a:r>
              <a:rPr lang="en-US" sz="1400" dirty="0">
                <a:solidFill>
                  <a:srgbClr val="365254"/>
                </a:solidFill>
                <a:cs typeface="Arial" panose="020B0604020202020204" pitchFamily="34" charset="0"/>
              </a:rPr>
              <a:t> </a:t>
            </a:r>
            <a:r>
              <a:rPr lang="en-US" sz="1400" dirty="0" smtClean="0">
                <a:solidFill>
                  <a:srgbClr val="365254"/>
                </a:solidFill>
                <a:cs typeface="Arial" panose="020B0604020202020204" pitchFamily="34" charset="0"/>
              </a:rPr>
              <a:t>primary </a:t>
            </a:r>
            <a:r>
              <a:rPr lang="en-US" sz="1400" dirty="0">
                <a:solidFill>
                  <a:srgbClr val="365254"/>
                </a:solidFill>
                <a:cs typeface="Arial" panose="020B0604020202020204" pitchFamily="34" charset="0"/>
              </a:rPr>
              <a:t>care physicians wait to receive the information they need to continue managing the patient, including recommended follow-up </a:t>
            </a:r>
            <a:r>
              <a:rPr lang="en-US" sz="1400" dirty="0" smtClean="0">
                <a:solidFill>
                  <a:srgbClr val="365254"/>
                </a:solidFill>
                <a:cs typeface="Arial" panose="020B0604020202020204" pitchFamily="34" charset="0"/>
              </a:rPr>
              <a:t>care (proportion of physicians)</a:t>
            </a:r>
            <a:endParaRPr lang="en-US" sz="1400" dirty="0">
              <a:solidFill>
                <a:srgbClr val="365254"/>
              </a:solidFill>
              <a:cs typeface="Arial" panose="020B0604020202020204" pitchFamily="34" charset="0"/>
            </a:endParaRPr>
          </a:p>
        </p:txBody>
      </p:sp>
      <p:sp>
        <p:nvSpPr>
          <p:cNvPr id="10" name="Rectangle 9"/>
          <p:cNvSpPr/>
          <p:nvPr/>
        </p:nvSpPr>
        <p:spPr>
          <a:xfrm>
            <a:off x="457200" y="4669428"/>
            <a:ext cx="7191375" cy="707886"/>
          </a:xfrm>
          <a:prstGeom prst="rect">
            <a:avLst/>
          </a:prstGeom>
        </p:spPr>
        <p:txBody>
          <a:bodyPr wrap="square" lIns="0" tIns="91440" bIns="0">
            <a:spAutoFit/>
          </a:bodyPr>
          <a:lstStyle/>
          <a:p>
            <a:r>
              <a:rPr lang="en-US" sz="800" b="1" dirty="0" smtClean="0">
                <a:latin typeface="Arial" panose="020B0604020202020204" pitchFamily="34" charset="0"/>
              </a:rPr>
              <a:t>Notes</a:t>
            </a:r>
          </a:p>
          <a:p>
            <a:r>
              <a:rPr lang="en-US" sz="800" dirty="0">
                <a:latin typeface="Arial" panose="020B0604020202020204" pitchFamily="34" charset="0"/>
                <a:cs typeface="Arial" panose="020B0604020202020204" pitchFamily="34" charset="0"/>
              </a:rPr>
              <a:t>* The coefficient of variation (CV) is between 16.6% and 33.3%; use with caution.</a:t>
            </a:r>
          </a:p>
          <a:p>
            <a:r>
              <a:rPr lang="en-US" sz="800" dirty="0">
                <a:latin typeface="Arial" panose="020B0604020202020204" pitchFamily="34" charset="0"/>
                <a:cs typeface="Arial" panose="020B0604020202020204" pitchFamily="34" charset="0"/>
              </a:rPr>
              <a:t>— Data </a:t>
            </a:r>
            <a:r>
              <a:rPr lang="en-US" sz="800" dirty="0" smtClean="0">
                <a:latin typeface="Arial" panose="020B0604020202020204" pitchFamily="34" charset="0"/>
                <a:cs typeface="Arial" panose="020B0604020202020204" pitchFamily="34" charset="0"/>
              </a:rPr>
              <a:t>is </a:t>
            </a:r>
            <a:r>
              <a:rPr lang="en-US" sz="800" dirty="0">
                <a:latin typeface="Arial" panose="020B0604020202020204" pitchFamily="34" charset="0"/>
                <a:cs typeface="Arial" panose="020B0604020202020204" pitchFamily="34" charset="0"/>
              </a:rPr>
              <a:t>suppressed due to extreme sampling variability (CV&gt;33.3%).</a:t>
            </a:r>
          </a:p>
          <a:p>
            <a:r>
              <a:rPr lang="en-US" sz="800" dirty="0" smtClean="0">
                <a:latin typeface="Arial" panose="020B0604020202020204" pitchFamily="34" charset="0"/>
              </a:rPr>
              <a:t>The CMWF </a:t>
            </a:r>
            <a:r>
              <a:rPr lang="en-US" sz="800" dirty="0">
                <a:latin typeface="Arial" panose="020B0604020202020204" pitchFamily="34" charset="0"/>
              </a:rPr>
              <a:t>average was calculated by adding the results from the 11 countries and dividing by the number of countries. The Canadian average represents the average experience of Canadians (as opposed to the mean of </a:t>
            </a:r>
            <a:r>
              <a:rPr lang="en-US" sz="800" dirty="0" smtClean="0">
                <a:latin typeface="Arial" panose="020B0604020202020204" pitchFamily="34" charset="0"/>
              </a:rPr>
              <a:t>provincial and territorial </a:t>
            </a:r>
            <a:r>
              <a:rPr lang="en-US" sz="800" dirty="0">
                <a:latin typeface="Arial" panose="020B0604020202020204" pitchFamily="34" charset="0"/>
              </a:rPr>
              <a:t>results</a:t>
            </a:r>
            <a:r>
              <a:rPr lang="en-US" sz="800" dirty="0" smtClean="0">
                <a:latin typeface="Arial" panose="020B0604020202020204" pitchFamily="34" charset="0"/>
              </a:rPr>
              <a:t>).</a:t>
            </a:r>
          </a:p>
        </p:txBody>
      </p:sp>
      <p:sp>
        <p:nvSpPr>
          <p:cNvPr id="20" name="Rectangle 19"/>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21" name="Group 20"/>
          <p:cNvGrpSpPr/>
          <p:nvPr/>
        </p:nvGrpSpPr>
        <p:grpSpPr>
          <a:xfrm>
            <a:off x="374904" y="6059010"/>
            <a:ext cx="3754098" cy="656156"/>
            <a:chOff x="374904" y="6059010"/>
            <a:chExt cx="3754098" cy="656156"/>
          </a:xfrm>
        </p:grpSpPr>
        <p:grpSp>
          <p:nvGrpSpPr>
            <p:cNvPr id="24" name="Group 23"/>
            <p:cNvGrpSpPr/>
            <p:nvPr/>
          </p:nvGrpSpPr>
          <p:grpSpPr>
            <a:xfrm>
              <a:off x="374904" y="6304861"/>
              <a:ext cx="3387471" cy="410305"/>
              <a:chOff x="3484840" y="6546819"/>
              <a:chExt cx="3387471" cy="410305"/>
            </a:xfrm>
          </p:grpSpPr>
          <p:sp>
            <p:nvSpPr>
              <p:cNvPr id="41" name="TextBox 40"/>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42" name="Oval 41"/>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25" name="Group 24"/>
            <p:cNvGrpSpPr/>
            <p:nvPr/>
          </p:nvGrpSpPr>
          <p:grpSpPr>
            <a:xfrm>
              <a:off x="374904" y="6059010"/>
              <a:ext cx="3754098" cy="230832"/>
              <a:chOff x="139635" y="6531780"/>
              <a:chExt cx="3754098" cy="230832"/>
            </a:xfrm>
          </p:grpSpPr>
          <p:sp>
            <p:nvSpPr>
              <p:cNvPr id="26"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27"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28"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29"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0"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31"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4755251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274320"/>
            <a:ext cx="7239536" cy="553998"/>
          </a:xfrm>
        </p:spPr>
        <p:txBody>
          <a:bodyPr/>
          <a:lstStyle/>
          <a:p>
            <a:r>
              <a:rPr lang="en-US" dirty="0" smtClean="0"/>
              <a:t>A quarter of Canadian primary care physicians communicate with home-based nursing care about their patients’ needs</a:t>
            </a:r>
            <a:endParaRPr lang="en-US" dirty="0"/>
          </a:p>
        </p:txBody>
      </p:sp>
      <p:graphicFrame>
        <p:nvGraphicFramePr>
          <p:cNvPr id="3" name="Chart 2"/>
          <p:cNvGraphicFramePr/>
          <p:nvPr>
            <p:extLst>
              <p:ext uri="{D42A27DB-BD31-4B8C-83A1-F6EECF244321}">
                <p14:modId xmlns:p14="http://schemas.microsoft.com/office/powerpoint/2010/main" val="3373703665"/>
              </p:ext>
            </p:extLst>
          </p:nvPr>
        </p:nvGraphicFramePr>
        <p:xfrm>
          <a:off x="457199" y="3100955"/>
          <a:ext cx="3840480" cy="2505719"/>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374903" y="1737360"/>
            <a:ext cx="8626221" cy="446276"/>
          </a:xfrm>
          <a:prstGeom prst="rect">
            <a:avLst/>
          </a:prstGeom>
        </p:spPr>
        <p:txBody>
          <a:bodyPr wrap="square" lIns="0" tIns="91440" bIns="137160">
            <a:spAutoFit/>
          </a:bodyPr>
          <a:lstStyle/>
          <a:p>
            <a:r>
              <a:rPr lang="en-US" sz="1400" dirty="0">
                <a:solidFill>
                  <a:srgbClr val="365254"/>
                </a:solidFill>
                <a:cs typeface="Arial" panose="020B0604020202020204" pitchFamily="34" charset="0"/>
              </a:rPr>
              <a:t>For patients who receive home-based nursing care, </a:t>
            </a:r>
            <a:r>
              <a:rPr lang="en-US" sz="1400" dirty="0" smtClean="0">
                <a:solidFill>
                  <a:srgbClr val="365254"/>
                </a:solidFill>
                <a:cs typeface="Arial" panose="020B0604020202020204" pitchFamily="34" charset="0"/>
              </a:rPr>
              <a:t>proportion </a:t>
            </a:r>
            <a:r>
              <a:rPr lang="en-US" sz="1400" dirty="0">
                <a:solidFill>
                  <a:srgbClr val="365254"/>
                </a:solidFill>
                <a:cs typeface="Arial" panose="020B0604020202020204" pitchFamily="34" charset="0"/>
              </a:rPr>
              <a:t>of primary care physicians who </a:t>
            </a:r>
            <a:r>
              <a:rPr lang="en-US" sz="1400" b="1" dirty="0" smtClean="0">
                <a:solidFill>
                  <a:srgbClr val="365254"/>
                </a:solidFill>
                <a:cs typeface="Arial" panose="020B0604020202020204" pitchFamily="34" charset="0"/>
              </a:rPr>
              <a:t>usually </a:t>
            </a:r>
            <a:r>
              <a:rPr lang="en-US" sz="1400" dirty="0" smtClean="0">
                <a:solidFill>
                  <a:srgbClr val="365254"/>
                </a:solidFill>
                <a:cs typeface="Arial" panose="020B0604020202020204" pitchFamily="34" charset="0"/>
              </a:rPr>
              <a:t>. . . </a:t>
            </a:r>
            <a:endParaRPr lang="en-US" sz="1400" i="1" dirty="0">
              <a:solidFill>
                <a:srgbClr val="365254"/>
              </a:solidFill>
              <a:cs typeface="Arial" panose="020B0604020202020204" pitchFamily="34" charset="0"/>
            </a:endParaRPr>
          </a:p>
        </p:txBody>
      </p:sp>
      <p:sp>
        <p:nvSpPr>
          <p:cNvPr id="10" name="Rectangle 9"/>
          <p:cNvSpPr/>
          <p:nvPr/>
        </p:nvSpPr>
        <p:spPr>
          <a:xfrm>
            <a:off x="580852" y="2292009"/>
            <a:ext cx="3505373" cy="746358"/>
          </a:xfrm>
          <a:prstGeom prst="rect">
            <a:avLst/>
          </a:prstGeom>
        </p:spPr>
        <p:txBody>
          <a:bodyPr wrap="square">
            <a:spAutoFit/>
          </a:bodyPr>
          <a:lstStyle/>
          <a:p>
            <a:pPr algn="ctr">
              <a:lnSpc>
                <a:spcPts val="1700"/>
              </a:lnSpc>
            </a:pPr>
            <a:r>
              <a:rPr lang="en-US" sz="1400" dirty="0">
                <a:cs typeface="Arial" panose="020B0604020202020204" pitchFamily="34" charset="0"/>
              </a:rPr>
              <a:t>Communicate with home-based nursing </a:t>
            </a:r>
            <a:r>
              <a:rPr lang="en-US" sz="1400" dirty="0" smtClean="0">
                <a:cs typeface="Arial" panose="020B0604020202020204" pitchFamily="34" charset="0"/>
              </a:rPr>
              <a:t/>
            </a:r>
            <a:br>
              <a:rPr lang="en-US" sz="1400" dirty="0" smtClean="0">
                <a:cs typeface="Arial" panose="020B0604020202020204" pitchFamily="34" charset="0"/>
              </a:rPr>
            </a:br>
            <a:r>
              <a:rPr lang="en-US" sz="1400" dirty="0" smtClean="0">
                <a:cs typeface="Arial" panose="020B0604020202020204" pitchFamily="34" charset="0"/>
              </a:rPr>
              <a:t>care </a:t>
            </a:r>
            <a:r>
              <a:rPr lang="en-US" sz="1400" dirty="0">
                <a:cs typeface="Arial" panose="020B0604020202020204" pitchFamily="34" charset="0"/>
              </a:rPr>
              <a:t>providers about their patients’ needs and the services to be </a:t>
            </a:r>
            <a:r>
              <a:rPr lang="en-US" sz="1400" dirty="0" smtClean="0">
                <a:cs typeface="Arial" panose="020B0604020202020204" pitchFamily="34" charset="0"/>
              </a:rPr>
              <a:t>provided</a:t>
            </a:r>
            <a:r>
              <a:rPr lang="en-US" sz="1400" baseline="30000" dirty="0" smtClean="0">
                <a:cs typeface="Arial" panose="020B0604020202020204" pitchFamily="34" charset="0"/>
              </a:rPr>
              <a:t>†</a:t>
            </a:r>
            <a:endParaRPr lang="en-US" sz="1400" baseline="30000" dirty="0">
              <a:cs typeface="Arial" panose="020B0604020202020204" pitchFamily="34" charset="0"/>
            </a:endParaRPr>
          </a:p>
        </p:txBody>
      </p:sp>
      <p:sp>
        <p:nvSpPr>
          <p:cNvPr id="11" name="Rectangle 10"/>
          <p:cNvSpPr/>
          <p:nvPr/>
        </p:nvSpPr>
        <p:spPr>
          <a:xfrm>
            <a:off x="4991100" y="2292009"/>
            <a:ext cx="3352800" cy="746358"/>
          </a:xfrm>
          <a:prstGeom prst="rect">
            <a:avLst/>
          </a:prstGeom>
        </p:spPr>
        <p:txBody>
          <a:bodyPr wrap="square">
            <a:spAutoFit/>
          </a:bodyPr>
          <a:lstStyle/>
          <a:p>
            <a:pPr algn="ctr">
              <a:lnSpc>
                <a:spcPts val="1700"/>
              </a:lnSpc>
            </a:pPr>
            <a:r>
              <a:rPr lang="en-US" sz="1400" dirty="0">
                <a:cs typeface="Arial" panose="020B0604020202020204" pitchFamily="34" charset="0"/>
              </a:rPr>
              <a:t>Are advised by the home-based nursing care providers of a relevant change in their patients’ condition or health </a:t>
            </a:r>
            <a:r>
              <a:rPr lang="en-US" sz="1400" dirty="0" smtClean="0">
                <a:cs typeface="Arial" panose="020B0604020202020204" pitchFamily="34" charset="0"/>
              </a:rPr>
              <a:t>status</a:t>
            </a:r>
            <a:r>
              <a:rPr lang="en-US" sz="1400" baseline="30000" dirty="0" smtClean="0">
                <a:cs typeface="Arial" panose="020B0604020202020204" pitchFamily="34" charset="0"/>
              </a:rPr>
              <a:t>†</a:t>
            </a:r>
            <a:endParaRPr lang="en-US" sz="1400" baseline="30000" dirty="0">
              <a:cs typeface="Arial" panose="020B0604020202020204" pitchFamily="34" charset="0"/>
            </a:endParaRPr>
          </a:p>
        </p:txBody>
      </p:sp>
      <p:graphicFrame>
        <p:nvGraphicFramePr>
          <p:cNvPr id="12" name="Chart 11"/>
          <p:cNvGraphicFramePr/>
          <p:nvPr>
            <p:extLst>
              <p:ext uri="{D42A27DB-BD31-4B8C-83A1-F6EECF244321}">
                <p14:modId xmlns:p14="http://schemas.microsoft.com/office/powerpoint/2010/main" val="454312407"/>
              </p:ext>
            </p:extLst>
          </p:nvPr>
        </p:nvGraphicFramePr>
        <p:xfrm>
          <a:off x="4663440" y="3100955"/>
          <a:ext cx="3770382" cy="250571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374904" y="5527126"/>
            <a:ext cx="5171876" cy="384721"/>
          </a:xfrm>
          <a:prstGeom prst="rect">
            <a:avLst/>
          </a:prstGeom>
          <a:noFill/>
        </p:spPr>
        <p:txBody>
          <a:bodyPr wrap="square" lIns="0" tIns="91440" rtlCol="0">
            <a:spAutoFit/>
          </a:bodyPr>
          <a:lstStyle/>
          <a:p>
            <a:r>
              <a:rPr lang="en-US" sz="800" b="1" dirty="0">
                <a:latin typeface="Arial" panose="020B0604020202020204" pitchFamily="34" charset="0"/>
                <a:cs typeface="Arial" panose="020B0604020202020204" pitchFamily="34" charset="0"/>
              </a:rPr>
              <a:t>Note</a:t>
            </a:r>
          </a:p>
          <a:p>
            <a:r>
              <a:rPr lang="en-US" sz="800" dirty="0" smtClean="0">
                <a:latin typeface="Arial" panose="020B0604020202020204" pitchFamily="34" charset="0"/>
                <a:cs typeface="Arial" panose="020B0604020202020204" pitchFamily="34" charset="0"/>
              </a:rPr>
              <a:t>† Excludes </a:t>
            </a:r>
            <a:r>
              <a:rPr lang="en-US" sz="800" dirty="0">
                <a:latin typeface="Arial" panose="020B0604020202020204" pitchFamily="34" charset="0"/>
                <a:cs typeface="Arial" panose="020B0604020202020204" pitchFamily="34" charset="0"/>
              </a:rPr>
              <a:t>respondents who answered “does not </a:t>
            </a:r>
            <a:r>
              <a:rPr lang="en-US" sz="800" dirty="0" smtClean="0">
                <a:latin typeface="Arial" panose="020B0604020202020204" pitchFamily="34" charset="0"/>
                <a:cs typeface="Arial" panose="020B0604020202020204" pitchFamily="34" charset="0"/>
              </a:rPr>
              <a:t>apply.”</a:t>
            </a:r>
            <a:endParaRPr lang="en-US" sz="800" dirty="0">
              <a:latin typeface="Arial" panose="020B0604020202020204" pitchFamily="34" charset="0"/>
              <a:cs typeface="Arial" panose="020B0604020202020204" pitchFamily="34" charset="0"/>
            </a:endParaRPr>
          </a:p>
        </p:txBody>
      </p:sp>
      <p:sp>
        <p:nvSpPr>
          <p:cNvPr id="25" name="Rectangle 24"/>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26" name="Group 25"/>
          <p:cNvGrpSpPr/>
          <p:nvPr/>
        </p:nvGrpSpPr>
        <p:grpSpPr>
          <a:xfrm>
            <a:off x="374904" y="6493833"/>
            <a:ext cx="3754098" cy="230832"/>
            <a:chOff x="139635" y="6531780"/>
            <a:chExt cx="3754098" cy="230832"/>
          </a:xfrm>
        </p:grpSpPr>
        <p:sp>
          <p:nvSpPr>
            <p:cNvPr id="27"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28"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29"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30"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1"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32"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689993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and territorial snapshot: Communication </a:t>
            </a:r>
            <a:br>
              <a:rPr lang="en-US" dirty="0" smtClean="0"/>
            </a:br>
            <a:r>
              <a:rPr lang="en-US" dirty="0" smtClean="0"/>
              <a:t>with home-based nursing care</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487833608"/>
              </p:ext>
            </p:extLst>
          </p:nvPr>
        </p:nvGraphicFramePr>
        <p:xfrm>
          <a:off x="457201" y="1770516"/>
          <a:ext cx="8229596" cy="2468880"/>
        </p:xfrm>
        <a:graphic>
          <a:graphicData uri="http://schemas.openxmlformats.org/drawingml/2006/table">
            <a:tbl>
              <a:tblPr/>
              <a:tblGrid>
                <a:gridCol w="1762124">
                  <a:extLst>
                    <a:ext uri="{9D8B030D-6E8A-4147-A177-3AD203B41FA5}">
                      <a16:colId xmlns:a16="http://schemas.microsoft.com/office/drawing/2014/main" val="2274431385"/>
                    </a:ext>
                  </a:extLst>
                </a:gridCol>
                <a:gridCol w="490294">
                  <a:extLst>
                    <a:ext uri="{9D8B030D-6E8A-4147-A177-3AD203B41FA5}">
                      <a16:colId xmlns:a16="http://schemas.microsoft.com/office/drawing/2014/main" val="3414494534"/>
                    </a:ext>
                  </a:extLst>
                </a:gridCol>
                <a:gridCol w="490294">
                  <a:extLst>
                    <a:ext uri="{9D8B030D-6E8A-4147-A177-3AD203B41FA5}">
                      <a16:colId xmlns:a16="http://schemas.microsoft.com/office/drawing/2014/main" val="1291103358"/>
                    </a:ext>
                  </a:extLst>
                </a:gridCol>
                <a:gridCol w="490294">
                  <a:extLst>
                    <a:ext uri="{9D8B030D-6E8A-4147-A177-3AD203B41FA5}">
                      <a16:colId xmlns:a16="http://schemas.microsoft.com/office/drawing/2014/main" val="2659665947"/>
                    </a:ext>
                  </a:extLst>
                </a:gridCol>
                <a:gridCol w="490294">
                  <a:extLst>
                    <a:ext uri="{9D8B030D-6E8A-4147-A177-3AD203B41FA5}">
                      <a16:colId xmlns:a16="http://schemas.microsoft.com/office/drawing/2014/main" val="77205676"/>
                    </a:ext>
                  </a:extLst>
                </a:gridCol>
                <a:gridCol w="490294">
                  <a:extLst>
                    <a:ext uri="{9D8B030D-6E8A-4147-A177-3AD203B41FA5}">
                      <a16:colId xmlns:a16="http://schemas.microsoft.com/office/drawing/2014/main" val="5221739"/>
                    </a:ext>
                  </a:extLst>
                </a:gridCol>
                <a:gridCol w="490294">
                  <a:extLst>
                    <a:ext uri="{9D8B030D-6E8A-4147-A177-3AD203B41FA5}">
                      <a16:colId xmlns:a16="http://schemas.microsoft.com/office/drawing/2014/main" val="3757745029"/>
                    </a:ext>
                  </a:extLst>
                </a:gridCol>
                <a:gridCol w="490294">
                  <a:extLst>
                    <a:ext uri="{9D8B030D-6E8A-4147-A177-3AD203B41FA5}">
                      <a16:colId xmlns:a16="http://schemas.microsoft.com/office/drawing/2014/main" val="2250567162"/>
                    </a:ext>
                  </a:extLst>
                </a:gridCol>
                <a:gridCol w="490294">
                  <a:extLst>
                    <a:ext uri="{9D8B030D-6E8A-4147-A177-3AD203B41FA5}">
                      <a16:colId xmlns:a16="http://schemas.microsoft.com/office/drawing/2014/main" val="2848938551"/>
                    </a:ext>
                  </a:extLst>
                </a:gridCol>
                <a:gridCol w="490294">
                  <a:extLst>
                    <a:ext uri="{9D8B030D-6E8A-4147-A177-3AD203B41FA5}">
                      <a16:colId xmlns:a16="http://schemas.microsoft.com/office/drawing/2014/main" val="1775685730"/>
                    </a:ext>
                  </a:extLst>
                </a:gridCol>
                <a:gridCol w="490294">
                  <a:extLst>
                    <a:ext uri="{9D8B030D-6E8A-4147-A177-3AD203B41FA5}">
                      <a16:colId xmlns:a16="http://schemas.microsoft.com/office/drawing/2014/main" val="613197185"/>
                    </a:ext>
                  </a:extLst>
                </a:gridCol>
                <a:gridCol w="490294">
                  <a:extLst>
                    <a:ext uri="{9D8B030D-6E8A-4147-A177-3AD203B41FA5}">
                      <a16:colId xmlns:a16="http://schemas.microsoft.com/office/drawing/2014/main" val="4077132638"/>
                    </a:ext>
                  </a:extLst>
                </a:gridCol>
                <a:gridCol w="490294">
                  <a:extLst>
                    <a:ext uri="{9D8B030D-6E8A-4147-A177-3AD203B41FA5}">
                      <a16:colId xmlns:a16="http://schemas.microsoft.com/office/drawing/2014/main" val="178737671"/>
                    </a:ext>
                  </a:extLst>
                </a:gridCol>
                <a:gridCol w="583944">
                  <a:extLst>
                    <a:ext uri="{9D8B030D-6E8A-4147-A177-3AD203B41FA5}">
                      <a16:colId xmlns:a16="http://schemas.microsoft.com/office/drawing/2014/main" val="3241438732"/>
                    </a:ext>
                  </a:extLst>
                </a:gridCol>
              </a:tblGrid>
              <a:tr h="427800">
                <a:tc>
                  <a:txBody>
                    <a:bodyPr/>
                    <a:lstStyle/>
                    <a:p>
                      <a:pPr algn="l" fontAlgn="b"/>
                      <a:endParaRPr lang="en-CA" sz="1200" b="1" i="0" u="none" strike="noStrike" dirty="0">
                        <a:effectLst/>
                        <a:latin typeface="+mn-lt"/>
                        <a:cs typeface="Arial" panose="020B0604020202020204" pitchFamily="34" charset="0"/>
                      </a:endParaRPr>
                    </a:p>
                  </a:txBody>
                  <a:tcPr marL="45720" marR="45720"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 </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427800">
                <a:tc>
                  <a:txBody>
                    <a:bodyPr/>
                    <a:lstStyle/>
                    <a:p>
                      <a:r>
                        <a:rPr lang="en-US" sz="1200" dirty="0" smtClean="0">
                          <a:latin typeface="+mn-lt"/>
                          <a:cs typeface="Arial" panose="020B0604020202020204" pitchFamily="34" charset="0"/>
                        </a:rPr>
                        <a:t>Communicate with </a:t>
                      </a:r>
                      <a:br>
                        <a:rPr lang="en-US" sz="1200" dirty="0" smtClean="0">
                          <a:latin typeface="+mn-lt"/>
                          <a:cs typeface="Arial" panose="020B0604020202020204" pitchFamily="34" charset="0"/>
                        </a:rPr>
                      </a:br>
                      <a:r>
                        <a:rPr lang="en-US" sz="1200" dirty="0" smtClean="0">
                          <a:latin typeface="+mn-lt"/>
                          <a:cs typeface="Arial" panose="020B0604020202020204" pitchFamily="34" charset="0"/>
                        </a:rPr>
                        <a:t>home-based nursing care providers about their patients’ needs and the services to be provided</a:t>
                      </a:r>
                      <a:r>
                        <a:rPr lang="en-US" sz="1200" baseline="30000" dirty="0" smtClean="0">
                          <a:latin typeface="+mn-lt"/>
                          <a:cs typeface="Arial" panose="020B0604020202020204" pitchFamily="34" charset="0"/>
                        </a:rPr>
                        <a:t>†</a:t>
                      </a:r>
                      <a:endParaRPr lang="en-US" sz="1200" baseline="30000" dirty="0">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chemeClr val="bg1"/>
                          </a:solidFill>
                          <a:effectLst/>
                          <a:latin typeface="Arial" panose="020B0604020202020204" pitchFamily="34" charset="0"/>
                          <a:cs typeface="Arial" panose="020B0604020202020204" pitchFamily="34" charset="0"/>
                        </a:rPr>
                        <a:t>31</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470336">
                <a:tc>
                  <a:txBody>
                    <a:bodyPr/>
                    <a:lstStyle/>
                    <a:p>
                      <a:r>
                        <a:rPr lang="en-US" sz="1200" dirty="0" smtClean="0">
                          <a:latin typeface="+mn-lt"/>
                          <a:cs typeface="Arial" panose="020B0604020202020204" pitchFamily="34" charset="0"/>
                        </a:rPr>
                        <a:t>Are advised by the </a:t>
                      </a:r>
                      <a:br>
                        <a:rPr lang="en-US" sz="1200" dirty="0" smtClean="0">
                          <a:latin typeface="+mn-lt"/>
                          <a:cs typeface="Arial" panose="020B0604020202020204" pitchFamily="34" charset="0"/>
                        </a:rPr>
                      </a:br>
                      <a:r>
                        <a:rPr lang="en-US" sz="1200" dirty="0" smtClean="0">
                          <a:latin typeface="+mn-lt"/>
                          <a:cs typeface="Arial" panose="020B0604020202020204" pitchFamily="34" charset="0"/>
                        </a:rPr>
                        <a:t>home-based nursing care providers of a relevant change in their patients’ condition or health status</a:t>
                      </a:r>
                      <a:r>
                        <a:rPr lang="en-US" sz="1200" baseline="30000" dirty="0" smtClean="0">
                          <a:latin typeface="+mn-lt"/>
                          <a:cs typeface="Arial" panose="020B0604020202020204" pitchFamily="34" charset="0"/>
                        </a:rPr>
                        <a:t>†</a:t>
                      </a:r>
                      <a:endParaRPr lang="en-US" sz="1200" baseline="30000" dirty="0">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smtClean="0">
                          <a:solidFill>
                            <a:schemeClr val="bg1"/>
                          </a:solidFill>
                          <a:effectLst/>
                          <a:latin typeface="Arial" panose="020B0604020202020204" pitchFamily="34" charset="0"/>
                          <a:cs typeface="Arial" panose="020B0604020202020204" pitchFamily="34" charset="0"/>
                        </a:rPr>
                        <a:t>37</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bl>
          </a:graphicData>
        </a:graphic>
      </p:graphicFrame>
      <p:sp>
        <p:nvSpPr>
          <p:cNvPr id="3" name="Rectangle 2"/>
          <p:cNvSpPr/>
          <p:nvPr/>
        </p:nvSpPr>
        <p:spPr>
          <a:xfrm>
            <a:off x="457200" y="1313036"/>
            <a:ext cx="8229600" cy="446276"/>
          </a:xfrm>
          <a:prstGeom prst="rect">
            <a:avLst/>
          </a:prstGeom>
        </p:spPr>
        <p:txBody>
          <a:bodyPr wrap="square" lIns="0" tIns="91440" bIns="137160">
            <a:spAutoFit/>
          </a:bodyPr>
          <a:lstStyle/>
          <a:p>
            <a:r>
              <a:rPr lang="en-US" sz="1400" dirty="0">
                <a:solidFill>
                  <a:srgbClr val="365254"/>
                </a:solidFill>
                <a:cs typeface="Arial" panose="020B0604020202020204" pitchFamily="34" charset="0"/>
              </a:rPr>
              <a:t>For patients who receive home-based nursing care, </a:t>
            </a:r>
            <a:r>
              <a:rPr lang="en-US" sz="1400" dirty="0" smtClean="0">
                <a:solidFill>
                  <a:srgbClr val="365254"/>
                </a:solidFill>
                <a:cs typeface="Arial" panose="020B0604020202020204" pitchFamily="34" charset="0"/>
              </a:rPr>
              <a:t>percentage </a:t>
            </a:r>
            <a:r>
              <a:rPr lang="en-US" sz="1400" dirty="0">
                <a:solidFill>
                  <a:srgbClr val="365254"/>
                </a:solidFill>
                <a:cs typeface="Arial" panose="020B0604020202020204" pitchFamily="34" charset="0"/>
              </a:rPr>
              <a:t>of primary care physicians who </a:t>
            </a:r>
            <a:r>
              <a:rPr lang="en-US" sz="1400" b="1" dirty="0" smtClean="0">
                <a:solidFill>
                  <a:srgbClr val="365254"/>
                </a:solidFill>
                <a:cs typeface="Arial" panose="020B0604020202020204" pitchFamily="34" charset="0"/>
              </a:rPr>
              <a:t>usually </a:t>
            </a:r>
            <a:r>
              <a:rPr lang="en-US" sz="1400" dirty="0" smtClean="0">
                <a:solidFill>
                  <a:srgbClr val="365254"/>
                </a:solidFill>
                <a:cs typeface="Arial" panose="020B0604020202020204" pitchFamily="34" charset="0"/>
              </a:rPr>
              <a:t>. . . </a:t>
            </a:r>
            <a:endParaRPr lang="en-US" sz="1400" i="1" dirty="0">
              <a:solidFill>
                <a:srgbClr val="365254"/>
              </a:solidFill>
              <a:cs typeface="Arial" panose="020B0604020202020204" pitchFamily="34" charset="0"/>
            </a:endParaRPr>
          </a:p>
        </p:txBody>
      </p:sp>
      <p:sp>
        <p:nvSpPr>
          <p:cNvPr id="8" name="Rectangle 7"/>
          <p:cNvSpPr/>
          <p:nvPr/>
        </p:nvSpPr>
        <p:spPr>
          <a:xfrm>
            <a:off x="457200" y="4245586"/>
            <a:ext cx="7200900" cy="707886"/>
          </a:xfrm>
          <a:prstGeom prst="rect">
            <a:avLst/>
          </a:prstGeom>
        </p:spPr>
        <p:txBody>
          <a:bodyPr wrap="square" lIns="0" tIns="91440" bIns="0">
            <a:spAutoFit/>
          </a:bodyPr>
          <a:lstStyle/>
          <a:p>
            <a:r>
              <a:rPr lang="en-US" sz="800" b="1" dirty="0" smtClean="0">
                <a:latin typeface="Arial" panose="020B0604020202020204" pitchFamily="34" charset="0"/>
              </a:rPr>
              <a:t>Notes</a:t>
            </a:r>
          </a:p>
          <a:p>
            <a:r>
              <a:rPr lang="en-US" sz="800" dirty="0" smtClean="0">
                <a:latin typeface="Arial" panose="020B0604020202020204" pitchFamily="34" charset="0"/>
                <a:cs typeface="Arial" panose="020B0604020202020204" pitchFamily="34" charset="0"/>
              </a:rPr>
              <a:t>* The </a:t>
            </a:r>
            <a:r>
              <a:rPr lang="en-US" sz="800" dirty="0">
                <a:latin typeface="Arial" panose="020B0604020202020204" pitchFamily="34" charset="0"/>
                <a:cs typeface="Arial" panose="020B0604020202020204" pitchFamily="34" charset="0"/>
              </a:rPr>
              <a:t>coefficient of variation (CV) is between 16.6% and 33.3%; use with caution</a:t>
            </a:r>
            <a:r>
              <a:rPr lang="en-US" sz="800" dirty="0" smtClean="0">
                <a:latin typeface="Arial" panose="020B0604020202020204" pitchFamily="34" charset="0"/>
                <a:cs typeface="Arial" panose="020B0604020202020204" pitchFamily="34" charset="0"/>
              </a:rPr>
              <a:t>.</a:t>
            </a:r>
          </a:p>
          <a:p>
            <a:r>
              <a:rPr lang="en-US" sz="800" dirty="0">
                <a:latin typeface="Arial" panose="020B0604020202020204" pitchFamily="34" charset="0"/>
                <a:cs typeface="Arial" panose="020B0604020202020204" pitchFamily="34" charset="0"/>
              </a:rPr>
              <a:t>† </a:t>
            </a:r>
            <a:r>
              <a:rPr lang="en-US" sz="800" dirty="0" smtClean="0">
                <a:latin typeface="Arial" panose="020B0604020202020204" pitchFamily="34" charset="0"/>
                <a:cs typeface="Arial" panose="020B0604020202020204" pitchFamily="34" charset="0"/>
              </a:rPr>
              <a:t>Excludes </a:t>
            </a:r>
            <a:r>
              <a:rPr lang="en-US" sz="800" dirty="0">
                <a:latin typeface="Arial" panose="020B0604020202020204" pitchFamily="34" charset="0"/>
                <a:cs typeface="Arial" panose="020B0604020202020204" pitchFamily="34" charset="0"/>
              </a:rPr>
              <a:t>respondents who answered “does not apply.”</a:t>
            </a:r>
          </a:p>
          <a:p>
            <a:r>
              <a:rPr lang="en-US" sz="800" dirty="0" smtClean="0">
                <a:latin typeface="Arial" panose="020B0604020202020204" pitchFamily="34" charset="0"/>
              </a:rPr>
              <a:t>The CMWF </a:t>
            </a:r>
            <a:r>
              <a:rPr lang="en-US" sz="800" dirty="0">
                <a:latin typeface="Arial" panose="020B0604020202020204" pitchFamily="34" charset="0"/>
              </a:rPr>
              <a:t>average was calculated by adding the results from the 11 countries and dividing by the number of countries. The Canadian average represents the average experience of Canadians (as opposed to the mean of </a:t>
            </a:r>
            <a:r>
              <a:rPr lang="en-US" sz="800" dirty="0" smtClean="0">
                <a:latin typeface="Arial" panose="020B0604020202020204" pitchFamily="34" charset="0"/>
              </a:rPr>
              <a:t>provincial and territorial </a:t>
            </a:r>
            <a:r>
              <a:rPr lang="en-US" sz="800" dirty="0">
                <a:latin typeface="Arial" panose="020B0604020202020204" pitchFamily="34" charset="0"/>
              </a:rPr>
              <a:t>results</a:t>
            </a:r>
            <a:r>
              <a:rPr lang="en-US" sz="800" dirty="0" smtClean="0">
                <a:latin typeface="Arial" panose="020B0604020202020204" pitchFamily="34" charset="0"/>
              </a:rPr>
              <a:t>).</a:t>
            </a:r>
          </a:p>
        </p:txBody>
      </p:sp>
      <p:sp>
        <p:nvSpPr>
          <p:cNvPr id="19" name="Rectangle 18"/>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18" name="Group 17"/>
          <p:cNvGrpSpPr/>
          <p:nvPr/>
        </p:nvGrpSpPr>
        <p:grpSpPr>
          <a:xfrm>
            <a:off x="374904" y="6059010"/>
            <a:ext cx="3754098" cy="656156"/>
            <a:chOff x="374904" y="6059010"/>
            <a:chExt cx="3754098" cy="656156"/>
          </a:xfrm>
        </p:grpSpPr>
        <p:grpSp>
          <p:nvGrpSpPr>
            <p:cNvPr id="21" name="Group 20"/>
            <p:cNvGrpSpPr/>
            <p:nvPr/>
          </p:nvGrpSpPr>
          <p:grpSpPr>
            <a:xfrm>
              <a:off x="374904" y="6304861"/>
              <a:ext cx="3387471" cy="410305"/>
              <a:chOff x="3484840" y="6546819"/>
              <a:chExt cx="3387471" cy="410305"/>
            </a:xfrm>
          </p:grpSpPr>
          <p:sp>
            <p:nvSpPr>
              <p:cNvPr id="39" name="TextBox 38"/>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40" name="Oval 39"/>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22" name="Group 21"/>
            <p:cNvGrpSpPr/>
            <p:nvPr/>
          </p:nvGrpSpPr>
          <p:grpSpPr>
            <a:xfrm>
              <a:off x="374904" y="6059010"/>
              <a:ext cx="3754098" cy="230832"/>
              <a:chOff x="139635" y="6531780"/>
              <a:chExt cx="3754098" cy="230832"/>
            </a:xfrm>
          </p:grpSpPr>
          <p:sp>
            <p:nvSpPr>
              <p:cNvPr id="23"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24"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25"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26"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27"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28"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3607613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 with social services</a:t>
            </a:r>
            <a:endParaRPr lang="en-US" dirty="0"/>
          </a:p>
        </p:txBody>
      </p:sp>
      <p:sp>
        <p:nvSpPr>
          <p:cNvPr id="28" name="Rectangle 27"/>
          <p:cNvSpPr/>
          <p:nvPr/>
        </p:nvSpPr>
        <p:spPr>
          <a:xfrm>
            <a:off x="457199" y="2453422"/>
            <a:ext cx="8210551"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274320" rIns="274320" bIns="180000" rtlCol="0" anchor="t" anchorCtr="0"/>
          <a:lstStyle/>
          <a:p>
            <a:pPr marL="171450" lvl="1" indent="-171450">
              <a:lnSpc>
                <a:spcPts val="1800"/>
              </a:lnSpc>
              <a:spcAft>
                <a:spcPts val="450"/>
              </a:spcAft>
              <a:buFont typeface="Arial" panose="020B0604020202020204" pitchFamily="34" charset="0"/>
              <a:buChar char="•"/>
            </a:pPr>
            <a:r>
              <a:rPr lang="en-US" sz="1200" dirty="0">
                <a:solidFill>
                  <a:schemeClr val="tx1"/>
                </a:solidFill>
                <a:cs typeface="Arial" panose="020B0604020202020204" pitchFamily="34" charset="0"/>
              </a:rPr>
              <a:t>Although many Canadian primary care physicians (60%) screen their patients for social needs, similar to </a:t>
            </a:r>
            <a:r>
              <a:rPr lang="en-US" sz="1200" dirty="0" smtClean="0">
                <a:solidFill>
                  <a:schemeClr val="tx1"/>
                </a:solidFill>
                <a:cs typeface="Arial" panose="020B0604020202020204" pitchFamily="34" charset="0"/>
              </a:rPr>
              <a:t/>
            </a:r>
            <a:br>
              <a:rPr lang="en-US" sz="1200" dirty="0" smtClean="0">
                <a:solidFill>
                  <a:schemeClr val="tx1"/>
                </a:solidFill>
                <a:cs typeface="Arial" panose="020B0604020202020204" pitchFamily="34" charset="0"/>
              </a:rPr>
            </a:br>
            <a:r>
              <a:rPr lang="en-US" sz="1200" dirty="0" smtClean="0">
                <a:solidFill>
                  <a:schemeClr val="tx1"/>
                </a:solidFill>
                <a:cs typeface="Arial" panose="020B0604020202020204" pitchFamily="34" charset="0"/>
              </a:rPr>
              <a:t>the CMWF </a:t>
            </a:r>
            <a:r>
              <a:rPr lang="en-US" sz="1200" dirty="0">
                <a:solidFill>
                  <a:schemeClr val="tx1"/>
                </a:solidFill>
                <a:cs typeface="Arial" panose="020B0604020202020204" pitchFamily="34" charset="0"/>
              </a:rPr>
              <a:t>average (60%), fewer frequently coordinate care with social services (43%) compared with the </a:t>
            </a:r>
            <a:r>
              <a:rPr lang="en-US" sz="1200" dirty="0" smtClean="0">
                <a:solidFill>
                  <a:schemeClr val="tx1"/>
                </a:solidFill>
                <a:cs typeface="Arial" panose="020B0604020202020204" pitchFamily="34" charset="0"/>
              </a:rPr>
              <a:t/>
            </a:r>
            <a:br>
              <a:rPr lang="en-US" sz="1200" dirty="0" smtClean="0">
                <a:solidFill>
                  <a:schemeClr val="tx1"/>
                </a:solidFill>
                <a:cs typeface="Arial" panose="020B0604020202020204" pitchFamily="34" charset="0"/>
              </a:rPr>
            </a:br>
            <a:r>
              <a:rPr lang="en-US" sz="1200" dirty="0" smtClean="0">
                <a:solidFill>
                  <a:schemeClr val="tx1"/>
                </a:solidFill>
                <a:cs typeface="Arial" panose="020B0604020202020204" pitchFamily="34" charset="0"/>
              </a:rPr>
              <a:t>CMWF </a:t>
            </a:r>
            <a:r>
              <a:rPr lang="en-US" sz="1200" dirty="0">
                <a:solidFill>
                  <a:schemeClr val="tx1"/>
                </a:solidFill>
                <a:cs typeface="Arial" panose="020B0604020202020204" pitchFamily="34" charset="0"/>
              </a:rPr>
              <a:t>average (46%). </a:t>
            </a:r>
            <a:r>
              <a:rPr lang="en-US" sz="1200" dirty="0" smtClean="0">
                <a:solidFill>
                  <a:schemeClr val="tx1"/>
                </a:solidFill>
                <a:cs typeface="Arial" panose="020B0604020202020204" pitchFamily="34" charset="0"/>
              </a:rPr>
              <a:t>One of the </a:t>
            </a:r>
            <a:r>
              <a:rPr lang="en-US" sz="1200" dirty="0">
                <a:solidFill>
                  <a:schemeClr val="tx1"/>
                </a:solidFill>
                <a:cs typeface="Arial" panose="020B0604020202020204" pitchFamily="34" charset="0"/>
              </a:rPr>
              <a:t>biggest </a:t>
            </a:r>
            <a:r>
              <a:rPr lang="en-US" sz="1200" dirty="0" smtClean="0">
                <a:solidFill>
                  <a:schemeClr val="tx1"/>
                </a:solidFill>
                <a:cs typeface="Arial" panose="020B0604020202020204" pitchFamily="34" charset="0"/>
              </a:rPr>
              <a:t>challenges </a:t>
            </a:r>
            <a:r>
              <a:rPr lang="en-US" sz="1200" dirty="0">
                <a:solidFill>
                  <a:schemeClr val="tx1"/>
                </a:solidFill>
                <a:cs typeface="Arial" panose="020B0604020202020204" pitchFamily="34" charset="0"/>
              </a:rPr>
              <a:t>is inadequate staffing to make referrals and coordinate (43%), </a:t>
            </a:r>
            <a:r>
              <a:rPr lang="en-US" sz="1200" dirty="0" smtClean="0">
                <a:solidFill>
                  <a:schemeClr val="tx1"/>
                </a:solidFill>
                <a:cs typeface="Arial" panose="020B0604020202020204" pitchFamily="34" charset="0"/>
              </a:rPr>
              <a:t/>
            </a:r>
            <a:br>
              <a:rPr lang="en-US" sz="1200" dirty="0" smtClean="0">
                <a:solidFill>
                  <a:schemeClr val="tx1"/>
                </a:solidFill>
                <a:cs typeface="Arial" panose="020B0604020202020204" pitchFamily="34" charset="0"/>
              </a:rPr>
            </a:br>
            <a:r>
              <a:rPr lang="en-US" sz="1200" dirty="0" smtClean="0">
                <a:solidFill>
                  <a:schemeClr val="tx1"/>
                </a:solidFill>
                <a:cs typeface="Arial" panose="020B0604020202020204" pitchFamily="34" charset="0"/>
              </a:rPr>
              <a:t>though </a:t>
            </a:r>
            <a:r>
              <a:rPr lang="en-US" sz="1200" dirty="0">
                <a:solidFill>
                  <a:schemeClr val="tx1"/>
                </a:solidFill>
                <a:cs typeface="Arial" panose="020B0604020202020204" pitchFamily="34" charset="0"/>
              </a:rPr>
              <a:t>the top challenge differs across jurisdictions. </a:t>
            </a:r>
          </a:p>
        </p:txBody>
      </p:sp>
      <p:cxnSp>
        <p:nvCxnSpPr>
          <p:cNvPr id="29" name="Straight Connector 28"/>
          <p:cNvCxnSpPr/>
          <p:nvPr/>
        </p:nvCxnSpPr>
        <p:spPr>
          <a:xfrm flipV="1">
            <a:off x="457200" y="2453422"/>
            <a:ext cx="8210550" cy="5"/>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8" y="319688"/>
            <a:ext cx="2062281" cy="1814938"/>
          </a:xfrm>
          <a:prstGeom prst="rect">
            <a:avLst/>
          </a:prstGeom>
        </p:spPr>
      </p:pic>
      <p:sp>
        <p:nvSpPr>
          <p:cNvPr id="31" name="Rectangle 30"/>
          <p:cNvSpPr/>
          <p:nvPr/>
        </p:nvSpPr>
        <p:spPr>
          <a:xfrm>
            <a:off x="457200" y="2029855"/>
            <a:ext cx="1754519" cy="346698"/>
          </a:xfrm>
          <a:prstGeom prst="rect">
            <a:avLst/>
          </a:prstGeom>
        </p:spPr>
        <p:txBody>
          <a:bodyPr wrap="none">
            <a:spAutoFit/>
          </a:bodyPr>
          <a:lstStyle/>
          <a:p>
            <a:pPr defTabSz="914378">
              <a:lnSpc>
                <a:spcPts val="1800"/>
              </a:lnSpc>
              <a:spcAft>
                <a:spcPts val="900"/>
              </a:spcAft>
            </a:pPr>
            <a:r>
              <a:rPr lang="en-US" sz="2400" dirty="0">
                <a:solidFill>
                  <a:srgbClr val="00A199"/>
                </a:solidFill>
              </a:rPr>
              <a:t>Key </a:t>
            </a:r>
            <a:r>
              <a:rPr lang="en-US" sz="2400" dirty="0" smtClean="0">
                <a:solidFill>
                  <a:srgbClr val="00A199"/>
                </a:solidFill>
              </a:rPr>
              <a:t>findings </a:t>
            </a:r>
            <a:endParaRPr lang="en-CA" sz="2400" dirty="0">
              <a:solidFill>
                <a:srgbClr val="00A199"/>
              </a:solidFill>
            </a:endParaRPr>
          </a:p>
        </p:txBody>
      </p:sp>
      <p:sp>
        <p:nvSpPr>
          <p:cNvPr id="8" name="Rectangle 7"/>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9997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Fewer Canadian primary care physicians frequently coordinate care with social services compared with CMWF average</a:t>
            </a:r>
            <a:endParaRPr lang="en-US" dirty="0"/>
          </a:p>
        </p:txBody>
      </p:sp>
      <p:graphicFrame>
        <p:nvGraphicFramePr>
          <p:cNvPr id="4" name="Chart 3"/>
          <p:cNvGraphicFramePr/>
          <p:nvPr>
            <p:extLst>
              <p:ext uri="{D42A27DB-BD31-4B8C-83A1-F6EECF244321}">
                <p14:modId xmlns:p14="http://schemas.microsoft.com/office/powerpoint/2010/main" val="479888761"/>
              </p:ext>
            </p:extLst>
          </p:nvPr>
        </p:nvGraphicFramePr>
        <p:xfrm>
          <a:off x="611321" y="2554317"/>
          <a:ext cx="3504156" cy="2832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592430388"/>
              </p:ext>
            </p:extLst>
          </p:nvPr>
        </p:nvGraphicFramePr>
        <p:xfrm>
          <a:off x="4725572" y="2554590"/>
          <a:ext cx="3739563" cy="2835436"/>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4624654" y="1591917"/>
            <a:ext cx="4057067" cy="964367"/>
          </a:xfrm>
          <a:prstGeom prst="rect">
            <a:avLst/>
          </a:prstGeom>
        </p:spPr>
        <p:txBody>
          <a:bodyPr wrap="square">
            <a:spAutoFit/>
          </a:bodyPr>
          <a:lstStyle/>
          <a:p>
            <a:pPr algn="ctr">
              <a:lnSpc>
                <a:spcPts val="1700"/>
              </a:lnSpc>
            </a:pPr>
            <a:r>
              <a:rPr lang="en-US" sz="1200" dirty="0" smtClean="0">
                <a:solidFill>
                  <a:srgbClr val="365254"/>
                </a:solidFill>
                <a:latin typeface="Arial" panose="020B0604020202020204" pitchFamily="34" charset="0"/>
                <a:cs typeface="Arial" panose="020B0604020202020204" pitchFamily="34" charset="0"/>
              </a:rPr>
              <a:t>Proportion </a:t>
            </a:r>
            <a:r>
              <a:rPr lang="en-US" sz="1200" dirty="0">
                <a:solidFill>
                  <a:srgbClr val="365254"/>
                </a:solidFill>
                <a:latin typeface="Arial" panose="020B0604020202020204" pitchFamily="34" charset="0"/>
                <a:cs typeface="Arial" panose="020B0604020202020204" pitchFamily="34" charset="0"/>
              </a:rPr>
              <a:t>of primary care physicians who responded that they or other health care professionals in their practice </a:t>
            </a:r>
            <a:r>
              <a:rPr lang="en-US" sz="1200" b="1" dirty="0" smtClean="0">
                <a:solidFill>
                  <a:srgbClr val="365254"/>
                </a:solidFill>
                <a:latin typeface="Arial" panose="020B0604020202020204" pitchFamily="34" charset="0"/>
                <a:cs typeface="Arial" panose="020B0604020202020204" pitchFamily="34" charset="0"/>
              </a:rPr>
              <a:t>frequently</a:t>
            </a:r>
            <a:r>
              <a:rPr lang="en-US" sz="1200" dirty="0" smtClean="0">
                <a:solidFill>
                  <a:srgbClr val="365254"/>
                </a:solidFill>
                <a:latin typeface="Arial" panose="020B0604020202020204" pitchFamily="34" charset="0"/>
                <a:cs typeface="Arial" panose="020B0604020202020204" pitchFamily="34" charset="0"/>
              </a:rPr>
              <a:t> </a:t>
            </a:r>
            <a:r>
              <a:rPr lang="en-US" sz="1200" dirty="0">
                <a:solidFill>
                  <a:srgbClr val="365254"/>
                </a:solidFill>
                <a:latin typeface="Arial" panose="020B0604020202020204" pitchFamily="34" charset="0"/>
                <a:cs typeface="Arial" panose="020B0604020202020204" pitchFamily="34" charset="0"/>
              </a:rPr>
              <a:t>coordinate care with social </a:t>
            </a:r>
            <a:r>
              <a:rPr lang="en-US" sz="1200" dirty="0" smtClean="0">
                <a:solidFill>
                  <a:srgbClr val="365254"/>
                </a:solidFill>
                <a:latin typeface="Arial" panose="020B0604020202020204" pitchFamily="34" charset="0"/>
                <a:cs typeface="Arial" panose="020B0604020202020204" pitchFamily="34" charset="0"/>
              </a:rPr>
              <a:t/>
            </a:r>
            <a:br>
              <a:rPr lang="en-US" sz="1200" dirty="0" smtClean="0">
                <a:solidFill>
                  <a:srgbClr val="365254"/>
                </a:solidFill>
                <a:latin typeface="Arial" panose="020B0604020202020204" pitchFamily="34" charset="0"/>
                <a:cs typeface="Arial" panose="020B0604020202020204" pitchFamily="34" charset="0"/>
              </a:rPr>
            </a:br>
            <a:r>
              <a:rPr lang="en-US" sz="1200" dirty="0" smtClean="0">
                <a:solidFill>
                  <a:srgbClr val="365254"/>
                </a:solidFill>
                <a:latin typeface="Arial" panose="020B0604020202020204" pitchFamily="34" charset="0"/>
                <a:cs typeface="Arial" panose="020B0604020202020204" pitchFamily="34" charset="0"/>
              </a:rPr>
              <a:t>services </a:t>
            </a:r>
            <a:r>
              <a:rPr lang="en-US" sz="1200" dirty="0">
                <a:solidFill>
                  <a:srgbClr val="365254"/>
                </a:solidFill>
                <a:latin typeface="Arial" panose="020B0604020202020204" pitchFamily="34" charset="0"/>
                <a:cs typeface="Arial" panose="020B0604020202020204" pitchFamily="34" charset="0"/>
              </a:rPr>
              <a:t>or other community providers </a:t>
            </a:r>
          </a:p>
        </p:txBody>
      </p:sp>
      <p:sp>
        <p:nvSpPr>
          <p:cNvPr id="7" name="Rectangle 6"/>
          <p:cNvSpPr/>
          <p:nvPr/>
        </p:nvSpPr>
        <p:spPr>
          <a:xfrm>
            <a:off x="625000" y="1591917"/>
            <a:ext cx="3476798" cy="746358"/>
          </a:xfrm>
          <a:prstGeom prst="rect">
            <a:avLst/>
          </a:prstGeom>
        </p:spPr>
        <p:txBody>
          <a:bodyPr wrap="square">
            <a:spAutoFit/>
          </a:bodyPr>
          <a:lstStyle/>
          <a:p>
            <a:pPr algn="ctr">
              <a:lnSpc>
                <a:spcPts val="1700"/>
              </a:lnSpc>
            </a:pPr>
            <a:r>
              <a:rPr lang="en-US" sz="1200" dirty="0" smtClean="0">
                <a:solidFill>
                  <a:srgbClr val="365254"/>
                </a:solidFill>
                <a:latin typeface="Arial" panose="020B0604020202020204" pitchFamily="34" charset="0"/>
                <a:cs typeface="Arial" panose="020B0604020202020204" pitchFamily="34" charset="0"/>
              </a:rPr>
              <a:t>Proportion </a:t>
            </a:r>
            <a:r>
              <a:rPr lang="en-US" sz="1200" dirty="0">
                <a:solidFill>
                  <a:srgbClr val="365254"/>
                </a:solidFill>
                <a:latin typeface="Arial" panose="020B0604020202020204" pitchFamily="34" charset="0"/>
                <a:cs typeface="Arial" panose="020B0604020202020204" pitchFamily="34" charset="0"/>
              </a:rPr>
              <a:t>of primary care physicians who </a:t>
            </a:r>
            <a:r>
              <a:rPr lang="en-US" sz="1200" b="1" dirty="0" smtClean="0">
                <a:solidFill>
                  <a:srgbClr val="365254"/>
                </a:solidFill>
                <a:latin typeface="Arial" panose="020B0604020202020204" pitchFamily="34" charset="0"/>
                <a:cs typeface="Arial" panose="020B0604020202020204" pitchFamily="34" charset="0"/>
              </a:rPr>
              <a:t>usually </a:t>
            </a:r>
            <a:r>
              <a:rPr lang="en-US" sz="1200" dirty="0" smtClean="0">
                <a:solidFill>
                  <a:srgbClr val="365254"/>
                </a:solidFill>
                <a:latin typeface="Arial" panose="020B0604020202020204" pitchFamily="34" charset="0"/>
                <a:cs typeface="Arial" panose="020B0604020202020204" pitchFamily="34" charset="0"/>
              </a:rPr>
              <a:t>or </a:t>
            </a:r>
            <a:r>
              <a:rPr lang="en-US" sz="1200" b="1" dirty="0" smtClean="0">
                <a:solidFill>
                  <a:srgbClr val="365254"/>
                </a:solidFill>
                <a:latin typeface="Arial" panose="020B0604020202020204" pitchFamily="34" charset="0"/>
                <a:cs typeface="Arial" panose="020B0604020202020204" pitchFamily="34" charset="0"/>
              </a:rPr>
              <a:t>often</a:t>
            </a:r>
            <a:r>
              <a:rPr lang="en-US" sz="1200" dirty="0" smtClean="0">
                <a:solidFill>
                  <a:srgbClr val="365254"/>
                </a:solidFill>
                <a:latin typeface="Arial" panose="020B0604020202020204" pitchFamily="34" charset="0"/>
                <a:cs typeface="Arial" panose="020B0604020202020204" pitchFamily="34" charset="0"/>
              </a:rPr>
              <a:t> screen or assess patients </a:t>
            </a:r>
            <a:br>
              <a:rPr lang="en-US" sz="1200" dirty="0" smtClean="0">
                <a:solidFill>
                  <a:srgbClr val="365254"/>
                </a:solidFill>
                <a:latin typeface="Arial" panose="020B0604020202020204" pitchFamily="34" charset="0"/>
                <a:cs typeface="Arial" panose="020B0604020202020204" pitchFamily="34" charset="0"/>
              </a:rPr>
            </a:br>
            <a:r>
              <a:rPr lang="en-US" sz="1200" dirty="0" smtClean="0">
                <a:solidFill>
                  <a:srgbClr val="365254"/>
                </a:solidFill>
                <a:latin typeface="Arial" panose="020B0604020202020204" pitchFamily="34" charset="0"/>
                <a:cs typeface="Arial" panose="020B0604020202020204" pitchFamily="34" charset="0"/>
              </a:rPr>
              <a:t>for at least one type of social need</a:t>
            </a:r>
            <a:endParaRPr lang="en-US" sz="1200" dirty="0">
              <a:solidFill>
                <a:srgbClr val="365254"/>
              </a:solidFill>
              <a:latin typeface="Arial" panose="020B0604020202020204" pitchFamily="34" charset="0"/>
              <a:cs typeface="Arial" panose="020B0604020202020204" pitchFamily="34" charset="0"/>
            </a:endParaRPr>
          </a:p>
        </p:txBody>
      </p:sp>
      <p:grpSp>
        <p:nvGrpSpPr>
          <p:cNvPr id="8" name="Group 7"/>
          <p:cNvGrpSpPr/>
          <p:nvPr/>
        </p:nvGrpSpPr>
        <p:grpSpPr>
          <a:xfrm>
            <a:off x="4577029" y="5411969"/>
            <a:ext cx="4046174" cy="759247"/>
            <a:chOff x="253211" y="5134927"/>
            <a:chExt cx="4046174" cy="759247"/>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211" y="5219336"/>
              <a:ext cx="594360" cy="594360"/>
            </a:xfrm>
            <a:prstGeom prst="rect">
              <a:avLst/>
            </a:prstGeom>
          </p:spPr>
        </p:pic>
        <p:sp>
          <p:nvSpPr>
            <p:cNvPr id="10" name="Rectangle 9"/>
            <p:cNvSpPr/>
            <p:nvPr/>
          </p:nvSpPr>
          <p:spPr>
            <a:xfrm>
              <a:off x="861240" y="5134927"/>
              <a:ext cx="3438145" cy="759247"/>
            </a:xfrm>
            <a:prstGeom prst="rect">
              <a:avLst/>
            </a:prstGeom>
          </p:spPr>
          <p:txBody>
            <a:bodyPr wrap="square">
              <a:spAutoFit/>
            </a:bodyPr>
            <a:lstStyle/>
            <a:p>
              <a:pPr algn="just">
                <a:lnSpc>
                  <a:spcPts val="1800"/>
                </a:lnSpc>
              </a:pPr>
              <a:r>
                <a:rPr lang="en-US" sz="1100" dirty="0" smtClean="0">
                  <a:latin typeface="Arial" panose="020B0604020202020204" pitchFamily="34" charset="0"/>
                  <a:cs typeface="Arial" panose="020B0604020202020204" pitchFamily="34" charset="0"/>
                </a:rPr>
                <a:t>Between 2015 and 2019, the proportion of Canadian primary care physicians who frequently coordinate care with social services dropped from 50%</a:t>
              </a:r>
              <a:r>
                <a:rPr lang="en-US" sz="1100" baseline="30000" dirty="0" smtClean="0">
                  <a:latin typeface="Arial" panose="020B0604020202020204" pitchFamily="34" charset="0"/>
                  <a:cs typeface="Arial" panose="020B0604020202020204" pitchFamily="34" charset="0"/>
                </a:rPr>
                <a:t>1</a:t>
              </a:r>
              <a:r>
                <a:rPr lang="en-US" sz="1100" dirty="0" smtClean="0">
                  <a:latin typeface="Arial" panose="020B0604020202020204" pitchFamily="34" charset="0"/>
                  <a:cs typeface="Arial" panose="020B0604020202020204" pitchFamily="34" charset="0"/>
                </a:rPr>
                <a:t> to 43%.</a:t>
              </a:r>
              <a:endParaRPr lang="en-US" sz="1100" baseline="30000" dirty="0">
                <a:latin typeface="Arial" panose="020B0604020202020204" pitchFamily="34" charset="0"/>
                <a:cs typeface="Arial" panose="020B0604020202020204" pitchFamily="34" charset="0"/>
              </a:endParaRPr>
            </a:p>
          </p:txBody>
        </p:sp>
      </p:grpSp>
      <p:sp>
        <p:nvSpPr>
          <p:cNvPr id="11" name="TextBox 10"/>
          <p:cNvSpPr txBox="1"/>
          <p:nvPr/>
        </p:nvSpPr>
        <p:spPr>
          <a:xfrm>
            <a:off x="374904" y="5476121"/>
            <a:ext cx="3393253" cy="630942"/>
          </a:xfrm>
          <a:prstGeom prst="rect">
            <a:avLst/>
          </a:prstGeom>
          <a:noFill/>
        </p:spPr>
        <p:txBody>
          <a:bodyPr wrap="square" lIns="0" tIns="91440" rtlCol="0">
            <a:spAutoFit/>
          </a:bodyPr>
          <a:lstStyle/>
          <a:p>
            <a:r>
              <a:rPr lang="en-US" sz="800" b="1" dirty="0" smtClean="0">
                <a:latin typeface="Arial" panose="020B0604020202020204" pitchFamily="34" charset="0"/>
                <a:cs typeface="Arial" panose="020B0604020202020204" pitchFamily="34" charset="0"/>
              </a:rPr>
              <a:t>Note</a:t>
            </a:r>
            <a:endParaRPr lang="en-US" sz="800" b="1" dirty="0">
              <a:latin typeface="Arial" panose="020B0604020202020204" pitchFamily="34" charset="0"/>
              <a:cs typeface="Arial" panose="020B0604020202020204" pitchFamily="34" charset="0"/>
            </a:endParaRPr>
          </a:p>
          <a:p>
            <a:r>
              <a:rPr lang="en-US" sz="800" dirty="0" smtClean="0">
                <a:latin typeface="Arial" panose="020B0604020202020204" pitchFamily="34" charset="0"/>
                <a:cs typeface="Arial" panose="020B0604020202020204" pitchFamily="34" charset="0"/>
              </a:rPr>
              <a:t>Social </a:t>
            </a:r>
            <a:r>
              <a:rPr lang="en-US" sz="800" dirty="0">
                <a:latin typeface="Arial" panose="020B0604020202020204" pitchFamily="34" charset="0"/>
                <a:cs typeface="Arial" panose="020B0604020202020204" pitchFamily="34" charset="0"/>
              </a:rPr>
              <a:t>needs </a:t>
            </a:r>
            <a:r>
              <a:rPr lang="en-US" sz="800" dirty="0" smtClean="0">
                <a:latin typeface="Arial" panose="020B0604020202020204" pitchFamily="34" charset="0"/>
                <a:cs typeface="Arial" panose="020B0604020202020204" pitchFamily="34" charset="0"/>
              </a:rPr>
              <a:t>include </a:t>
            </a:r>
            <a:r>
              <a:rPr lang="en-US" sz="800" dirty="0">
                <a:latin typeface="Arial" panose="020B0604020202020204" pitchFamily="34" charset="0"/>
                <a:cs typeface="Arial" panose="020B0604020202020204" pitchFamily="34" charset="0"/>
              </a:rPr>
              <a:t>problems with housing, financial security, food insecurity, transportation needs, utilities, domestic violence, and social isolation or </a:t>
            </a:r>
            <a:r>
              <a:rPr lang="en-US" sz="800" dirty="0" smtClean="0">
                <a:latin typeface="Arial" panose="020B0604020202020204" pitchFamily="34" charset="0"/>
                <a:cs typeface="Arial" panose="020B0604020202020204" pitchFamily="34" charset="0"/>
              </a:rPr>
              <a:t>loneliness.</a:t>
            </a:r>
            <a:endParaRPr lang="en-US" sz="800" dirty="0">
              <a:latin typeface="Arial" panose="020B0604020202020204" pitchFamily="34" charset="0"/>
              <a:cs typeface="Arial" panose="020B0604020202020204" pitchFamily="34" charset="0"/>
            </a:endParaRPr>
          </a:p>
        </p:txBody>
      </p:sp>
      <p:sp>
        <p:nvSpPr>
          <p:cNvPr id="27" name="Rectangle 26"/>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28" name="Group 27"/>
          <p:cNvGrpSpPr/>
          <p:nvPr/>
        </p:nvGrpSpPr>
        <p:grpSpPr>
          <a:xfrm>
            <a:off x="374904" y="6493833"/>
            <a:ext cx="3754098" cy="230832"/>
            <a:chOff x="139635" y="6531780"/>
            <a:chExt cx="3754098" cy="230832"/>
          </a:xfrm>
        </p:grpSpPr>
        <p:sp>
          <p:nvSpPr>
            <p:cNvPr id="29"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30"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1"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32"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3"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34"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877310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and territorial snapshot: Assessing social needs and coordinating social services</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2195403579"/>
              </p:ext>
            </p:extLst>
          </p:nvPr>
        </p:nvGraphicFramePr>
        <p:xfrm>
          <a:off x="374904" y="1758316"/>
          <a:ext cx="8229606" cy="1097280"/>
        </p:xfrm>
        <a:graphic>
          <a:graphicData uri="http://schemas.openxmlformats.org/drawingml/2006/table">
            <a:tbl>
              <a:tblPr/>
              <a:tblGrid>
                <a:gridCol w="1920621">
                  <a:extLst>
                    <a:ext uri="{9D8B030D-6E8A-4147-A177-3AD203B41FA5}">
                      <a16:colId xmlns:a16="http://schemas.microsoft.com/office/drawing/2014/main" val="2274431385"/>
                    </a:ext>
                  </a:extLst>
                </a:gridCol>
                <a:gridCol w="476532">
                  <a:extLst>
                    <a:ext uri="{9D8B030D-6E8A-4147-A177-3AD203B41FA5}">
                      <a16:colId xmlns:a16="http://schemas.microsoft.com/office/drawing/2014/main" val="3414494534"/>
                    </a:ext>
                  </a:extLst>
                </a:gridCol>
                <a:gridCol w="476532">
                  <a:extLst>
                    <a:ext uri="{9D8B030D-6E8A-4147-A177-3AD203B41FA5}">
                      <a16:colId xmlns:a16="http://schemas.microsoft.com/office/drawing/2014/main" val="1291103358"/>
                    </a:ext>
                  </a:extLst>
                </a:gridCol>
                <a:gridCol w="476532">
                  <a:extLst>
                    <a:ext uri="{9D8B030D-6E8A-4147-A177-3AD203B41FA5}">
                      <a16:colId xmlns:a16="http://schemas.microsoft.com/office/drawing/2014/main" val="2659665947"/>
                    </a:ext>
                  </a:extLst>
                </a:gridCol>
                <a:gridCol w="476532">
                  <a:extLst>
                    <a:ext uri="{9D8B030D-6E8A-4147-A177-3AD203B41FA5}">
                      <a16:colId xmlns:a16="http://schemas.microsoft.com/office/drawing/2014/main" val="77205676"/>
                    </a:ext>
                  </a:extLst>
                </a:gridCol>
                <a:gridCol w="476532">
                  <a:extLst>
                    <a:ext uri="{9D8B030D-6E8A-4147-A177-3AD203B41FA5}">
                      <a16:colId xmlns:a16="http://schemas.microsoft.com/office/drawing/2014/main" val="5221739"/>
                    </a:ext>
                  </a:extLst>
                </a:gridCol>
                <a:gridCol w="476532">
                  <a:extLst>
                    <a:ext uri="{9D8B030D-6E8A-4147-A177-3AD203B41FA5}">
                      <a16:colId xmlns:a16="http://schemas.microsoft.com/office/drawing/2014/main" val="3757745029"/>
                    </a:ext>
                  </a:extLst>
                </a:gridCol>
                <a:gridCol w="476532">
                  <a:extLst>
                    <a:ext uri="{9D8B030D-6E8A-4147-A177-3AD203B41FA5}">
                      <a16:colId xmlns:a16="http://schemas.microsoft.com/office/drawing/2014/main" val="2250567162"/>
                    </a:ext>
                  </a:extLst>
                </a:gridCol>
                <a:gridCol w="476532">
                  <a:extLst>
                    <a:ext uri="{9D8B030D-6E8A-4147-A177-3AD203B41FA5}">
                      <a16:colId xmlns:a16="http://schemas.microsoft.com/office/drawing/2014/main" val="2848938551"/>
                    </a:ext>
                  </a:extLst>
                </a:gridCol>
                <a:gridCol w="476532">
                  <a:extLst>
                    <a:ext uri="{9D8B030D-6E8A-4147-A177-3AD203B41FA5}">
                      <a16:colId xmlns:a16="http://schemas.microsoft.com/office/drawing/2014/main" val="1775685730"/>
                    </a:ext>
                  </a:extLst>
                </a:gridCol>
                <a:gridCol w="476532">
                  <a:extLst>
                    <a:ext uri="{9D8B030D-6E8A-4147-A177-3AD203B41FA5}">
                      <a16:colId xmlns:a16="http://schemas.microsoft.com/office/drawing/2014/main" val="613197185"/>
                    </a:ext>
                  </a:extLst>
                </a:gridCol>
                <a:gridCol w="476532">
                  <a:extLst>
                    <a:ext uri="{9D8B030D-6E8A-4147-A177-3AD203B41FA5}">
                      <a16:colId xmlns:a16="http://schemas.microsoft.com/office/drawing/2014/main" val="4077132638"/>
                    </a:ext>
                  </a:extLst>
                </a:gridCol>
                <a:gridCol w="476532">
                  <a:extLst>
                    <a:ext uri="{9D8B030D-6E8A-4147-A177-3AD203B41FA5}">
                      <a16:colId xmlns:a16="http://schemas.microsoft.com/office/drawing/2014/main" val="178737671"/>
                    </a:ext>
                  </a:extLst>
                </a:gridCol>
                <a:gridCol w="590601">
                  <a:extLst>
                    <a:ext uri="{9D8B030D-6E8A-4147-A177-3AD203B41FA5}">
                      <a16:colId xmlns:a16="http://schemas.microsoft.com/office/drawing/2014/main" val="3241438732"/>
                    </a:ext>
                  </a:extLst>
                </a:gridCol>
              </a:tblGrid>
              <a:tr h="120402">
                <a:tc>
                  <a:txBody>
                    <a:bodyPr/>
                    <a:lstStyle/>
                    <a:p>
                      <a:pPr algn="l" fontAlgn="b"/>
                      <a:endParaRPr lang="en-CA" sz="1200" b="1" i="0" u="none" strike="noStrike" dirty="0">
                        <a:effectLst/>
                        <a:latin typeface="+mn-lt"/>
                        <a:cs typeface="Arial" panose="020B0604020202020204" pitchFamily="34" charset="0"/>
                      </a:endParaRPr>
                    </a:p>
                  </a:txBody>
                  <a:tcPr marL="45720" marR="45720"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 </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384376">
                <a:tc>
                  <a:txBody>
                    <a:bodyPr/>
                    <a:lstStyle/>
                    <a:p>
                      <a:pPr marL="0" algn="l" defTabSz="1219170" rtl="0" eaLnBrk="1" fontAlgn="t" latinLnBrk="0" hangingPunct="1"/>
                      <a:r>
                        <a:rPr lang="en-US" sz="1200" b="1" i="0" dirty="0" smtClean="0">
                          <a:latin typeface="+mn-lt"/>
                          <a:cs typeface="Arial" panose="020B0604020202020204" pitchFamily="34" charset="0"/>
                        </a:rPr>
                        <a:t>Usually </a:t>
                      </a:r>
                      <a:r>
                        <a:rPr lang="en-US" sz="1200" i="0" dirty="0" smtClean="0">
                          <a:latin typeface="+mn-lt"/>
                          <a:cs typeface="Arial" panose="020B0604020202020204" pitchFamily="34" charset="0"/>
                        </a:rPr>
                        <a:t>or </a:t>
                      </a:r>
                      <a:r>
                        <a:rPr lang="en-US" sz="1200" b="1" i="0" dirty="0" smtClean="0">
                          <a:latin typeface="+mn-lt"/>
                          <a:cs typeface="Arial" panose="020B0604020202020204" pitchFamily="34" charset="0"/>
                        </a:rPr>
                        <a:t>often</a:t>
                      </a:r>
                      <a:r>
                        <a:rPr lang="en-US" sz="1200" i="0" dirty="0" smtClean="0">
                          <a:latin typeface="+mn-lt"/>
                          <a:cs typeface="Arial" panose="020B0604020202020204" pitchFamily="34" charset="0"/>
                        </a:rPr>
                        <a:t> screen or assess patients for at least one type of social need</a:t>
                      </a:r>
                      <a:endParaRPr lang="en-US" sz="1200" i="0" kern="1200" dirty="0">
                        <a:solidFill>
                          <a:schemeClr val="tx1"/>
                        </a:solidFill>
                        <a:latin typeface="+mn-lt"/>
                        <a:ea typeface="+mn-ea"/>
                        <a:cs typeface="Arial" panose="020B0604020202020204" pitchFamily="34" charset="0"/>
                      </a:endParaRPr>
                    </a:p>
                  </a:txBody>
                  <a:tcPr marL="45720" marR="4572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60</a:t>
                      </a: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bl>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2326620594"/>
              </p:ext>
            </p:extLst>
          </p:nvPr>
        </p:nvGraphicFramePr>
        <p:xfrm>
          <a:off x="374904" y="3604098"/>
          <a:ext cx="8229606" cy="1097280"/>
        </p:xfrm>
        <a:graphic>
          <a:graphicData uri="http://schemas.openxmlformats.org/drawingml/2006/table">
            <a:tbl>
              <a:tblPr/>
              <a:tblGrid>
                <a:gridCol w="1920621">
                  <a:extLst>
                    <a:ext uri="{9D8B030D-6E8A-4147-A177-3AD203B41FA5}">
                      <a16:colId xmlns:a16="http://schemas.microsoft.com/office/drawing/2014/main" val="2274431385"/>
                    </a:ext>
                  </a:extLst>
                </a:gridCol>
                <a:gridCol w="476532">
                  <a:extLst>
                    <a:ext uri="{9D8B030D-6E8A-4147-A177-3AD203B41FA5}">
                      <a16:colId xmlns:a16="http://schemas.microsoft.com/office/drawing/2014/main" val="3414494534"/>
                    </a:ext>
                  </a:extLst>
                </a:gridCol>
                <a:gridCol w="476532">
                  <a:extLst>
                    <a:ext uri="{9D8B030D-6E8A-4147-A177-3AD203B41FA5}">
                      <a16:colId xmlns:a16="http://schemas.microsoft.com/office/drawing/2014/main" val="1291103358"/>
                    </a:ext>
                  </a:extLst>
                </a:gridCol>
                <a:gridCol w="476532">
                  <a:extLst>
                    <a:ext uri="{9D8B030D-6E8A-4147-A177-3AD203B41FA5}">
                      <a16:colId xmlns:a16="http://schemas.microsoft.com/office/drawing/2014/main" val="2659665947"/>
                    </a:ext>
                  </a:extLst>
                </a:gridCol>
                <a:gridCol w="476532">
                  <a:extLst>
                    <a:ext uri="{9D8B030D-6E8A-4147-A177-3AD203B41FA5}">
                      <a16:colId xmlns:a16="http://schemas.microsoft.com/office/drawing/2014/main" val="77205676"/>
                    </a:ext>
                  </a:extLst>
                </a:gridCol>
                <a:gridCol w="476532">
                  <a:extLst>
                    <a:ext uri="{9D8B030D-6E8A-4147-A177-3AD203B41FA5}">
                      <a16:colId xmlns:a16="http://schemas.microsoft.com/office/drawing/2014/main" val="5221739"/>
                    </a:ext>
                  </a:extLst>
                </a:gridCol>
                <a:gridCol w="476532">
                  <a:extLst>
                    <a:ext uri="{9D8B030D-6E8A-4147-A177-3AD203B41FA5}">
                      <a16:colId xmlns:a16="http://schemas.microsoft.com/office/drawing/2014/main" val="3757745029"/>
                    </a:ext>
                  </a:extLst>
                </a:gridCol>
                <a:gridCol w="476532">
                  <a:extLst>
                    <a:ext uri="{9D8B030D-6E8A-4147-A177-3AD203B41FA5}">
                      <a16:colId xmlns:a16="http://schemas.microsoft.com/office/drawing/2014/main" val="2250567162"/>
                    </a:ext>
                  </a:extLst>
                </a:gridCol>
                <a:gridCol w="476532">
                  <a:extLst>
                    <a:ext uri="{9D8B030D-6E8A-4147-A177-3AD203B41FA5}">
                      <a16:colId xmlns:a16="http://schemas.microsoft.com/office/drawing/2014/main" val="2848938551"/>
                    </a:ext>
                  </a:extLst>
                </a:gridCol>
                <a:gridCol w="476532">
                  <a:extLst>
                    <a:ext uri="{9D8B030D-6E8A-4147-A177-3AD203B41FA5}">
                      <a16:colId xmlns:a16="http://schemas.microsoft.com/office/drawing/2014/main" val="1775685730"/>
                    </a:ext>
                  </a:extLst>
                </a:gridCol>
                <a:gridCol w="476532">
                  <a:extLst>
                    <a:ext uri="{9D8B030D-6E8A-4147-A177-3AD203B41FA5}">
                      <a16:colId xmlns:a16="http://schemas.microsoft.com/office/drawing/2014/main" val="613197185"/>
                    </a:ext>
                  </a:extLst>
                </a:gridCol>
                <a:gridCol w="476532">
                  <a:extLst>
                    <a:ext uri="{9D8B030D-6E8A-4147-A177-3AD203B41FA5}">
                      <a16:colId xmlns:a16="http://schemas.microsoft.com/office/drawing/2014/main" val="4077132638"/>
                    </a:ext>
                  </a:extLst>
                </a:gridCol>
                <a:gridCol w="476532">
                  <a:extLst>
                    <a:ext uri="{9D8B030D-6E8A-4147-A177-3AD203B41FA5}">
                      <a16:colId xmlns:a16="http://schemas.microsoft.com/office/drawing/2014/main" val="178737671"/>
                    </a:ext>
                  </a:extLst>
                </a:gridCol>
                <a:gridCol w="590601">
                  <a:extLst>
                    <a:ext uri="{9D8B030D-6E8A-4147-A177-3AD203B41FA5}">
                      <a16:colId xmlns:a16="http://schemas.microsoft.com/office/drawing/2014/main" val="3241438732"/>
                    </a:ext>
                  </a:extLst>
                </a:gridCol>
              </a:tblGrid>
              <a:tr h="120402">
                <a:tc>
                  <a:txBody>
                    <a:bodyPr/>
                    <a:lstStyle/>
                    <a:p>
                      <a:pPr algn="l" fontAlgn="b"/>
                      <a:endParaRPr lang="en-CA" sz="1200" b="1" i="0" u="none" strike="noStrike" dirty="0">
                        <a:effectLst/>
                        <a:latin typeface="+mn-lt"/>
                        <a:cs typeface="Arial" panose="020B0604020202020204" pitchFamily="34" charset="0"/>
                      </a:endParaRPr>
                    </a:p>
                  </a:txBody>
                  <a:tcPr marL="45720" marR="45720"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 </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457131">
                <a:tc>
                  <a:txBody>
                    <a:bodyPr/>
                    <a:lstStyle/>
                    <a:p>
                      <a:pPr algn="l"/>
                      <a:r>
                        <a:rPr lang="en-US" sz="1200" b="1" i="0" dirty="0" smtClean="0">
                          <a:latin typeface="+mn-lt"/>
                          <a:cs typeface="Arial" panose="020B0604020202020204" pitchFamily="34" charset="0"/>
                        </a:rPr>
                        <a:t>Frequently</a:t>
                      </a:r>
                      <a:r>
                        <a:rPr lang="en-US" sz="1200" i="0" dirty="0" smtClean="0">
                          <a:latin typeface="+mn-lt"/>
                          <a:cs typeface="Arial" panose="020B0604020202020204" pitchFamily="34" charset="0"/>
                        </a:rPr>
                        <a:t> coordinate </a:t>
                      </a:r>
                      <a:br>
                        <a:rPr lang="en-US" sz="1200" i="0" dirty="0" smtClean="0">
                          <a:latin typeface="+mn-lt"/>
                          <a:cs typeface="Arial" panose="020B0604020202020204" pitchFamily="34" charset="0"/>
                        </a:rPr>
                      </a:br>
                      <a:r>
                        <a:rPr lang="en-US" sz="1200" i="0" dirty="0" smtClean="0">
                          <a:latin typeface="+mn-lt"/>
                          <a:cs typeface="Arial" panose="020B0604020202020204" pitchFamily="34" charset="0"/>
                        </a:rPr>
                        <a:t>care with social services or other community providers </a:t>
                      </a:r>
                      <a:endParaRPr lang="en-US" sz="1200" i="0" dirty="0">
                        <a:latin typeface="+mn-lt"/>
                        <a:cs typeface="Arial" panose="020B0604020202020204" pitchFamily="34" charset="0"/>
                      </a:endParaRPr>
                    </a:p>
                  </a:txBody>
                  <a:tcPr marL="45720" marR="4572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46</a:t>
                      </a: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bl>
          </a:graphicData>
        </a:graphic>
      </p:graphicFrame>
      <p:sp>
        <p:nvSpPr>
          <p:cNvPr id="7" name="Rectangle 6"/>
          <p:cNvSpPr/>
          <p:nvPr/>
        </p:nvSpPr>
        <p:spPr>
          <a:xfrm>
            <a:off x="374904" y="1311989"/>
            <a:ext cx="3663619" cy="446276"/>
          </a:xfrm>
          <a:prstGeom prst="rect">
            <a:avLst/>
          </a:prstGeom>
        </p:spPr>
        <p:txBody>
          <a:bodyPr wrap="square" lIns="0" tIns="91440" rIns="45720" bIns="137160">
            <a:spAutoFit/>
          </a:bodyPr>
          <a:lstStyle/>
          <a:p>
            <a:r>
              <a:rPr lang="en-US" sz="1400" dirty="0">
                <a:solidFill>
                  <a:srgbClr val="365254"/>
                </a:solidFill>
                <a:cs typeface="Arial" panose="020B0604020202020204" pitchFamily="34" charset="0"/>
              </a:rPr>
              <a:t>Proportion of primary care physicians </a:t>
            </a:r>
            <a:r>
              <a:rPr lang="en-US" sz="1400" dirty="0" smtClean="0">
                <a:solidFill>
                  <a:srgbClr val="365254"/>
                </a:solidFill>
                <a:cs typeface="Arial" panose="020B0604020202020204" pitchFamily="34" charset="0"/>
              </a:rPr>
              <a:t>who . . . </a:t>
            </a:r>
            <a:endParaRPr lang="en-US" sz="1400" dirty="0">
              <a:solidFill>
                <a:srgbClr val="365254"/>
              </a:solidFill>
              <a:cs typeface="Arial" panose="020B0604020202020204" pitchFamily="34" charset="0"/>
            </a:endParaRPr>
          </a:p>
        </p:txBody>
      </p:sp>
      <p:sp>
        <p:nvSpPr>
          <p:cNvPr id="9" name="Rectangle 8"/>
          <p:cNvSpPr/>
          <p:nvPr/>
        </p:nvSpPr>
        <p:spPr>
          <a:xfrm>
            <a:off x="374903" y="3152092"/>
            <a:ext cx="8698075" cy="446276"/>
          </a:xfrm>
          <a:prstGeom prst="rect">
            <a:avLst/>
          </a:prstGeom>
        </p:spPr>
        <p:txBody>
          <a:bodyPr wrap="square" lIns="0" tIns="91440" bIns="137160">
            <a:spAutoFit/>
          </a:bodyPr>
          <a:lstStyle/>
          <a:p>
            <a:r>
              <a:rPr lang="en-US" sz="1400" dirty="0">
                <a:solidFill>
                  <a:srgbClr val="365254"/>
                </a:solidFill>
                <a:cs typeface="Arial" panose="020B0604020202020204" pitchFamily="34" charset="0"/>
              </a:rPr>
              <a:t>Proportion of primary care physicians who responded that they or other health care professionals in their </a:t>
            </a:r>
            <a:r>
              <a:rPr lang="en-US" sz="1400" dirty="0" smtClean="0">
                <a:solidFill>
                  <a:srgbClr val="365254"/>
                </a:solidFill>
                <a:cs typeface="Arial" panose="020B0604020202020204" pitchFamily="34" charset="0"/>
              </a:rPr>
              <a:t>practice . . . </a:t>
            </a:r>
            <a:endParaRPr lang="en-US" sz="1400" dirty="0">
              <a:solidFill>
                <a:srgbClr val="365254"/>
              </a:solidFill>
              <a:cs typeface="Arial" panose="020B0604020202020204" pitchFamily="34" charset="0"/>
            </a:endParaRPr>
          </a:p>
        </p:txBody>
      </p:sp>
      <p:sp>
        <p:nvSpPr>
          <p:cNvPr id="21" name="Rectangle 20"/>
          <p:cNvSpPr/>
          <p:nvPr/>
        </p:nvSpPr>
        <p:spPr>
          <a:xfrm>
            <a:off x="370940" y="4709628"/>
            <a:ext cx="7483221" cy="584775"/>
          </a:xfrm>
          <a:prstGeom prst="rect">
            <a:avLst/>
          </a:prstGeom>
        </p:spPr>
        <p:txBody>
          <a:bodyPr wrap="square" lIns="0" tIns="91440" bIns="0">
            <a:spAutoFit/>
          </a:bodyPr>
          <a:lstStyle/>
          <a:p>
            <a:r>
              <a:rPr lang="en-US" sz="800" b="1" dirty="0" smtClean="0">
                <a:latin typeface="Arial" panose="020B0604020202020204" pitchFamily="34" charset="0"/>
              </a:rPr>
              <a:t>Notes</a:t>
            </a:r>
          </a:p>
          <a:p>
            <a:r>
              <a:rPr lang="en-US" sz="800" dirty="0">
                <a:latin typeface="Arial" panose="020B0604020202020204" pitchFamily="34" charset="0"/>
                <a:cs typeface="Arial" panose="020B0604020202020204" pitchFamily="34" charset="0"/>
              </a:rPr>
              <a:t>Social needs include problems with housing, financial security, food insecurity, transportation needs, utilities, domestic violence, and social isolation or loneliness</a:t>
            </a:r>
            <a:r>
              <a:rPr lang="en-US" sz="800" dirty="0" smtClean="0">
                <a:latin typeface="Arial" panose="020B0604020202020204" pitchFamily="34" charset="0"/>
                <a:cs typeface="Arial" panose="020B0604020202020204" pitchFamily="34" charset="0"/>
              </a:rPr>
              <a:t>.</a:t>
            </a:r>
            <a:endParaRPr lang="en-US" sz="800" b="1" dirty="0" smtClean="0">
              <a:latin typeface="Arial" panose="020B0604020202020204" pitchFamily="34" charset="0"/>
            </a:endParaRPr>
          </a:p>
          <a:p>
            <a:r>
              <a:rPr lang="en-US" sz="800" dirty="0" smtClean="0">
                <a:latin typeface="Arial" panose="020B0604020202020204" pitchFamily="34" charset="0"/>
              </a:rPr>
              <a:t>The CMWF </a:t>
            </a:r>
            <a:r>
              <a:rPr lang="en-US" sz="800" dirty="0">
                <a:latin typeface="Arial" panose="020B0604020202020204" pitchFamily="34" charset="0"/>
              </a:rPr>
              <a:t>average was calculated by adding the results from the 11 countries and dividing by the number of countries. The Canadian average represents </a:t>
            </a:r>
            <a:r>
              <a:rPr lang="en-US" sz="800" dirty="0" smtClean="0">
                <a:latin typeface="Arial" panose="020B0604020202020204" pitchFamily="34" charset="0"/>
              </a:rPr>
              <a:t/>
            </a:r>
            <a:br>
              <a:rPr lang="en-US" sz="800" dirty="0" smtClean="0">
                <a:latin typeface="Arial" panose="020B0604020202020204" pitchFamily="34" charset="0"/>
              </a:rPr>
            </a:br>
            <a:r>
              <a:rPr lang="en-US" sz="800" dirty="0" smtClean="0">
                <a:latin typeface="Arial" panose="020B0604020202020204" pitchFamily="34" charset="0"/>
              </a:rPr>
              <a:t>the </a:t>
            </a:r>
            <a:r>
              <a:rPr lang="en-US" sz="800" dirty="0">
                <a:latin typeface="Arial" panose="020B0604020202020204" pitchFamily="34" charset="0"/>
              </a:rPr>
              <a:t>average experience of Canadians (as opposed to the mean of provincial </a:t>
            </a:r>
            <a:r>
              <a:rPr lang="en-US" sz="800" dirty="0" smtClean="0">
                <a:latin typeface="Arial" panose="020B0604020202020204" pitchFamily="34" charset="0"/>
              </a:rPr>
              <a:t>and territorial results).</a:t>
            </a:r>
          </a:p>
        </p:txBody>
      </p:sp>
      <p:sp>
        <p:nvSpPr>
          <p:cNvPr id="23" name="Rectangle 22"/>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20" name="Group 19"/>
          <p:cNvGrpSpPr/>
          <p:nvPr/>
        </p:nvGrpSpPr>
        <p:grpSpPr>
          <a:xfrm>
            <a:off x="374904" y="6059010"/>
            <a:ext cx="3754098" cy="656156"/>
            <a:chOff x="374904" y="6059010"/>
            <a:chExt cx="3754098" cy="656156"/>
          </a:xfrm>
        </p:grpSpPr>
        <p:grpSp>
          <p:nvGrpSpPr>
            <p:cNvPr id="22" name="Group 21"/>
            <p:cNvGrpSpPr/>
            <p:nvPr/>
          </p:nvGrpSpPr>
          <p:grpSpPr>
            <a:xfrm>
              <a:off x="374904" y="6304861"/>
              <a:ext cx="3387471" cy="410305"/>
              <a:chOff x="3484840" y="6546819"/>
              <a:chExt cx="3387471" cy="410305"/>
            </a:xfrm>
          </p:grpSpPr>
          <p:sp>
            <p:nvSpPr>
              <p:cNvPr id="40" name="TextBox 39"/>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41" name="Oval 40"/>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33" name="Group 32"/>
            <p:cNvGrpSpPr/>
            <p:nvPr/>
          </p:nvGrpSpPr>
          <p:grpSpPr>
            <a:xfrm>
              <a:off x="374904" y="6059010"/>
              <a:ext cx="3754098" cy="230832"/>
              <a:chOff x="139635" y="6531780"/>
              <a:chExt cx="3754098" cy="230832"/>
            </a:xfrm>
          </p:grpSpPr>
          <p:sp>
            <p:nvSpPr>
              <p:cNvPr id="34"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35"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6"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37"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8"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39"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1325583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Canadian primary care physicians experience challenges when coordinating with social services</a:t>
            </a:r>
            <a:endParaRPr lang="en-US" dirty="0"/>
          </a:p>
        </p:txBody>
      </p:sp>
      <p:sp>
        <p:nvSpPr>
          <p:cNvPr id="4" name="TextBox 3"/>
          <p:cNvSpPr txBox="1"/>
          <p:nvPr/>
        </p:nvSpPr>
        <p:spPr>
          <a:xfrm>
            <a:off x="374904" y="1316151"/>
            <a:ext cx="8021782" cy="666849"/>
          </a:xfrm>
          <a:prstGeom prst="rect">
            <a:avLst/>
          </a:prstGeom>
          <a:noFill/>
        </p:spPr>
        <p:txBody>
          <a:bodyPr wrap="square" lIns="0" tIns="91440" rIns="45720" bIns="137160" rtlCol="0">
            <a:spAutoFit/>
          </a:bodyPr>
          <a:lstStyle/>
          <a:p>
            <a:pPr>
              <a:lnSpc>
                <a:spcPts val="1700"/>
              </a:lnSpc>
            </a:pPr>
            <a:r>
              <a:rPr lang="en-US" sz="1400" dirty="0" smtClean="0">
                <a:solidFill>
                  <a:srgbClr val="365254"/>
                </a:solidFill>
                <a:cs typeface="Arial" panose="020B0604020202020204" pitchFamily="34" charset="0"/>
              </a:rPr>
              <a:t>Proportion </a:t>
            </a:r>
            <a:r>
              <a:rPr lang="en-US" sz="1400" dirty="0">
                <a:solidFill>
                  <a:srgbClr val="365254"/>
                </a:solidFill>
                <a:cs typeface="Arial" panose="020B0604020202020204" pitchFamily="34" charset="0"/>
              </a:rPr>
              <a:t>of primary care physicians who reported the following as </a:t>
            </a:r>
            <a:r>
              <a:rPr lang="en-US" sz="1400" b="1" dirty="0" smtClean="0">
                <a:solidFill>
                  <a:srgbClr val="365254"/>
                </a:solidFill>
                <a:cs typeface="Arial" panose="020B0604020202020204" pitchFamily="34" charset="0"/>
              </a:rPr>
              <a:t>major</a:t>
            </a:r>
            <a:r>
              <a:rPr lang="en-US" sz="1400" dirty="0" smtClean="0">
                <a:solidFill>
                  <a:srgbClr val="365254"/>
                </a:solidFill>
                <a:cs typeface="Arial" panose="020B0604020202020204" pitchFamily="34" charset="0"/>
              </a:rPr>
              <a:t> </a:t>
            </a:r>
            <a:r>
              <a:rPr lang="en-US" sz="1400" dirty="0">
                <a:solidFill>
                  <a:srgbClr val="365254"/>
                </a:solidFill>
                <a:cs typeface="Arial" panose="020B0604020202020204" pitchFamily="34" charset="0"/>
              </a:rPr>
              <a:t>challenges when they or other personnel </a:t>
            </a:r>
            <a:r>
              <a:rPr lang="en-US" sz="1400" dirty="0" smtClean="0">
                <a:solidFill>
                  <a:srgbClr val="365254"/>
                </a:solidFill>
                <a:cs typeface="Arial" panose="020B0604020202020204" pitchFamily="34" charset="0"/>
              </a:rPr>
              <a:t>in </a:t>
            </a:r>
            <a:r>
              <a:rPr lang="en-US" sz="1400" dirty="0">
                <a:solidFill>
                  <a:srgbClr val="365254"/>
                </a:solidFill>
                <a:cs typeface="Arial" panose="020B0604020202020204" pitchFamily="34" charset="0"/>
              </a:rPr>
              <a:t>their practice coordinate their patients’ care with social </a:t>
            </a:r>
            <a:r>
              <a:rPr lang="en-US" sz="1400" dirty="0" smtClean="0">
                <a:solidFill>
                  <a:srgbClr val="365254"/>
                </a:solidFill>
                <a:cs typeface="Arial" panose="020B0604020202020204" pitchFamily="34" charset="0"/>
              </a:rPr>
              <a:t>services</a:t>
            </a:r>
            <a:r>
              <a:rPr lang="en-US" sz="1400" baseline="30000" dirty="0">
                <a:solidFill>
                  <a:srgbClr val="365254"/>
                </a:solidFill>
                <a:cs typeface="Arial" panose="020B0604020202020204" pitchFamily="34" charset="0"/>
              </a:rPr>
              <a:t>†</a:t>
            </a:r>
          </a:p>
        </p:txBody>
      </p:sp>
      <p:sp>
        <p:nvSpPr>
          <p:cNvPr id="3" name="TextBox 2"/>
          <p:cNvSpPr txBox="1"/>
          <p:nvPr/>
        </p:nvSpPr>
        <p:spPr>
          <a:xfrm>
            <a:off x="374904" y="5487836"/>
            <a:ext cx="3882771" cy="507831"/>
          </a:xfrm>
          <a:prstGeom prst="rect">
            <a:avLst/>
          </a:prstGeom>
          <a:noFill/>
        </p:spPr>
        <p:txBody>
          <a:bodyPr wrap="square" lIns="0" tIns="91440" rtlCol="0">
            <a:spAutoFit/>
          </a:bodyPr>
          <a:lstStyle/>
          <a:p>
            <a:r>
              <a:rPr lang="en-US" sz="800" b="1" dirty="0" smtClean="0">
                <a:latin typeface="Arial" panose="020B0604020202020204" pitchFamily="34" charset="0"/>
                <a:cs typeface="Arial" panose="020B0604020202020204" pitchFamily="34" charset="0"/>
              </a:rPr>
              <a:t>Notes</a:t>
            </a:r>
            <a:endParaRPr lang="en-US" sz="800" b="1" dirty="0">
              <a:latin typeface="Arial" panose="020B0604020202020204" pitchFamily="34" charset="0"/>
              <a:cs typeface="Arial" panose="020B0604020202020204" pitchFamily="34" charset="0"/>
            </a:endParaRPr>
          </a:p>
          <a:p>
            <a:r>
              <a:rPr lang="en-US" sz="800" dirty="0" smtClean="0">
                <a:latin typeface="Arial" panose="020B0604020202020204" pitchFamily="34" charset="0"/>
                <a:cs typeface="Arial" panose="020B0604020202020204" pitchFamily="34" charset="0"/>
              </a:rPr>
              <a:t>† Excludes </a:t>
            </a:r>
            <a:r>
              <a:rPr lang="en-US" sz="800" dirty="0">
                <a:latin typeface="Arial" panose="020B0604020202020204" pitchFamily="34" charset="0"/>
                <a:cs typeface="Arial" panose="020B0604020202020204" pitchFamily="34" charset="0"/>
              </a:rPr>
              <a:t>respondents who answered “Do not coordinate with social </a:t>
            </a:r>
            <a:r>
              <a:rPr lang="en-US" sz="800" dirty="0" smtClean="0">
                <a:latin typeface="Arial" panose="020B0604020202020204" pitchFamily="34" charset="0"/>
                <a:cs typeface="Arial" panose="020B0604020202020204" pitchFamily="34" charset="0"/>
              </a:rPr>
              <a:t>services.”</a:t>
            </a:r>
          </a:p>
          <a:p>
            <a:r>
              <a:rPr lang="en-US" sz="800" dirty="0" smtClean="0">
                <a:latin typeface="Arial" panose="020B0604020202020204" pitchFamily="34" charset="0"/>
                <a:cs typeface="Arial" panose="020B0604020202020204" pitchFamily="34" charset="0"/>
              </a:rPr>
              <a:t>Lower results are more desirable. </a:t>
            </a:r>
            <a:endParaRPr lang="en-US" sz="800" dirty="0">
              <a:latin typeface="Arial" panose="020B0604020202020204" pitchFamily="34" charset="0"/>
              <a:cs typeface="Arial" panose="020B0604020202020204" pitchFamily="34" charset="0"/>
            </a:endParaRPr>
          </a:p>
        </p:txBody>
      </p:sp>
      <p:graphicFrame>
        <p:nvGraphicFramePr>
          <p:cNvPr id="26" name="Chart 25"/>
          <p:cNvGraphicFramePr/>
          <p:nvPr>
            <p:extLst>
              <p:ext uri="{D42A27DB-BD31-4B8C-83A1-F6EECF244321}">
                <p14:modId xmlns:p14="http://schemas.microsoft.com/office/powerpoint/2010/main" val="1683798661"/>
              </p:ext>
            </p:extLst>
          </p:nvPr>
        </p:nvGraphicFramePr>
        <p:xfrm>
          <a:off x="3444314" y="2150128"/>
          <a:ext cx="5026587" cy="3330875"/>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449119" y="2312053"/>
            <a:ext cx="3157852" cy="2839021"/>
            <a:chOff x="420544" y="2167757"/>
            <a:chExt cx="3157852" cy="2839021"/>
          </a:xfrm>
        </p:grpSpPr>
        <p:sp>
          <p:nvSpPr>
            <p:cNvPr id="27" name="Rectangle 26"/>
            <p:cNvSpPr/>
            <p:nvPr/>
          </p:nvSpPr>
          <p:spPr>
            <a:xfrm>
              <a:off x="606333" y="2167757"/>
              <a:ext cx="2972063" cy="461665"/>
            </a:xfrm>
            <a:prstGeom prst="rect">
              <a:avLst/>
            </a:prstGeom>
          </p:spPr>
          <p:txBody>
            <a:bodyPr wrap="square" anchor="ctr">
              <a:spAutoFit/>
            </a:bodyPr>
            <a:lstStyle/>
            <a:p>
              <a:pPr algn="r" defTabSz="1219170" fontAlgn="t"/>
              <a:r>
                <a:rPr lang="en-US" sz="1200" dirty="0">
                  <a:latin typeface="Arial Narrow" panose="020B0606020202030204" pitchFamily="34" charset="0"/>
                  <a:cs typeface="Arial" panose="020B0604020202020204" pitchFamily="34" charset="0"/>
                </a:rPr>
                <a:t>Inadequate staffing to make referrals and coordinate care with social </a:t>
              </a:r>
              <a:r>
                <a:rPr lang="en-US" sz="1200" dirty="0" smtClean="0">
                  <a:latin typeface="Arial Narrow" panose="020B0606020202030204" pitchFamily="34" charset="0"/>
                  <a:cs typeface="Arial" panose="020B0604020202020204" pitchFamily="34" charset="0"/>
                </a:rPr>
                <a:t>service </a:t>
              </a:r>
              <a:r>
                <a:rPr lang="en-US" sz="1200" dirty="0">
                  <a:latin typeface="Arial Narrow" panose="020B0606020202030204" pitchFamily="34" charset="0"/>
                  <a:cs typeface="Arial" panose="020B0604020202020204" pitchFamily="34" charset="0"/>
                </a:rPr>
                <a:t>organizations</a:t>
              </a:r>
            </a:p>
          </p:txBody>
        </p:sp>
        <p:sp>
          <p:nvSpPr>
            <p:cNvPr id="28" name="Rectangle 27"/>
            <p:cNvSpPr/>
            <p:nvPr/>
          </p:nvSpPr>
          <p:spPr>
            <a:xfrm>
              <a:off x="420544" y="2747641"/>
              <a:ext cx="3157852" cy="461665"/>
            </a:xfrm>
            <a:prstGeom prst="rect">
              <a:avLst/>
            </a:prstGeom>
          </p:spPr>
          <p:txBody>
            <a:bodyPr wrap="square" anchor="ctr">
              <a:spAutoFit/>
            </a:bodyPr>
            <a:lstStyle/>
            <a:p>
              <a:pPr algn="r" defTabSz="1219170" fontAlgn="t"/>
              <a:r>
                <a:rPr lang="en-US" sz="1200" dirty="0">
                  <a:latin typeface="Arial Narrow" panose="020B0606020202030204" pitchFamily="34" charset="0"/>
                  <a:cs typeface="Arial" panose="020B0604020202020204" pitchFamily="34" charset="0"/>
                </a:rPr>
                <a:t>Lack of follow-up from social service organizations about which </a:t>
              </a:r>
              <a:r>
                <a:rPr lang="en-US" sz="1200" dirty="0" smtClean="0">
                  <a:latin typeface="Arial Narrow" panose="020B0606020202030204" pitchFamily="34" charset="0"/>
                  <a:cs typeface="Arial" panose="020B0604020202020204" pitchFamily="34" charset="0"/>
                </a:rPr>
                <a:t>services </a:t>
              </a:r>
              <a:r>
                <a:rPr lang="en-US" sz="1200" dirty="0">
                  <a:latin typeface="Arial Narrow" panose="020B0606020202030204" pitchFamily="34" charset="0"/>
                  <a:cs typeface="Arial" panose="020B0604020202020204" pitchFamily="34" charset="0"/>
                </a:rPr>
                <a:t>patients received or need</a:t>
              </a:r>
            </a:p>
          </p:txBody>
        </p:sp>
        <p:sp>
          <p:nvSpPr>
            <p:cNvPr id="29" name="Rectangle 28"/>
            <p:cNvSpPr/>
            <p:nvPr/>
          </p:nvSpPr>
          <p:spPr>
            <a:xfrm>
              <a:off x="1103665" y="3372332"/>
              <a:ext cx="2474731" cy="461665"/>
            </a:xfrm>
            <a:prstGeom prst="rect">
              <a:avLst/>
            </a:prstGeom>
          </p:spPr>
          <p:txBody>
            <a:bodyPr wrap="square" anchor="ctr">
              <a:spAutoFit/>
            </a:bodyPr>
            <a:lstStyle/>
            <a:p>
              <a:pPr algn="r" defTabSz="1219170" fontAlgn="t"/>
              <a:r>
                <a:rPr lang="en-US" sz="1200" dirty="0">
                  <a:latin typeface="Arial Narrow" panose="020B0606020202030204" pitchFamily="34" charset="0"/>
                  <a:cs typeface="Arial" panose="020B0604020202020204" pitchFamily="34" charset="0"/>
                </a:rPr>
                <a:t>Too much paperwork </a:t>
              </a:r>
              <a:r>
                <a:rPr lang="en-US" sz="1200" dirty="0" smtClean="0">
                  <a:latin typeface="Arial Narrow" panose="020B0606020202030204" pitchFamily="34" charset="0"/>
                  <a:cs typeface="Arial" panose="020B0604020202020204" pitchFamily="34" charset="0"/>
                </a:rPr>
                <a:t>regarding coordination </a:t>
              </a:r>
              <a:r>
                <a:rPr lang="en-US" sz="1200" dirty="0">
                  <a:latin typeface="Arial Narrow" panose="020B0606020202030204" pitchFamily="34" charset="0"/>
                  <a:cs typeface="Arial" panose="020B0604020202020204" pitchFamily="34" charset="0"/>
                </a:rPr>
                <a:t>with social services</a:t>
              </a:r>
            </a:p>
          </p:txBody>
        </p:sp>
        <p:sp>
          <p:nvSpPr>
            <p:cNvPr id="30" name="Rectangle 29"/>
            <p:cNvSpPr/>
            <p:nvPr/>
          </p:nvSpPr>
          <p:spPr>
            <a:xfrm>
              <a:off x="832063" y="3959359"/>
              <a:ext cx="2746333" cy="461665"/>
            </a:xfrm>
            <a:prstGeom prst="rect">
              <a:avLst/>
            </a:prstGeom>
          </p:spPr>
          <p:txBody>
            <a:bodyPr wrap="square" anchor="ctr">
              <a:spAutoFit/>
            </a:bodyPr>
            <a:lstStyle/>
            <a:p>
              <a:pPr algn="r" defTabSz="1219170" fontAlgn="t"/>
              <a:r>
                <a:rPr lang="en-US" sz="1200" dirty="0">
                  <a:latin typeface="Arial Narrow" panose="020B0606020202030204" pitchFamily="34" charset="0"/>
                  <a:cs typeface="Arial" panose="020B0604020202020204" pitchFamily="34" charset="0"/>
                </a:rPr>
                <a:t>Lack of awareness of social service organizations in the </a:t>
              </a:r>
              <a:r>
                <a:rPr lang="en-US" sz="1200" dirty="0" smtClean="0">
                  <a:latin typeface="Arial Narrow" panose="020B0606020202030204" pitchFamily="34" charset="0"/>
                  <a:cs typeface="Arial" panose="020B0604020202020204" pitchFamily="34" charset="0"/>
                </a:rPr>
                <a:t>community</a:t>
              </a:r>
              <a:endParaRPr lang="en-US" sz="1200" dirty="0">
                <a:latin typeface="Arial Narrow" panose="020B0606020202030204" pitchFamily="34" charset="0"/>
                <a:cs typeface="Arial" panose="020B0604020202020204" pitchFamily="34" charset="0"/>
              </a:endParaRPr>
            </a:p>
          </p:txBody>
        </p:sp>
        <p:sp>
          <p:nvSpPr>
            <p:cNvPr id="31" name="Rectangle 30"/>
            <p:cNvSpPr/>
            <p:nvPr/>
          </p:nvSpPr>
          <p:spPr>
            <a:xfrm>
              <a:off x="1225974" y="4545113"/>
              <a:ext cx="2352422" cy="461665"/>
            </a:xfrm>
            <a:prstGeom prst="rect">
              <a:avLst/>
            </a:prstGeom>
          </p:spPr>
          <p:txBody>
            <a:bodyPr wrap="square" anchor="ctr">
              <a:spAutoFit/>
            </a:bodyPr>
            <a:lstStyle/>
            <a:p>
              <a:pPr algn="r" defTabSz="1219170" fontAlgn="t"/>
              <a:r>
                <a:rPr lang="en-US" sz="1200" dirty="0">
                  <a:latin typeface="Arial Narrow" panose="020B0606020202030204" pitchFamily="34" charset="0"/>
                  <a:cs typeface="Arial" panose="020B0604020202020204" pitchFamily="34" charset="0"/>
                </a:rPr>
                <a:t>Lack of a referral system or mechanism to make referrals</a:t>
              </a:r>
            </a:p>
          </p:txBody>
        </p:sp>
      </p:grpSp>
      <p:sp>
        <p:nvSpPr>
          <p:cNvPr id="34" name="Rectangle 33"/>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35" name="Group 34"/>
          <p:cNvGrpSpPr/>
          <p:nvPr/>
        </p:nvGrpSpPr>
        <p:grpSpPr>
          <a:xfrm>
            <a:off x="374904" y="6493833"/>
            <a:ext cx="3754098" cy="230832"/>
            <a:chOff x="139635" y="6531780"/>
            <a:chExt cx="3754098" cy="230832"/>
          </a:xfrm>
        </p:grpSpPr>
        <p:sp>
          <p:nvSpPr>
            <p:cNvPr id="36"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37"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8"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39"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40"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41"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465062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and territorial snapshot: Coordination challenges with social services</a:t>
            </a:r>
            <a:endParaRPr lang="en-US" dirty="0"/>
          </a:p>
        </p:txBody>
      </p:sp>
      <p:sp>
        <p:nvSpPr>
          <p:cNvPr id="18" name="Rectangle 17"/>
          <p:cNvSpPr/>
          <p:nvPr/>
        </p:nvSpPr>
        <p:spPr>
          <a:xfrm>
            <a:off x="374904" y="4877326"/>
            <a:ext cx="7140321" cy="954107"/>
          </a:xfrm>
          <a:prstGeom prst="rect">
            <a:avLst/>
          </a:prstGeom>
        </p:spPr>
        <p:txBody>
          <a:bodyPr wrap="square" lIns="0" tIns="91440" bIns="0">
            <a:spAutoFit/>
          </a:bodyPr>
          <a:lstStyle/>
          <a:p>
            <a:r>
              <a:rPr lang="en-US" sz="800" b="1" dirty="0" smtClean="0">
                <a:latin typeface="Arial" panose="020B0604020202020204" pitchFamily="34" charset="0"/>
              </a:rPr>
              <a:t>Notes</a:t>
            </a:r>
          </a:p>
          <a:p>
            <a:r>
              <a:rPr lang="en-US" sz="800" dirty="0">
                <a:latin typeface="Arial" panose="020B0604020202020204" pitchFamily="34" charset="0"/>
                <a:cs typeface="Arial" panose="020B0604020202020204" pitchFamily="34" charset="0"/>
              </a:rPr>
              <a:t>* The coefficient of variation (CV) is between 16.6% and 33.3%; use with caution.</a:t>
            </a:r>
          </a:p>
          <a:p>
            <a:r>
              <a:rPr lang="en-US" sz="800" dirty="0">
                <a:latin typeface="Arial" panose="020B0604020202020204" pitchFamily="34" charset="0"/>
                <a:cs typeface="Arial" panose="020B0604020202020204" pitchFamily="34" charset="0"/>
              </a:rPr>
              <a:t>— Data </a:t>
            </a:r>
            <a:r>
              <a:rPr lang="en-US" sz="800" dirty="0" smtClean="0">
                <a:latin typeface="Arial" panose="020B0604020202020204" pitchFamily="34" charset="0"/>
                <a:cs typeface="Arial" panose="020B0604020202020204" pitchFamily="34" charset="0"/>
              </a:rPr>
              <a:t>is </a:t>
            </a:r>
            <a:r>
              <a:rPr lang="en-US" sz="800" dirty="0">
                <a:latin typeface="Arial" panose="020B0604020202020204" pitchFamily="34" charset="0"/>
                <a:cs typeface="Arial" panose="020B0604020202020204" pitchFamily="34" charset="0"/>
              </a:rPr>
              <a:t>suppressed due to extreme sampling variability (CV&gt;33.3</a:t>
            </a:r>
            <a:r>
              <a:rPr lang="en-US" sz="800" dirty="0" smtClean="0">
                <a:latin typeface="Arial" panose="020B0604020202020204" pitchFamily="34" charset="0"/>
                <a:cs typeface="Arial" panose="020B0604020202020204" pitchFamily="34" charset="0"/>
              </a:rPr>
              <a:t>%).</a:t>
            </a:r>
          </a:p>
          <a:p>
            <a:r>
              <a:rPr lang="en-US" sz="800" dirty="0">
                <a:latin typeface="Arial" panose="020B0604020202020204" pitchFamily="34" charset="0"/>
                <a:cs typeface="Arial" panose="020B0604020202020204" pitchFamily="34" charset="0"/>
              </a:rPr>
              <a:t>† Excludes respondents who answered “Do not coordinate with social services</a:t>
            </a:r>
            <a:r>
              <a:rPr lang="en-US" sz="800" dirty="0" smtClean="0">
                <a:latin typeface="Arial" panose="020B0604020202020204" pitchFamily="34" charset="0"/>
                <a:cs typeface="Arial" panose="020B0604020202020204" pitchFamily="34" charset="0"/>
              </a:rPr>
              <a:t>.”</a:t>
            </a:r>
          </a:p>
          <a:p>
            <a:r>
              <a:rPr lang="en-US" sz="800" dirty="0" smtClean="0">
                <a:latin typeface="Arial" panose="020B0604020202020204" pitchFamily="34" charset="0"/>
                <a:cs typeface="Arial" panose="020B0604020202020204" pitchFamily="34" charset="0"/>
              </a:rPr>
              <a:t>Lower results are more desirable. </a:t>
            </a:r>
            <a:endParaRPr lang="en-US" sz="800" dirty="0">
              <a:latin typeface="Arial" panose="020B0604020202020204" pitchFamily="34" charset="0"/>
              <a:cs typeface="Arial" panose="020B0604020202020204" pitchFamily="34" charset="0"/>
            </a:endParaRPr>
          </a:p>
          <a:p>
            <a:r>
              <a:rPr lang="en-US" sz="800" dirty="0" smtClean="0">
                <a:latin typeface="Arial" panose="020B0604020202020204" pitchFamily="34" charset="0"/>
              </a:rPr>
              <a:t>The CMWF </a:t>
            </a:r>
            <a:r>
              <a:rPr lang="en-US" sz="800" dirty="0">
                <a:latin typeface="Arial" panose="020B0604020202020204" pitchFamily="34" charset="0"/>
              </a:rPr>
              <a:t>average was calculated by adding the results from the 11 countries and dividing by the number of countries. The Canadian average represents the average experience of Canadians (as opposed to the mean of </a:t>
            </a:r>
            <a:r>
              <a:rPr lang="en-US" sz="800" dirty="0" smtClean="0">
                <a:latin typeface="Arial" panose="020B0604020202020204" pitchFamily="34" charset="0"/>
              </a:rPr>
              <a:t>provincial and territorial </a:t>
            </a:r>
            <a:r>
              <a:rPr lang="en-US" sz="800" dirty="0">
                <a:latin typeface="Arial" panose="020B0604020202020204" pitchFamily="34" charset="0"/>
              </a:rPr>
              <a:t>results</a:t>
            </a:r>
            <a:r>
              <a:rPr lang="en-US" sz="800" dirty="0" smtClean="0">
                <a:latin typeface="Arial" panose="020B0604020202020204" pitchFamily="34" charset="0"/>
              </a:rPr>
              <a:t>).</a:t>
            </a:r>
          </a:p>
        </p:txBody>
      </p:sp>
      <p:graphicFrame>
        <p:nvGraphicFramePr>
          <p:cNvPr id="19" name="Content Placeholder 4"/>
          <p:cNvGraphicFramePr>
            <a:graphicFrameLocks/>
          </p:cNvGraphicFramePr>
          <p:nvPr>
            <p:extLst>
              <p:ext uri="{D42A27DB-BD31-4B8C-83A1-F6EECF244321}">
                <p14:modId xmlns:p14="http://schemas.microsoft.com/office/powerpoint/2010/main" val="4212011436"/>
              </p:ext>
            </p:extLst>
          </p:nvPr>
        </p:nvGraphicFramePr>
        <p:xfrm>
          <a:off x="374904" y="1982286"/>
          <a:ext cx="8229600" cy="2889504"/>
        </p:xfrm>
        <a:graphic>
          <a:graphicData uri="http://schemas.openxmlformats.org/drawingml/2006/table">
            <a:tbl>
              <a:tblPr/>
              <a:tblGrid>
                <a:gridCol w="2206371">
                  <a:extLst>
                    <a:ext uri="{9D8B030D-6E8A-4147-A177-3AD203B41FA5}">
                      <a16:colId xmlns:a16="http://schemas.microsoft.com/office/drawing/2014/main" val="2274431385"/>
                    </a:ext>
                  </a:extLst>
                </a:gridCol>
                <a:gridCol w="452719">
                  <a:extLst>
                    <a:ext uri="{9D8B030D-6E8A-4147-A177-3AD203B41FA5}">
                      <a16:colId xmlns:a16="http://schemas.microsoft.com/office/drawing/2014/main" val="3414494534"/>
                    </a:ext>
                  </a:extLst>
                </a:gridCol>
                <a:gridCol w="452719">
                  <a:extLst>
                    <a:ext uri="{9D8B030D-6E8A-4147-A177-3AD203B41FA5}">
                      <a16:colId xmlns:a16="http://schemas.microsoft.com/office/drawing/2014/main" val="1291103358"/>
                    </a:ext>
                  </a:extLst>
                </a:gridCol>
                <a:gridCol w="452719">
                  <a:extLst>
                    <a:ext uri="{9D8B030D-6E8A-4147-A177-3AD203B41FA5}">
                      <a16:colId xmlns:a16="http://schemas.microsoft.com/office/drawing/2014/main" val="2659665947"/>
                    </a:ext>
                  </a:extLst>
                </a:gridCol>
                <a:gridCol w="452719">
                  <a:extLst>
                    <a:ext uri="{9D8B030D-6E8A-4147-A177-3AD203B41FA5}">
                      <a16:colId xmlns:a16="http://schemas.microsoft.com/office/drawing/2014/main" val="77205676"/>
                    </a:ext>
                  </a:extLst>
                </a:gridCol>
                <a:gridCol w="452719">
                  <a:extLst>
                    <a:ext uri="{9D8B030D-6E8A-4147-A177-3AD203B41FA5}">
                      <a16:colId xmlns:a16="http://schemas.microsoft.com/office/drawing/2014/main" val="5221739"/>
                    </a:ext>
                  </a:extLst>
                </a:gridCol>
                <a:gridCol w="452719">
                  <a:extLst>
                    <a:ext uri="{9D8B030D-6E8A-4147-A177-3AD203B41FA5}">
                      <a16:colId xmlns:a16="http://schemas.microsoft.com/office/drawing/2014/main" val="3757745029"/>
                    </a:ext>
                  </a:extLst>
                </a:gridCol>
                <a:gridCol w="452719">
                  <a:extLst>
                    <a:ext uri="{9D8B030D-6E8A-4147-A177-3AD203B41FA5}">
                      <a16:colId xmlns:a16="http://schemas.microsoft.com/office/drawing/2014/main" val="2250567162"/>
                    </a:ext>
                  </a:extLst>
                </a:gridCol>
                <a:gridCol w="452719">
                  <a:extLst>
                    <a:ext uri="{9D8B030D-6E8A-4147-A177-3AD203B41FA5}">
                      <a16:colId xmlns:a16="http://schemas.microsoft.com/office/drawing/2014/main" val="2848938551"/>
                    </a:ext>
                  </a:extLst>
                </a:gridCol>
                <a:gridCol w="452719">
                  <a:extLst>
                    <a:ext uri="{9D8B030D-6E8A-4147-A177-3AD203B41FA5}">
                      <a16:colId xmlns:a16="http://schemas.microsoft.com/office/drawing/2014/main" val="1775685730"/>
                    </a:ext>
                  </a:extLst>
                </a:gridCol>
                <a:gridCol w="452719">
                  <a:extLst>
                    <a:ext uri="{9D8B030D-6E8A-4147-A177-3AD203B41FA5}">
                      <a16:colId xmlns:a16="http://schemas.microsoft.com/office/drawing/2014/main" val="613197185"/>
                    </a:ext>
                  </a:extLst>
                </a:gridCol>
                <a:gridCol w="452719">
                  <a:extLst>
                    <a:ext uri="{9D8B030D-6E8A-4147-A177-3AD203B41FA5}">
                      <a16:colId xmlns:a16="http://schemas.microsoft.com/office/drawing/2014/main" val="4077132638"/>
                    </a:ext>
                  </a:extLst>
                </a:gridCol>
                <a:gridCol w="452719">
                  <a:extLst>
                    <a:ext uri="{9D8B030D-6E8A-4147-A177-3AD203B41FA5}">
                      <a16:colId xmlns:a16="http://schemas.microsoft.com/office/drawing/2014/main" val="178737671"/>
                    </a:ext>
                  </a:extLst>
                </a:gridCol>
                <a:gridCol w="590601">
                  <a:extLst>
                    <a:ext uri="{9D8B030D-6E8A-4147-A177-3AD203B41FA5}">
                      <a16:colId xmlns:a16="http://schemas.microsoft.com/office/drawing/2014/main" val="3241438732"/>
                    </a:ext>
                  </a:extLst>
                </a:gridCol>
              </a:tblGrid>
              <a:tr h="120402">
                <a:tc>
                  <a:txBody>
                    <a:bodyPr/>
                    <a:lstStyle/>
                    <a:p>
                      <a:pPr algn="l" fontAlgn="b"/>
                      <a:endParaRPr lang="en-CA" sz="1200" b="1" i="0" u="none" strike="noStrike" dirty="0">
                        <a:effectLst/>
                        <a:latin typeface="+mn-lt"/>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 </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587740">
                <a:tc>
                  <a:txBody>
                    <a:bodyPr/>
                    <a:lstStyle/>
                    <a:p>
                      <a:pPr marL="0" algn="l" defTabSz="1219170" rtl="0" eaLnBrk="1" fontAlgn="t" latinLnBrk="0" hangingPunct="1"/>
                      <a:r>
                        <a:rPr lang="en-US" sz="1200" kern="1200" dirty="0">
                          <a:solidFill>
                            <a:schemeClr val="tx1"/>
                          </a:solidFill>
                          <a:latin typeface="+mn-lt"/>
                          <a:ea typeface="+mn-ea"/>
                          <a:cs typeface="Arial" panose="020B0604020202020204" pitchFamily="34" charset="0"/>
                        </a:rPr>
                        <a:t>Inadequate staffing to make referrals and coordinate care </a:t>
                      </a:r>
                      <a:r>
                        <a:rPr lang="en-US" sz="1200" kern="1200" dirty="0" smtClean="0">
                          <a:solidFill>
                            <a:schemeClr val="tx1"/>
                          </a:solidFill>
                          <a:latin typeface="+mn-lt"/>
                          <a:ea typeface="+mn-ea"/>
                          <a:cs typeface="Arial" panose="020B0604020202020204" pitchFamily="34" charset="0"/>
                        </a:rPr>
                        <a:t/>
                      </a:r>
                      <a:br>
                        <a:rPr lang="en-US" sz="1200" kern="1200" dirty="0" smtClean="0">
                          <a:solidFill>
                            <a:schemeClr val="tx1"/>
                          </a:solidFill>
                          <a:latin typeface="+mn-lt"/>
                          <a:ea typeface="+mn-ea"/>
                          <a:cs typeface="Arial" panose="020B0604020202020204" pitchFamily="34" charset="0"/>
                        </a:rPr>
                      </a:br>
                      <a:r>
                        <a:rPr lang="en-US" sz="1200" kern="1200" dirty="0" smtClean="0">
                          <a:solidFill>
                            <a:schemeClr val="tx1"/>
                          </a:solidFill>
                          <a:latin typeface="+mn-lt"/>
                          <a:ea typeface="+mn-ea"/>
                          <a:cs typeface="Arial" panose="020B0604020202020204" pitchFamily="34" charset="0"/>
                        </a:rPr>
                        <a:t>with </a:t>
                      </a:r>
                      <a:r>
                        <a:rPr lang="en-US" sz="1200" kern="1200" dirty="0">
                          <a:solidFill>
                            <a:schemeClr val="tx1"/>
                          </a:solidFill>
                          <a:latin typeface="+mn-lt"/>
                          <a:ea typeface="+mn-ea"/>
                          <a:cs typeface="Arial" panose="020B0604020202020204" pitchFamily="34" charset="0"/>
                        </a:rPr>
                        <a:t>social service organizations</a:t>
                      </a: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36</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281104881"/>
                  </a:ext>
                </a:extLst>
              </a:tr>
              <a:tr h="587740">
                <a:tc>
                  <a:txBody>
                    <a:bodyPr/>
                    <a:lstStyle/>
                    <a:p>
                      <a:pPr marL="0" algn="l" defTabSz="1219170" rtl="0" eaLnBrk="1" fontAlgn="t" latinLnBrk="0" hangingPunct="1"/>
                      <a:r>
                        <a:rPr lang="en-US" sz="1200" kern="1200" dirty="0">
                          <a:solidFill>
                            <a:schemeClr val="tx1"/>
                          </a:solidFill>
                          <a:latin typeface="+mn-lt"/>
                          <a:ea typeface="+mn-ea"/>
                          <a:cs typeface="Arial" panose="020B0604020202020204" pitchFamily="34" charset="0"/>
                        </a:rPr>
                        <a:t>Lack of follow-up from social service organizations about which services patients </a:t>
                      </a:r>
                      <a:r>
                        <a:rPr lang="en-US" sz="1200" kern="1200" dirty="0" smtClean="0">
                          <a:solidFill>
                            <a:schemeClr val="tx1"/>
                          </a:solidFill>
                          <a:latin typeface="+mn-lt"/>
                          <a:ea typeface="+mn-ea"/>
                          <a:cs typeface="Arial" panose="020B0604020202020204" pitchFamily="34" charset="0"/>
                        </a:rPr>
                        <a:t>received </a:t>
                      </a:r>
                      <a:r>
                        <a:rPr lang="en-US" sz="1200" kern="1200" dirty="0">
                          <a:solidFill>
                            <a:schemeClr val="tx1"/>
                          </a:solidFill>
                          <a:latin typeface="+mn-lt"/>
                          <a:ea typeface="+mn-ea"/>
                          <a:cs typeface="Arial" panose="020B0604020202020204" pitchFamily="34" charset="0"/>
                        </a:rPr>
                        <a:t>or need</a:t>
                      </a: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30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43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40</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364008630"/>
                  </a:ext>
                </a:extLst>
              </a:tr>
              <a:tr h="272988">
                <a:tc>
                  <a:txBody>
                    <a:bodyPr/>
                    <a:lstStyle/>
                    <a:p>
                      <a:pPr marL="0" algn="l" defTabSz="1219170" rtl="0" eaLnBrk="1" fontAlgn="t" latinLnBrk="0" hangingPunct="1"/>
                      <a:r>
                        <a:rPr lang="en-US" sz="1200" kern="1200" dirty="0">
                          <a:solidFill>
                            <a:schemeClr val="tx1"/>
                          </a:solidFill>
                          <a:latin typeface="+mn-lt"/>
                          <a:ea typeface="+mn-ea"/>
                          <a:cs typeface="Arial" panose="020B0604020202020204" pitchFamily="34" charset="0"/>
                        </a:rPr>
                        <a:t>Too much paperwork regarding </a:t>
                      </a:r>
                      <a:r>
                        <a:rPr lang="en-US" sz="1200" kern="1200" dirty="0" smtClean="0">
                          <a:solidFill>
                            <a:schemeClr val="tx1"/>
                          </a:solidFill>
                          <a:latin typeface="+mn-lt"/>
                          <a:ea typeface="+mn-ea"/>
                          <a:cs typeface="Arial" panose="020B0604020202020204" pitchFamily="34" charset="0"/>
                        </a:rPr>
                        <a:t>coordination </a:t>
                      </a:r>
                      <a:r>
                        <a:rPr lang="en-US" sz="1200" kern="1200" dirty="0">
                          <a:solidFill>
                            <a:schemeClr val="tx1"/>
                          </a:solidFill>
                          <a:latin typeface="+mn-lt"/>
                          <a:ea typeface="+mn-ea"/>
                          <a:cs typeface="Arial" panose="020B0604020202020204" pitchFamily="34" charset="0"/>
                        </a:rPr>
                        <a:t>with social services</a:t>
                      </a: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29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27*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34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39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26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33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40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44</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852561181"/>
                  </a:ext>
                </a:extLst>
              </a:tr>
              <a:tr h="331908">
                <a:tc>
                  <a:txBody>
                    <a:bodyPr/>
                    <a:lstStyle/>
                    <a:p>
                      <a:pPr marL="0" algn="l" defTabSz="1219170" rtl="0" eaLnBrk="1" fontAlgn="t" latinLnBrk="0" hangingPunct="1"/>
                      <a:r>
                        <a:rPr lang="en-US" sz="1200" kern="1200" dirty="0">
                          <a:solidFill>
                            <a:schemeClr val="tx1"/>
                          </a:solidFill>
                          <a:latin typeface="+mn-lt"/>
                          <a:ea typeface="+mn-ea"/>
                          <a:cs typeface="Arial" panose="020B0604020202020204" pitchFamily="34" charset="0"/>
                        </a:rPr>
                        <a:t>Lack of awareness of social service </a:t>
                      </a:r>
                      <a:r>
                        <a:rPr lang="en-US" sz="1200" kern="1200" dirty="0" smtClean="0">
                          <a:solidFill>
                            <a:schemeClr val="tx1"/>
                          </a:solidFill>
                          <a:latin typeface="+mn-lt"/>
                          <a:ea typeface="+mn-ea"/>
                          <a:cs typeface="Arial" panose="020B0604020202020204" pitchFamily="34" charset="0"/>
                        </a:rPr>
                        <a:t>organizations </a:t>
                      </a:r>
                      <a:r>
                        <a:rPr lang="en-US" sz="1200" kern="1200" dirty="0">
                          <a:solidFill>
                            <a:schemeClr val="tx1"/>
                          </a:solidFill>
                          <a:latin typeface="+mn-lt"/>
                          <a:ea typeface="+mn-ea"/>
                          <a:cs typeface="Arial" panose="020B0604020202020204" pitchFamily="34" charset="0"/>
                        </a:rPr>
                        <a:t>in </a:t>
                      </a:r>
                      <a:r>
                        <a:rPr lang="en-US" sz="1200" kern="1200" dirty="0" smtClean="0">
                          <a:solidFill>
                            <a:schemeClr val="tx1"/>
                          </a:solidFill>
                          <a:latin typeface="+mn-lt"/>
                          <a:ea typeface="+mn-ea"/>
                          <a:cs typeface="Arial" panose="020B0604020202020204" pitchFamily="34" charset="0"/>
                        </a:rPr>
                        <a:t>the </a:t>
                      </a:r>
                      <a:r>
                        <a:rPr lang="en-US" sz="1200" kern="1200" dirty="0">
                          <a:solidFill>
                            <a:schemeClr val="tx1"/>
                          </a:solidFill>
                          <a:latin typeface="+mn-lt"/>
                          <a:ea typeface="+mn-ea"/>
                          <a:cs typeface="Arial" panose="020B0604020202020204" pitchFamily="34" charset="0"/>
                        </a:rPr>
                        <a:t>community</a:t>
                      </a: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36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29</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210885">
                <a:tc>
                  <a:txBody>
                    <a:bodyPr/>
                    <a:lstStyle/>
                    <a:p>
                      <a:pPr marL="0" algn="l" defTabSz="1219170" rtl="0" eaLnBrk="1" fontAlgn="t" latinLnBrk="0" hangingPunct="1"/>
                      <a:r>
                        <a:rPr lang="en-US" sz="1200" kern="1200" dirty="0">
                          <a:solidFill>
                            <a:schemeClr val="tx1"/>
                          </a:solidFill>
                          <a:latin typeface="+mn-lt"/>
                          <a:ea typeface="+mn-ea"/>
                          <a:cs typeface="Arial" panose="020B0604020202020204" pitchFamily="34" charset="0"/>
                        </a:rPr>
                        <a:t>Lack of a referral system or mechanism to make referrals</a:t>
                      </a: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22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20*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35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30</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bl>
          </a:graphicData>
        </a:graphic>
      </p:graphicFrame>
      <p:sp>
        <p:nvSpPr>
          <p:cNvPr id="31" name="TextBox 30"/>
          <p:cNvSpPr txBox="1"/>
          <p:nvPr/>
        </p:nvSpPr>
        <p:spPr>
          <a:xfrm>
            <a:off x="374904" y="1316151"/>
            <a:ext cx="8021782" cy="666849"/>
          </a:xfrm>
          <a:prstGeom prst="rect">
            <a:avLst/>
          </a:prstGeom>
          <a:noFill/>
        </p:spPr>
        <p:txBody>
          <a:bodyPr wrap="square" lIns="0" tIns="91440" rIns="45720" bIns="137160" rtlCol="0">
            <a:spAutoFit/>
          </a:bodyPr>
          <a:lstStyle/>
          <a:p>
            <a:pPr>
              <a:lnSpc>
                <a:spcPts val="1700"/>
              </a:lnSpc>
            </a:pPr>
            <a:r>
              <a:rPr lang="en-US" sz="1400" dirty="0">
                <a:solidFill>
                  <a:srgbClr val="365254"/>
                </a:solidFill>
                <a:cs typeface="Arial" panose="020B0604020202020204" pitchFamily="34" charset="0"/>
              </a:rPr>
              <a:t>Proportion of primary care physicians who reported the following as </a:t>
            </a:r>
            <a:r>
              <a:rPr lang="en-US" sz="1400" b="1" dirty="0">
                <a:solidFill>
                  <a:srgbClr val="365254"/>
                </a:solidFill>
                <a:cs typeface="Arial" panose="020B0604020202020204" pitchFamily="34" charset="0"/>
              </a:rPr>
              <a:t>major</a:t>
            </a:r>
            <a:r>
              <a:rPr lang="en-US" sz="1400" dirty="0">
                <a:solidFill>
                  <a:srgbClr val="365254"/>
                </a:solidFill>
                <a:cs typeface="Arial" panose="020B0604020202020204" pitchFamily="34" charset="0"/>
              </a:rPr>
              <a:t> challenges when they or other personnel in their practice coordinate their patients’ care with social services</a:t>
            </a:r>
            <a:r>
              <a:rPr lang="en-US" sz="1400" baseline="30000" dirty="0">
                <a:solidFill>
                  <a:srgbClr val="365254"/>
                </a:solidFill>
                <a:cs typeface="Arial" panose="020B0604020202020204" pitchFamily="34" charset="0"/>
              </a:rPr>
              <a:t>†</a:t>
            </a:r>
          </a:p>
        </p:txBody>
      </p:sp>
      <p:sp>
        <p:nvSpPr>
          <p:cNvPr id="20" name="Rectangle 19"/>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30" name="Group 29"/>
          <p:cNvGrpSpPr/>
          <p:nvPr/>
        </p:nvGrpSpPr>
        <p:grpSpPr>
          <a:xfrm>
            <a:off x="374904" y="6059010"/>
            <a:ext cx="3754098" cy="656156"/>
            <a:chOff x="374904" y="6059010"/>
            <a:chExt cx="3754098" cy="656156"/>
          </a:xfrm>
        </p:grpSpPr>
        <p:grpSp>
          <p:nvGrpSpPr>
            <p:cNvPr id="34" name="Group 33"/>
            <p:cNvGrpSpPr/>
            <p:nvPr/>
          </p:nvGrpSpPr>
          <p:grpSpPr>
            <a:xfrm>
              <a:off x="374904" y="6304861"/>
              <a:ext cx="3387471" cy="410305"/>
              <a:chOff x="3484840" y="6546819"/>
              <a:chExt cx="3387471" cy="410305"/>
            </a:xfrm>
          </p:grpSpPr>
          <p:sp>
            <p:nvSpPr>
              <p:cNvPr id="42" name="TextBox 41"/>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43" name="Oval 42"/>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35" name="Group 34"/>
            <p:cNvGrpSpPr/>
            <p:nvPr/>
          </p:nvGrpSpPr>
          <p:grpSpPr>
            <a:xfrm>
              <a:off x="374904" y="6059010"/>
              <a:ext cx="3754098" cy="230832"/>
              <a:chOff x="139635" y="6531780"/>
              <a:chExt cx="3754098" cy="230832"/>
            </a:xfrm>
          </p:grpSpPr>
          <p:sp>
            <p:nvSpPr>
              <p:cNvPr id="36"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37"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8"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39"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40"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41"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3215977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 using </a:t>
            </a:r>
            <a:br>
              <a:rPr lang="en-US" dirty="0" smtClean="0"/>
            </a:br>
            <a:r>
              <a:rPr lang="en-US" dirty="0" smtClean="0"/>
              <a:t>information technologies</a:t>
            </a:r>
            <a:endParaRPr lang="en-US" dirty="0"/>
          </a:p>
        </p:txBody>
      </p:sp>
      <p:sp>
        <p:nvSpPr>
          <p:cNvPr id="30" name="Rectangle 29"/>
          <p:cNvSpPr/>
          <p:nvPr/>
        </p:nvSpPr>
        <p:spPr>
          <a:xfrm>
            <a:off x="457199" y="2453422"/>
            <a:ext cx="8296276"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274320" rIns="91440" bIns="180000" rtlCol="0" anchor="t" anchorCtr="0"/>
          <a:lstStyle/>
          <a:p>
            <a:pPr marL="171450" lvl="1" indent="-171450">
              <a:lnSpc>
                <a:spcPts val="1800"/>
              </a:lnSpc>
              <a:spcAft>
                <a:spcPts val="450"/>
              </a:spcAft>
              <a:buFont typeface="Arial" panose="020B0604020202020204" pitchFamily="34" charset="0"/>
              <a:buChar char="•"/>
            </a:pPr>
            <a:r>
              <a:rPr lang="en-US" sz="1200" dirty="0">
                <a:solidFill>
                  <a:schemeClr val="tx1"/>
                </a:solidFill>
                <a:cs typeface="Arial" panose="020B0604020202020204" pitchFamily="34" charset="0"/>
              </a:rPr>
              <a:t>More Canadian primary care physicians were using EMRs in 2019 (86%) than in 2015 (73%), but this was still lower than </a:t>
            </a:r>
            <a:r>
              <a:rPr lang="en-US" sz="1200" dirty="0" smtClean="0">
                <a:solidFill>
                  <a:schemeClr val="tx1"/>
                </a:solidFill>
                <a:cs typeface="Arial" panose="020B0604020202020204" pitchFamily="34" charset="0"/>
              </a:rPr>
              <a:t/>
            </a:r>
            <a:br>
              <a:rPr lang="en-US" sz="1200" dirty="0" smtClean="0">
                <a:solidFill>
                  <a:schemeClr val="tx1"/>
                </a:solidFill>
                <a:cs typeface="Arial" panose="020B0604020202020204" pitchFamily="34" charset="0"/>
              </a:rPr>
            </a:br>
            <a:r>
              <a:rPr lang="en-US" sz="1200" dirty="0" smtClean="0">
                <a:solidFill>
                  <a:schemeClr val="tx1"/>
                </a:solidFill>
                <a:cs typeface="Arial" panose="020B0604020202020204" pitchFamily="34" charset="0"/>
              </a:rPr>
              <a:t>the </a:t>
            </a:r>
            <a:r>
              <a:rPr lang="en-US" sz="1200" dirty="0">
                <a:solidFill>
                  <a:schemeClr val="tx1"/>
                </a:solidFill>
                <a:cs typeface="Arial" panose="020B0604020202020204" pitchFamily="34" charset="0"/>
              </a:rPr>
              <a:t>CMWF average (93%). </a:t>
            </a:r>
          </a:p>
          <a:p>
            <a:pPr marL="171450" lvl="1" indent="-171450">
              <a:lnSpc>
                <a:spcPts val="1800"/>
              </a:lnSpc>
              <a:spcAft>
                <a:spcPts val="450"/>
              </a:spcAft>
              <a:buFont typeface="Arial" panose="020B0604020202020204" pitchFamily="34" charset="0"/>
              <a:buChar char="•"/>
            </a:pPr>
            <a:r>
              <a:rPr lang="en-US" sz="1200" dirty="0">
                <a:solidFill>
                  <a:schemeClr val="tx1"/>
                </a:solidFill>
                <a:cs typeface="Arial" panose="020B0604020202020204" pitchFamily="34" charset="0"/>
              </a:rPr>
              <a:t>Compared with the CMWF average, fewer Canadian primary care practices offer their patients the option to electronically </a:t>
            </a:r>
            <a:r>
              <a:rPr lang="en-US" sz="1200" dirty="0" smtClean="0">
                <a:solidFill>
                  <a:schemeClr val="tx1"/>
                </a:solidFill>
                <a:cs typeface="Arial" panose="020B0604020202020204" pitchFamily="34" charset="0"/>
              </a:rPr>
              <a:t/>
            </a:r>
            <a:br>
              <a:rPr lang="en-US" sz="1200" dirty="0" smtClean="0">
                <a:solidFill>
                  <a:schemeClr val="tx1"/>
                </a:solidFill>
                <a:cs typeface="Arial" panose="020B0604020202020204" pitchFamily="34" charset="0"/>
              </a:rPr>
            </a:br>
            <a:r>
              <a:rPr lang="en-US" sz="1200" dirty="0" smtClean="0">
                <a:solidFill>
                  <a:schemeClr val="tx1"/>
                </a:solidFill>
                <a:cs typeface="Arial" panose="020B0604020202020204" pitchFamily="34" charset="0"/>
              </a:rPr>
              <a:t>view </a:t>
            </a:r>
            <a:r>
              <a:rPr lang="en-US" sz="1200" dirty="0">
                <a:solidFill>
                  <a:schemeClr val="tx1"/>
                </a:solidFill>
                <a:cs typeface="Arial" panose="020B0604020202020204" pitchFamily="34" charset="0"/>
              </a:rPr>
              <a:t>their information and make requests, including viewing test results online (Canada: 34%; CMWF: 37%), viewing patient visit summaries online (Canada: 5%; CMWF: 26%) and requesting prescription renewals online (Canada: 10%; CMWF: 52%).</a:t>
            </a:r>
          </a:p>
          <a:p>
            <a:pPr marL="171450" lvl="1" indent="-171450">
              <a:lnSpc>
                <a:spcPts val="1800"/>
              </a:lnSpc>
              <a:spcAft>
                <a:spcPts val="450"/>
              </a:spcAft>
              <a:buFont typeface="Arial" panose="020B0604020202020204" pitchFamily="34" charset="0"/>
              <a:buChar char="•"/>
            </a:pPr>
            <a:r>
              <a:rPr lang="en-US" sz="1200" dirty="0">
                <a:solidFill>
                  <a:schemeClr val="tx1"/>
                </a:solidFill>
                <a:cs typeface="Arial" panose="020B0604020202020204" pitchFamily="34" charset="0"/>
              </a:rPr>
              <a:t>Fewer Canadian primary care practices can exchange information electronically with doctors outside their practice </a:t>
            </a:r>
            <a:r>
              <a:rPr lang="en-US" sz="1200" dirty="0" smtClean="0">
                <a:solidFill>
                  <a:schemeClr val="tx1"/>
                </a:solidFill>
                <a:cs typeface="Arial" panose="020B0604020202020204" pitchFamily="34" charset="0"/>
              </a:rPr>
              <a:t>compared </a:t>
            </a:r>
            <a:r>
              <a:rPr lang="en-US" sz="1200" dirty="0">
                <a:solidFill>
                  <a:schemeClr val="tx1"/>
                </a:solidFill>
                <a:cs typeface="Arial" panose="020B0604020202020204" pitchFamily="34" charset="0"/>
              </a:rPr>
              <a:t>with the CMWF average, including patient clinical summaries (Canada: 25%; CMWF: 63%), laboratory and diagnostic test results (Canada: 36%; CMWF: 65%) and lists of medications taken by their patients (Canada: 33%; CMWF: 62%).</a:t>
            </a:r>
          </a:p>
          <a:p>
            <a:pPr marL="171450" lvl="1" indent="-171450">
              <a:lnSpc>
                <a:spcPts val="1800"/>
              </a:lnSpc>
              <a:spcAft>
                <a:spcPts val="450"/>
              </a:spcAft>
              <a:buFont typeface="Arial" panose="020B0604020202020204" pitchFamily="34" charset="0"/>
              <a:buChar char="•"/>
            </a:pPr>
            <a:r>
              <a:rPr lang="en-US" sz="1200" dirty="0">
                <a:solidFill>
                  <a:schemeClr val="tx1"/>
                </a:solidFill>
                <a:cs typeface="Arial" panose="020B0604020202020204" pitchFamily="34" charset="0"/>
              </a:rPr>
              <a:t>Compared with the CMWF average, fewer Canadian primary care physicians review their performance on clinical </a:t>
            </a:r>
            <a:r>
              <a:rPr lang="en-US" sz="1200" dirty="0" smtClean="0">
                <a:solidFill>
                  <a:schemeClr val="tx1"/>
                </a:solidFill>
                <a:cs typeface="Arial" panose="020B0604020202020204" pitchFamily="34" charset="0"/>
              </a:rPr>
              <a:t/>
            </a:r>
            <a:br>
              <a:rPr lang="en-US" sz="1200" dirty="0" smtClean="0">
                <a:solidFill>
                  <a:schemeClr val="tx1"/>
                </a:solidFill>
                <a:cs typeface="Arial" panose="020B0604020202020204" pitchFamily="34" charset="0"/>
              </a:rPr>
            </a:br>
            <a:r>
              <a:rPr lang="en-US" sz="1200" dirty="0" smtClean="0">
                <a:solidFill>
                  <a:schemeClr val="tx1"/>
                </a:solidFill>
                <a:cs typeface="Arial" panose="020B0604020202020204" pitchFamily="34" charset="0"/>
              </a:rPr>
              <a:t>outcomes </a:t>
            </a:r>
            <a:r>
              <a:rPr lang="en-US" sz="1200" dirty="0">
                <a:solidFill>
                  <a:schemeClr val="tx1"/>
                </a:solidFill>
                <a:cs typeface="Arial" panose="020B0604020202020204" pitchFamily="34" charset="0"/>
              </a:rPr>
              <a:t>(Canada: 34%; CMWF: 60%), patients’ hospital admissions (Canada: 25%; CMWF: 32%), prescribing practices (Canada: 26%; CMWF: 58%), surveys of patient satisfaction and experiences with care (Canada: 17%; CMWF: 38%) </a:t>
            </a:r>
            <a:r>
              <a:rPr lang="en-US" sz="1200" dirty="0" smtClean="0">
                <a:solidFill>
                  <a:schemeClr val="tx1"/>
                </a:solidFill>
                <a:cs typeface="Arial" panose="020B0604020202020204" pitchFamily="34" charset="0"/>
              </a:rPr>
              <a:t/>
            </a:r>
            <a:br>
              <a:rPr lang="en-US" sz="1200" dirty="0" smtClean="0">
                <a:solidFill>
                  <a:schemeClr val="tx1"/>
                </a:solidFill>
                <a:cs typeface="Arial" panose="020B0604020202020204" pitchFamily="34" charset="0"/>
              </a:rPr>
            </a:br>
            <a:r>
              <a:rPr lang="en-US" sz="1200" dirty="0" smtClean="0">
                <a:solidFill>
                  <a:schemeClr val="tx1"/>
                </a:solidFill>
                <a:cs typeface="Arial" panose="020B0604020202020204" pitchFamily="34" charset="0"/>
              </a:rPr>
              <a:t>and </a:t>
            </a:r>
            <a:r>
              <a:rPr lang="en-US" sz="1200" dirty="0">
                <a:solidFill>
                  <a:schemeClr val="tx1"/>
                </a:solidFill>
                <a:cs typeface="Arial" panose="020B0604020202020204" pitchFamily="34" charset="0"/>
              </a:rPr>
              <a:t>surveys of patient-reported outcome measures (Canada: 8%; CMWF: 22%). </a:t>
            </a:r>
          </a:p>
        </p:txBody>
      </p:sp>
      <p:cxnSp>
        <p:nvCxnSpPr>
          <p:cNvPr id="31" name="Straight Connector 30"/>
          <p:cNvCxnSpPr/>
          <p:nvPr/>
        </p:nvCxnSpPr>
        <p:spPr>
          <a:xfrm flipV="1">
            <a:off x="457200" y="2453422"/>
            <a:ext cx="8296275" cy="6"/>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9" y="319688"/>
            <a:ext cx="2062279" cy="1814938"/>
          </a:xfrm>
          <a:prstGeom prst="rect">
            <a:avLst/>
          </a:prstGeom>
        </p:spPr>
      </p:pic>
      <p:sp>
        <p:nvSpPr>
          <p:cNvPr id="33" name="Rectangle 32"/>
          <p:cNvSpPr/>
          <p:nvPr/>
        </p:nvSpPr>
        <p:spPr>
          <a:xfrm>
            <a:off x="457200" y="2029855"/>
            <a:ext cx="1754519" cy="346698"/>
          </a:xfrm>
          <a:prstGeom prst="rect">
            <a:avLst/>
          </a:prstGeom>
        </p:spPr>
        <p:txBody>
          <a:bodyPr wrap="none">
            <a:spAutoFit/>
          </a:bodyPr>
          <a:lstStyle/>
          <a:p>
            <a:pPr defTabSz="914378">
              <a:lnSpc>
                <a:spcPts val="1800"/>
              </a:lnSpc>
              <a:spcAft>
                <a:spcPts val="900"/>
              </a:spcAft>
            </a:pPr>
            <a:r>
              <a:rPr lang="en-US" sz="2400" dirty="0">
                <a:solidFill>
                  <a:srgbClr val="00A199"/>
                </a:solidFill>
              </a:rPr>
              <a:t>Key </a:t>
            </a:r>
            <a:r>
              <a:rPr lang="en-US" sz="2400" dirty="0" smtClean="0">
                <a:solidFill>
                  <a:srgbClr val="00A199"/>
                </a:solidFill>
              </a:rPr>
              <a:t>findings </a:t>
            </a:r>
            <a:endParaRPr lang="en-CA" sz="2400" dirty="0">
              <a:solidFill>
                <a:srgbClr val="00A199"/>
              </a:solidFill>
            </a:endParaRPr>
          </a:p>
        </p:txBody>
      </p:sp>
      <p:sp>
        <p:nvSpPr>
          <p:cNvPr id="8" name="Rectangle 7"/>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72316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primary care physicians catching </a:t>
            </a:r>
            <a:br>
              <a:rPr lang="en-US" dirty="0" smtClean="0"/>
            </a:br>
            <a:r>
              <a:rPr lang="en-US" dirty="0" smtClean="0"/>
              <a:t>up in use of EMRs</a:t>
            </a:r>
            <a:endParaRPr lang="en-US" dirty="0"/>
          </a:p>
        </p:txBody>
      </p:sp>
      <p:graphicFrame>
        <p:nvGraphicFramePr>
          <p:cNvPr id="3" name="Chart 2"/>
          <p:cNvGraphicFramePr/>
          <p:nvPr>
            <p:extLst>
              <p:ext uri="{D42A27DB-BD31-4B8C-83A1-F6EECF244321}">
                <p14:modId xmlns:p14="http://schemas.microsoft.com/office/powerpoint/2010/main" val="3304996007"/>
              </p:ext>
            </p:extLst>
          </p:nvPr>
        </p:nvGraphicFramePr>
        <p:xfrm>
          <a:off x="186632" y="1981575"/>
          <a:ext cx="4575868" cy="3432756"/>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p:cNvSpPr txBox="1"/>
          <p:nvPr/>
        </p:nvSpPr>
        <p:spPr>
          <a:xfrm>
            <a:off x="374904" y="1316151"/>
            <a:ext cx="8021782" cy="441724"/>
          </a:xfrm>
          <a:prstGeom prst="rect">
            <a:avLst/>
          </a:prstGeom>
          <a:noFill/>
        </p:spPr>
        <p:txBody>
          <a:bodyPr wrap="square" lIns="0" tIns="91440" rIns="45720" bIns="137160" rtlCol="0">
            <a:spAutoFit/>
          </a:bodyPr>
          <a:lstStyle/>
          <a:p>
            <a:pPr>
              <a:lnSpc>
                <a:spcPts val="1700"/>
              </a:lnSpc>
            </a:pPr>
            <a:r>
              <a:rPr lang="en-US" sz="1400" dirty="0">
                <a:solidFill>
                  <a:srgbClr val="365254"/>
                </a:solidFill>
                <a:cs typeface="Arial" panose="020B0604020202020204" pitchFamily="34" charset="0"/>
              </a:rPr>
              <a:t>Proportion of primary care physicians who use patient EMRs in their practice (not including billing systems)</a:t>
            </a:r>
          </a:p>
        </p:txBody>
      </p:sp>
      <p:grpSp>
        <p:nvGrpSpPr>
          <p:cNvPr id="9" name="Group 8"/>
          <p:cNvGrpSpPr/>
          <p:nvPr/>
        </p:nvGrpSpPr>
        <p:grpSpPr>
          <a:xfrm>
            <a:off x="5428016" y="4159142"/>
            <a:ext cx="2886611" cy="1220912"/>
            <a:chOff x="4362101" y="4267698"/>
            <a:chExt cx="2886611" cy="1220912"/>
          </a:xfrm>
        </p:grpSpPr>
        <p:sp>
          <p:nvSpPr>
            <p:cNvPr id="47" name="Rectangle 46"/>
            <p:cNvSpPr/>
            <p:nvPr/>
          </p:nvSpPr>
          <p:spPr>
            <a:xfrm>
              <a:off x="4985036" y="4267698"/>
              <a:ext cx="2263676" cy="1220912"/>
            </a:xfrm>
            <a:prstGeom prst="rect">
              <a:avLst/>
            </a:prstGeom>
          </p:spPr>
          <p:txBody>
            <a:bodyPr wrap="square">
              <a:spAutoFit/>
            </a:bodyPr>
            <a:lstStyle/>
            <a:p>
              <a:pPr>
                <a:lnSpc>
                  <a:spcPts val="1800"/>
                </a:lnSpc>
              </a:pPr>
              <a:r>
                <a:rPr lang="en-US" sz="1100" dirty="0">
                  <a:solidFill>
                    <a:srgbClr val="282828"/>
                  </a:solidFill>
                  <a:latin typeface="Arial" panose="020B0604020202020204" pitchFamily="34" charset="0"/>
                  <a:cs typeface="Arial" panose="020B0604020202020204" pitchFamily="34" charset="0"/>
                </a:rPr>
                <a:t>In </a:t>
              </a:r>
              <a:r>
                <a:rPr lang="en-US" sz="1100" dirty="0" smtClean="0">
                  <a:solidFill>
                    <a:srgbClr val="282828"/>
                  </a:solidFill>
                  <a:latin typeface="Arial" panose="020B0604020202020204" pitchFamily="34" charset="0"/>
                  <a:cs typeface="Arial" panose="020B0604020202020204" pitchFamily="34" charset="0"/>
                </a:rPr>
                <a:t>2015, 73% </a:t>
              </a:r>
              <a:r>
                <a:rPr lang="en-US" sz="1100" dirty="0">
                  <a:solidFill>
                    <a:srgbClr val="282828"/>
                  </a:solidFill>
                  <a:latin typeface="Arial" panose="020B0604020202020204" pitchFamily="34" charset="0"/>
                  <a:cs typeface="Arial" panose="020B0604020202020204" pitchFamily="34" charset="0"/>
                </a:rPr>
                <a:t>of </a:t>
              </a:r>
              <a:r>
                <a:rPr lang="en-US" sz="1100" dirty="0" smtClean="0">
                  <a:solidFill>
                    <a:srgbClr val="282828"/>
                  </a:solidFill>
                  <a:latin typeface="Arial" panose="020B0604020202020204" pitchFamily="34" charset="0"/>
                  <a:cs typeface="Arial" panose="020B0604020202020204" pitchFamily="34" charset="0"/>
                </a:rPr>
                <a:t>Canadian primary care physicians used electronic patient medical </a:t>
              </a:r>
              <a:br>
                <a:rPr lang="en-US" sz="1100" dirty="0" smtClean="0">
                  <a:solidFill>
                    <a:srgbClr val="282828"/>
                  </a:solidFill>
                  <a:latin typeface="Arial" panose="020B0604020202020204" pitchFamily="34" charset="0"/>
                  <a:cs typeface="Arial" panose="020B0604020202020204" pitchFamily="34" charset="0"/>
                </a:rPr>
              </a:br>
              <a:r>
                <a:rPr lang="en-US" sz="1100" dirty="0" smtClean="0">
                  <a:solidFill>
                    <a:srgbClr val="282828"/>
                  </a:solidFill>
                  <a:latin typeface="Arial" panose="020B0604020202020204" pitchFamily="34" charset="0"/>
                  <a:cs typeface="Arial" panose="020B0604020202020204" pitchFamily="34" charset="0"/>
                </a:rPr>
                <a:t>records in their practice (below the CMWF average of 88%).</a:t>
              </a:r>
              <a:r>
                <a:rPr lang="en-US" sz="1100" baseline="30000" dirty="0" smtClean="0">
                  <a:solidFill>
                    <a:srgbClr val="282828"/>
                  </a:solidFill>
                  <a:latin typeface="Arial" panose="020B0604020202020204" pitchFamily="34" charset="0"/>
                  <a:cs typeface="Arial" panose="020B0604020202020204" pitchFamily="34" charset="0"/>
                </a:rPr>
                <a:t>2</a:t>
              </a:r>
              <a:endParaRPr lang="en-US" sz="1100" baseline="30000" dirty="0">
                <a:solidFill>
                  <a:srgbClr val="282828"/>
                </a:solidFill>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2101" y="4361408"/>
              <a:ext cx="594360" cy="594360"/>
            </a:xfrm>
            <a:prstGeom prst="rect">
              <a:avLst/>
            </a:prstGeom>
          </p:spPr>
        </p:pic>
      </p:grpSp>
      <p:grpSp>
        <p:nvGrpSpPr>
          <p:cNvPr id="8" name="Group 7"/>
          <p:cNvGrpSpPr/>
          <p:nvPr/>
        </p:nvGrpSpPr>
        <p:grpSpPr>
          <a:xfrm>
            <a:off x="5428016" y="3190767"/>
            <a:ext cx="2886612" cy="759247"/>
            <a:chOff x="4362101" y="3594598"/>
            <a:chExt cx="2886612" cy="759247"/>
          </a:xfrm>
        </p:grpSpPr>
        <p:sp>
          <p:nvSpPr>
            <p:cNvPr id="58" name="TextBox 57"/>
            <p:cNvSpPr txBox="1"/>
            <p:nvPr/>
          </p:nvSpPr>
          <p:spPr>
            <a:xfrm>
              <a:off x="4985037" y="3594598"/>
              <a:ext cx="2263676" cy="759247"/>
            </a:xfrm>
            <a:prstGeom prst="rect">
              <a:avLst/>
            </a:prstGeom>
            <a:noFill/>
          </p:spPr>
          <p:txBody>
            <a:bodyPr wrap="square" rtlCol="0">
              <a:spAutoFit/>
            </a:bodyPr>
            <a:lstStyle/>
            <a:p>
              <a:pPr>
                <a:lnSpc>
                  <a:spcPts val="1800"/>
                </a:lnSpc>
              </a:pPr>
              <a:r>
                <a:rPr lang="en-US" sz="1100" dirty="0">
                  <a:latin typeface="Arial" panose="020B0604020202020204" pitchFamily="34" charset="0"/>
                  <a:cs typeface="Arial" panose="020B0604020202020204" pitchFamily="34" charset="0"/>
                </a:rPr>
                <a:t>85% of family physicians use electronic records </a:t>
              </a:r>
              <a:r>
                <a:rPr lang="en-US" sz="1100" dirty="0" smtClean="0">
                  <a:latin typeface="Arial" panose="020B0604020202020204" pitchFamily="34" charset="0"/>
                  <a:cs typeface="Arial" panose="020B0604020202020204" pitchFamily="34" charset="0"/>
                </a:rPr>
                <a:t>to </a:t>
              </a:r>
              <a:r>
                <a:rPr lang="en-US" sz="1100" dirty="0">
                  <a:latin typeface="Arial" panose="020B0604020202020204" pitchFamily="34" charset="0"/>
                  <a:cs typeface="Arial" panose="020B0604020202020204" pitchFamily="34" charset="0"/>
                </a:rPr>
                <a:t>enter and retrieve clinical patient </a:t>
              </a:r>
              <a:r>
                <a:rPr lang="en-US" sz="1100" dirty="0" smtClean="0">
                  <a:latin typeface="Arial" panose="020B0604020202020204" pitchFamily="34" charset="0"/>
                  <a:cs typeface="Arial" panose="020B0604020202020204" pitchFamily="34" charset="0"/>
                </a:rPr>
                <a:t>notes.</a:t>
              </a:r>
              <a:r>
                <a:rPr lang="en-US" sz="1100" baseline="30000" dirty="0" smtClean="0">
                  <a:latin typeface="Arial" panose="020B0604020202020204" pitchFamily="34" charset="0"/>
                  <a:cs typeface="Arial" panose="020B0604020202020204" pitchFamily="34" charset="0"/>
                </a:rPr>
                <a:t>1</a:t>
              </a:r>
              <a:r>
                <a:rPr lang="en-US" sz="1100" dirty="0" smtClean="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p:txBody>
        </p:sp>
        <p:pic>
          <p:nvPicPr>
            <p:cNvPr id="29" name="Content Placeholder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2101" y="3704234"/>
              <a:ext cx="594360" cy="594360"/>
            </a:xfrm>
            <a:prstGeom prst="rect">
              <a:avLst/>
            </a:prstGeom>
          </p:spPr>
        </p:pic>
      </p:grpSp>
      <p:sp>
        <p:nvSpPr>
          <p:cNvPr id="41" name="Rectangle 40"/>
          <p:cNvSpPr/>
          <p:nvPr/>
        </p:nvSpPr>
        <p:spPr>
          <a:xfrm>
            <a:off x="5428016" y="2117506"/>
            <a:ext cx="2886611" cy="892393"/>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91440" bIns="91440" rtlCol="0" anchor="t" anchorCtr="0"/>
          <a:lstStyle/>
          <a:p>
            <a:pPr>
              <a:lnSpc>
                <a:spcPts val="1800"/>
              </a:lnSpc>
            </a:pPr>
            <a:r>
              <a:rPr lang="en-US" sz="1100" dirty="0">
                <a:solidFill>
                  <a:srgbClr val="282828"/>
                </a:solidFill>
                <a:latin typeface="Arial" panose="020B0604020202020204" pitchFamily="34" charset="0"/>
                <a:cs typeface="Arial" panose="020B0604020202020204" pitchFamily="34" charset="0"/>
              </a:rPr>
              <a:t>Factors that contribute to greater EMR </a:t>
            </a:r>
            <a:r>
              <a:rPr lang="en-US" sz="1100" dirty="0" smtClean="0">
                <a:solidFill>
                  <a:srgbClr val="282828"/>
                </a:solidFill>
                <a:latin typeface="Arial" panose="020B0604020202020204" pitchFamily="34" charset="0"/>
                <a:cs typeface="Arial" panose="020B0604020202020204" pitchFamily="34" charset="0"/>
              </a:rPr>
              <a:t>use </a:t>
            </a:r>
            <a:r>
              <a:rPr lang="en-US" sz="1100" dirty="0">
                <a:solidFill>
                  <a:srgbClr val="282828"/>
                </a:solidFill>
                <a:latin typeface="Arial" panose="020B0604020202020204" pitchFamily="34" charset="0"/>
                <a:cs typeface="Arial" panose="020B0604020202020204" pitchFamily="34" charset="0"/>
              </a:rPr>
              <a:t>include younger age and working primarily in physician group practices. </a:t>
            </a:r>
          </a:p>
        </p:txBody>
      </p:sp>
      <p:cxnSp>
        <p:nvCxnSpPr>
          <p:cNvPr id="5" name="Straight Connector 4"/>
          <p:cNvCxnSpPr/>
          <p:nvPr/>
        </p:nvCxnSpPr>
        <p:spPr>
          <a:xfrm flipH="1">
            <a:off x="5419725" y="2117507"/>
            <a:ext cx="8291" cy="892393"/>
          </a:xfrm>
          <a:prstGeom prst="line">
            <a:avLst/>
          </a:prstGeom>
          <a:ln w="38100">
            <a:solidFill>
              <a:srgbClr val="D8D2BC"/>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33" name="Group 32"/>
          <p:cNvGrpSpPr/>
          <p:nvPr/>
        </p:nvGrpSpPr>
        <p:grpSpPr>
          <a:xfrm>
            <a:off x="374904" y="6493833"/>
            <a:ext cx="3754098" cy="230832"/>
            <a:chOff x="139635" y="6531780"/>
            <a:chExt cx="3754098" cy="230832"/>
          </a:xfrm>
        </p:grpSpPr>
        <p:sp>
          <p:nvSpPr>
            <p:cNvPr id="34"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35"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6"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37"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8"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39"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48291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274320"/>
            <a:ext cx="8229600" cy="553998"/>
          </a:xfrm>
        </p:spPr>
        <p:txBody>
          <a:bodyPr>
            <a:noAutofit/>
          </a:bodyPr>
          <a:lstStyle/>
          <a:p>
            <a:r>
              <a:rPr lang="en-US" dirty="0" smtClean="0"/>
              <a:t>Executive summary (continued)</a:t>
            </a:r>
            <a:endParaRPr lang="en-US" dirty="0"/>
          </a:p>
        </p:txBody>
      </p:sp>
      <p:sp>
        <p:nvSpPr>
          <p:cNvPr id="6" name="Text Placeholder 2"/>
          <p:cNvSpPr>
            <a:spLocks noGrp="1"/>
          </p:cNvSpPr>
          <p:nvPr>
            <p:ph idx="4294967295"/>
          </p:nvPr>
        </p:nvSpPr>
        <p:spPr>
          <a:xfrm>
            <a:off x="374904" y="1271016"/>
            <a:ext cx="8225636" cy="4525963"/>
          </a:xfrm>
        </p:spPr>
        <p:txBody>
          <a:bodyPr>
            <a:noAutofit/>
          </a:bodyPr>
          <a:lstStyle/>
          <a:p>
            <a:pPr marL="0" indent="0">
              <a:lnSpc>
                <a:spcPts val="2600"/>
              </a:lnSpc>
              <a:spcAft>
                <a:spcPts val="900"/>
              </a:spcAft>
              <a:buNone/>
            </a:pPr>
            <a:r>
              <a:rPr lang="en-US" sz="2400" b="0" dirty="0">
                <a:solidFill>
                  <a:srgbClr val="00A199"/>
                </a:solidFill>
              </a:rPr>
              <a:t>Key findings from this year’s survey (continued)</a:t>
            </a:r>
          </a:p>
          <a:p>
            <a:pPr marL="0" indent="0">
              <a:spcAft>
                <a:spcPts val="900"/>
              </a:spcAft>
              <a:buNone/>
            </a:pPr>
            <a:r>
              <a:rPr lang="en-US" sz="1800" dirty="0" smtClean="0">
                <a:latin typeface="+mn-lt"/>
              </a:rPr>
              <a:t>Patient-centred </a:t>
            </a:r>
            <a:r>
              <a:rPr lang="en-US" sz="1800" dirty="0">
                <a:latin typeface="+mn-lt"/>
              </a:rPr>
              <a:t>care</a:t>
            </a:r>
          </a:p>
          <a:p>
            <a:pPr marL="171450" indent="-171450">
              <a:lnSpc>
                <a:spcPts val="1600"/>
              </a:lnSpc>
              <a:spcBef>
                <a:spcPts val="0"/>
              </a:spcBef>
              <a:spcAft>
                <a:spcPts val="1200"/>
              </a:spcAft>
            </a:pPr>
            <a:r>
              <a:rPr lang="en-US" sz="1100" b="0" dirty="0">
                <a:solidFill>
                  <a:schemeClr val="tx1"/>
                </a:solidFill>
                <a:latin typeface="Arial" panose="020B0604020202020204" pitchFamily="34" charset="0"/>
              </a:rPr>
              <a:t>The majority of Canadian primary care physicians feel well prepared to care for patients with chronic </a:t>
            </a:r>
            <a:r>
              <a:rPr lang="en-US" sz="1100" b="0" dirty="0" smtClean="0">
                <a:solidFill>
                  <a:schemeClr val="tx1"/>
                </a:solidFill>
                <a:latin typeface="Arial" panose="020B0604020202020204" pitchFamily="34" charset="0"/>
              </a:rPr>
              <a:t>conditions </a:t>
            </a:r>
            <a:r>
              <a:rPr lang="en-US" sz="1100" b="0" dirty="0">
                <a:solidFill>
                  <a:schemeClr val="tx1"/>
                </a:solidFill>
                <a:latin typeface="Arial" panose="020B0604020202020204" pitchFamily="34" charset="0"/>
              </a:rPr>
              <a:t>(82%). </a:t>
            </a:r>
            <a:r>
              <a:rPr lang="en-US" sz="1100" b="0" dirty="0" smtClean="0">
                <a:solidFill>
                  <a:schemeClr val="tx1"/>
                </a:solidFill>
                <a:latin typeface="Arial" panose="020B0604020202020204" pitchFamily="34" charset="0"/>
              </a:rPr>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In </a:t>
            </a:r>
            <a:r>
              <a:rPr lang="en-US" sz="1100" b="0" dirty="0">
                <a:solidFill>
                  <a:schemeClr val="tx1"/>
                </a:solidFill>
                <a:latin typeface="Arial" panose="020B0604020202020204" pitchFamily="34" charset="0"/>
              </a:rPr>
              <a:t>contrast, fewer Canadian primary care physicians feel prepared to care for patients </a:t>
            </a:r>
            <a:r>
              <a:rPr lang="en-US" sz="1100" b="0" dirty="0" smtClean="0">
                <a:solidFill>
                  <a:schemeClr val="tx1"/>
                </a:solidFill>
                <a:latin typeface="Arial" panose="020B0604020202020204" pitchFamily="34" charset="0"/>
              </a:rPr>
              <a:t>with </a:t>
            </a:r>
            <a:r>
              <a:rPr lang="en-US" sz="1100" b="0" dirty="0">
                <a:solidFill>
                  <a:schemeClr val="tx1"/>
                </a:solidFill>
                <a:latin typeface="Arial" panose="020B0604020202020204" pitchFamily="34" charset="0"/>
              </a:rPr>
              <a:t>specialized needs, particularly </a:t>
            </a:r>
            <a:r>
              <a:rPr lang="en-US" sz="1100" b="0" dirty="0" smtClean="0">
                <a:solidFill>
                  <a:schemeClr val="tx1"/>
                </a:solidFill>
                <a:latin typeface="Arial" panose="020B0604020202020204" pitchFamily="34" charset="0"/>
              </a:rPr>
              <a:t>dementia </a:t>
            </a:r>
            <a:r>
              <a:rPr lang="en-US" sz="1100" b="0" dirty="0">
                <a:solidFill>
                  <a:schemeClr val="tx1"/>
                </a:solidFill>
                <a:latin typeface="Arial" panose="020B0604020202020204" pitchFamily="34" charset="0"/>
              </a:rPr>
              <a:t>(40</a:t>
            </a:r>
            <a:r>
              <a:rPr lang="en-US" sz="1100" b="0" dirty="0" smtClean="0">
                <a:solidFill>
                  <a:schemeClr val="tx1"/>
                </a:solidFill>
                <a:latin typeface="Arial" panose="020B0604020202020204" pitchFamily="34" charset="0"/>
              </a:rPr>
              <a:t>%), </a:t>
            </a:r>
            <a:r>
              <a:rPr lang="en-US" sz="1100" b="0" dirty="0">
                <a:solidFill>
                  <a:schemeClr val="tx1"/>
                </a:solidFill>
                <a:latin typeface="Arial" panose="020B0604020202020204" pitchFamily="34" charset="0"/>
              </a:rPr>
              <a:t>palliative care (36%) </a:t>
            </a:r>
            <a:r>
              <a:rPr lang="en-US" sz="1100" b="0" dirty="0" smtClean="0">
                <a:solidFill>
                  <a:schemeClr val="tx1"/>
                </a:solidFill>
                <a:latin typeface="Arial" panose="020B0604020202020204" pitchFamily="34" charset="0"/>
              </a:rPr>
              <a:t>and substance </a:t>
            </a:r>
            <a:r>
              <a:rPr lang="en-US" sz="1100" b="0" dirty="0">
                <a:solidFill>
                  <a:schemeClr val="tx1"/>
                </a:solidFill>
                <a:latin typeface="Arial" panose="020B0604020202020204" pitchFamily="34" charset="0"/>
              </a:rPr>
              <a:t>use (19</a:t>
            </a:r>
            <a:r>
              <a:rPr lang="en-US" sz="1100" b="0" dirty="0" smtClean="0">
                <a:solidFill>
                  <a:schemeClr val="tx1"/>
                </a:solidFill>
                <a:latin typeface="Arial" panose="020B0604020202020204" pitchFamily="34" charset="0"/>
              </a:rPr>
              <a:t>%). In </a:t>
            </a:r>
            <a:r>
              <a:rPr lang="en-US" sz="1100" b="0" dirty="0">
                <a:solidFill>
                  <a:schemeClr val="tx1"/>
                </a:solidFill>
                <a:latin typeface="Arial" panose="020B0604020202020204" pitchFamily="34" charset="0"/>
              </a:rPr>
              <a:t>Canada, 13% of primary care physicians reported </a:t>
            </a:r>
            <a:r>
              <a:rPr lang="en-US" sz="1100" b="0" dirty="0" smtClean="0">
                <a:solidFill>
                  <a:schemeClr val="tx1"/>
                </a:solidFill>
                <a:latin typeface="Arial" panose="020B0604020202020204" pitchFamily="34" charset="0"/>
              </a:rPr>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feeling </a:t>
            </a:r>
            <a:r>
              <a:rPr lang="en-US" sz="1100" b="0" dirty="0">
                <a:solidFill>
                  <a:schemeClr val="tx1"/>
                </a:solidFill>
                <a:latin typeface="Arial" panose="020B0604020202020204" pitchFamily="34" charset="0"/>
              </a:rPr>
              <a:t>well prepared to care for patients requesting medical assistance in dying. </a:t>
            </a:r>
          </a:p>
          <a:p>
            <a:pPr marL="0" lvl="1" indent="0">
              <a:spcAft>
                <a:spcPts val="900"/>
              </a:spcAft>
              <a:buNone/>
            </a:pPr>
            <a:r>
              <a:rPr lang="en-US" sz="1800" b="1" dirty="0">
                <a:solidFill>
                  <a:srgbClr val="365254"/>
                </a:solidFill>
              </a:rPr>
              <a:t>Coordination within the health system and with social services</a:t>
            </a:r>
          </a:p>
          <a:p>
            <a:pPr marL="171450" lvl="1" indent="-171450">
              <a:lnSpc>
                <a:spcPts val="1600"/>
              </a:lnSpc>
              <a:spcBef>
                <a:spcPts val="0"/>
              </a:spcBef>
              <a:spcAft>
                <a:spcPts val="450"/>
              </a:spcAft>
              <a:buFont typeface="Arial" panose="020B0604020202020204" pitchFamily="34" charset="0"/>
              <a:buChar char="•"/>
            </a:pPr>
            <a:r>
              <a:rPr lang="en-US" sz="1100" dirty="0">
                <a:latin typeface="Arial" panose="020B0604020202020204" pitchFamily="34" charset="0"/>
              </a:rPr>
              <a:t>Fewer Canadian primary care physicians communicate with home care providers about their patients’ </a:t>
            </a:r>
            <a:r>
              <a:rPr lang="en-US" sz="1100" dirty="0" smtClean="0">
                <a:latin typeface="Arial" panose="020B0604020202020204" pitchFamily="34" charset="0"/>
              </a:rPr>
              <a:t>needs </a:t>
            </a:r>
            <a:r>
              <a:rPr lang="en-US" sz="1100" dirty="0">
                <a:latin typeface="Arial" panose="020B0604020202020204" pitchFamily="34" charset="0"/>
              </a:rPr>
              <a:t>(24%) compared with the CMWF average (31%). However, about the same proportion of Canadian physicians receives updates about their patients (36%) as the CMWF average (37%). </a:t>
            </a:r>
          </a:p>
          <a:p>
            <a:pPr marL="171450" lvl="1" indent="-171450">
              <a:lnSpc>
                <a:spcPts val="1600"/>
              </a:lnSpc>
              <a:spcBef>
                <a:spcPts val="0"/>
              </a:spcBef>
              <a:spcAft>
                <a:spcPts val="450"/>
              </a:spcAft>
              <a:buFont typeface="Arial" panose="020B0604020202020204" pitchFamily="34" charset="0"/>
              <a:buChar char="•"/>
            </a:pPr>
            <a:r>
              <a:rPr lang="en-US" sz="1100" dirty="0">
                <a:latin typeface="Arial" panose="020B0604020202020204" pitchFamily="34" charset="0"/>
              </a:rPr>
              <a:t>Although many Canadian primary care physicians (60%) screen their patients for social needs, </a:t>
            </a:r>
            <a:r>
              <a:rPr lang="en-US" sz="1100" dirty="0" smtClean="0">
                <a:latin typeface="Arial" panose="020B0604020202020204" pitchFamily="34" charset="0"/>
              </a:rPr>
              <a:t>fewer </a:t>
            </a:r>
            <a:r>
              <a:rPr lang="en-US" sz="1100" dirty="0">
                <a:latin typeface="Arial" panose="020B0604020202020204" pitchFamily="34" charset="0"/>
              </a:rPr>
              <a:t>frequently coordinate </a:t>
            </a:r>
            <a:r>
              <a:rPr lang="en-US" sz="1100" dirty="0" smtClean="0">
                <a:latin typeface="Arial" panose="020B0604020202020204" pitchFamily="34" charset="0"/>
              </a:rPr>
              <a:t>care </a:t>
            </a:r>
            <a:r>
              <a:rPr lang="en-US" sz="1100" dirty="0">
                <a:latin typeface="Arial" panose="020B0604020202020204" pitchFamily="34" charset="0"/>
              </a:rPr>
              <a:t>with social services (43%). </a:t>
            </a:r>
            <a:r>
              <a:rPr lang="en-US" sz="1100" dirty="0" smtClean="0">
                <a:latin typeface="Arial" panose="020B0604020202020204" pitchFamily="34" charset="0"/>
              </a:rPr>
              <a:t>One of the </a:t>
            </a:r>
            <a:r>
              <a:rPr lang="en-US" sz="1100" dirty="0">
                <a:latin typeface="Arial" panose="020B0604020202020204" pitchFamily="34" charset="0"/>
              </a:rPr>
              <a:t>biggest </a:t>
            </a:r>
            <a:r>
              <a:rPr lang="en-US" sz="1100" dirty="0" smtClean="0">
                <a:latin typeface="Arial" panose="020B0604020202020204" pitchFamily="34" charset="0"/>
              </a:rPr>
              <a:t>challenges </a:t>
            </a:r>
            <a:r>
              <a:rPr lang="en-US" sz="1100" dirty="0">
                <a:latin typeface="Arial" panose="020B0604020202020204" pitchFamily="34" charset="0"/>
              </a:rPr>
              <a:t>is inadequate </a:t>
            </a:r>
            <a:r>
              <a:rPr lang="en-US" sz="1100" dirty="0" smtClean="0">
                <a:latin typeface="Arial" panose="020B0604020202020204" pitchFamily="34" charset="0"/>
              </a:rPr>
              <a:t>staffing </a:t>
            </a:r>
            <a:r>
              <a:rPr lang="en-US" sz="1100" dirty="0">
                <a:latin typeface="Arial" panose="020B0604020202020204" pitchFamily="34" charset="0"/>
              </a:rPr>
              <a:t>to </a:t>
            </a:r>
            <a:r>
              <a:rPr lang="en-US" sz="1100" dirty="0" smtClean="0">
                <a:latin typeface="Arial" panose="020B0604020202020204" pitchFamily="34" charset="0"/>
              </a:rPr>
              <a:t>make </a:t>
            </a:r>
            <a:r>
              <a:rPr lang="en-US" sz="1100" dirty="0">
                <a:latin typeface="Arial" panose="020B0604020202020204" pitchFamily="34" charset="0"/>
              </a:rPr>
              <a:t>referrals and coordinate (43%), though the top challenge differs across jurisdictions. </a:t>
            </a:r>
          </a:p>
          <a:p>
            <a:pPr marL="171450" lvl="1" indent="-171450">
              <a:lnSpc>
                <a:spcPts val="1600"/>
              </a:lnSpc>
              <a:spcBef>
                <a:spcPts val="0"/>
              </a:spcBef>
              <a:spcAft>
                <a:spcPts val="450"/>
              </a:spcAft>
              <a:buFont typeface="Arial" panose="020B0604020202020204" pitchFamily="34" charset="0"/>
              <a:buChar char="•"/>
            </a:pPr>
            <a:r>
              <a:rPr lang="en-US" sz="1100" dirty="0">
                <a:latin typeface="Arial" panose="020B0604020202020204" pitchFamily="34" charset="0"/>
              </a:rPr>
              <a:t>65% of Canadian primary care physicians think that better integration of primary care with hospitals, </a:t>
            </a:r>
            <a:r>
              <a:rPr lang="en-US" sz="1100" dirty="0" smtClean="0">
                <a:latin typeface="Arial" panose="020B0604020202020204" pitchFamily="34" charset="0"/>
              </a:rPr>
              <a:t>mental </a:t>
            </a:r>
            <a:r>
              <a:rPr lang="en-US" sz="1100" dirty="0">
                <a:latin typeface="Arial" panose="020B0604020202020204" pitchFamily="34" charset="0"/>
              </a:rPr>
              <a:t>health services </a:t>
            </a:r>
            <a:r>
              <a:rPr lang="en-US" sz="1100" dirty="0" smtClean="0">
                <a:latin typeface="Arial" panose="020B0604020202020204" pitchFamily="34" charset="0"/>
              </a:rPr>
              <a:t/>
            </a:r>
            <a:br>
              <a:rPr lang="en-US" sz="1100" dirty="0" smtClean="0">
                <a:latin typeface="Arial" panose="020B0604020202020204" pitchFamily="34" charset="0"/>
              </a:rPr>
            </a:br>
            <a:r>
              <a:rPr lang="en-US" sz="1100" dirty="0" smtClean="0">
                <a:latin typeface="Arial" panose="020B0604020202020204" pitchFamily="34" charset="0"/>
              </a:rPr>
              <a:t>and </a:t>
            </a:r>
            <a:r>
              <a:rPr lang="en-US" sz="1100" dirty="0">
                <a:latin typeface="Arial" panose="020B0604020202020204" pitchFamily="34" charset="0"/>
              </a:rPr>
              <a:t>community-based social services is the top priority in improving quality </a:t>
            </a:r>
            <a:r>
              <a:rPr lang="en-US" sz="1100" dirty="0" smtClean="0">
                <a:latin typeface="Arial" panose="020B0604020202020204" pitchFamily="34" charset="0"/>
              </a:rPr>
              <a:t>of care </a:t>
            </a:r>
            <a:r>
              <a:rPr lang="en-US" sz="1100" dirty="0">
                <a:latin typeface="Arial" panose="020B0604020202020204" pitchFamily="34" charset="0"/>
              </a:rPr>
              <a:t>and patient access. </a:t>
            </a:r>
          </a:p>
        </p:txBody>
      </p:sp>
      <p:sp>
        <p:nvSpPr>
          <p:cNvPr id="7" name="Rectangle 6"/>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08626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and territorial snapshot: EMR use</a:t>
            </a:r>
            <a:endParaRPr lang="en-US" dirty="0"/>
          </a:p>
        </p:txBody>
      </p:sp>
      <p:sp>
        <p:nvSpPr>
          <p:cNvPr id="34" name="Rectangle 33"/>
          <p:cNvSpPr/>
          <p:nvPr/>
        </p:nvSpPr>
        <p:spPr>
          <a:xfrm>
            <a:off x="457200" y="5220706"/>
            <a:ext cx="7143750" cy="584775"/>
          </a:xfrm>
          <a:prstGeom prst="rect">
            <a:avLst/>
          </a:prstGeom>
        </p:spPr>
        <p:txBody>
          <a:bodyPr wrap="square" lIns="0" tIns="91440" bIns="0">
            <a:spAutoFit/>
          </a:bodyPr>
          <a:lstStyle/>
          <a:p>
            <a:r>
              <a:rPr lang="en-US" sz="800" b="1" dirty="0" smtClean="0">
                <a:latin typeface="Arial" panose="020B0604020202020204" pitchFamily="34" charset="0"/>
              </a:rPr>
              <a:t>Notes</a:t>
            </a:r>
          </a:p>
          <a:p>
            <a:r>
              <a:rPr lang="en-US" sz="800" dirty="0">
                <a:latin typeface="Arial" panose="020B0604020202020204" pitchFamily="34" charset="0"/>
                <a:cs typeface="Arial" panose="020B0604020202020204" pitchFamily="34" charset="0"/>
              </a:rPr>
              <a:t>* The coefficient of variation (CV) is between 16.6% and 33.3%; use with caution.</a:t>
            </a:r>
          </a:p>
          <a:p>
            <a:r>
              <a:rPr lang="en-US" sz="800" dirty="0" smtClean="0">
                <a:latin typeface="Arial" panose="020B0604020202020204" pitchFamily="34" charset="0"/>
              </a:rPr>
              <a:t>The CMWF </a:t>
            </a:r>
            <a:r>
              <a:rPr lang="en-US" sz="800" dirty="0">
                <a:latin typeface="Arial" panose="020B0604020202020204" pitchFamily="34" charset="0"/>
              </a:rPr>
              <a:t>average was calculated by adding the results from the 11 countries and dividing by the number of countries. </a:t>
            </a:r>
            <a:r>
              <a:rPr lang="en-US" sz="800" dirty="0" smtClean="0">
                <a:latin typeface="Arial" panose="020B0604020202020204" pitchFamily="34" charset="0"/>
              </a:rPr>
              <a:t>The </a:t>
            </a:r>
            <a:r>
              <a:rPr lang="en-US" sz="800" dirty="0">
                <a:latin typeface="Arial" panose="020B0604020202020204" pitchFamily="34" charset="0"/>
              </a:rPr>
              <a:t>Canadian average represents the average experience of Canadians (as opposed to the mean of provincial </a:t>
            </a:r>
            <a:r>
              <a:rPr lang="en-US" sz="800" dirty="0" smtClean="0">
                <a:latin typeface="Arial" panose="020B0604020202020204" pitchFamily="34" charset="0"/>
              </a:rPr>
              <a:t>and territorial results).</a:t>
            </a:r>
          </a:p>
        </p:txBody>
      </p:sp>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8956" y="1624304"/>
            <a:ext cx="5897560" cy="3729136"/>
          </a:xfrm>
          <a:prstGeom prst="rect">
            <a:avLst/>
          </a:prstGeom>
        </p:spPr>
      </p:pic>
      <p:sp>
        <p:nvSpPr>
          <p:cNvPr id="77" name="Rectangle 76"/>
          <p:cNvSpPr/>
          <p:nvPr/>
        </p:nvSpPr>
        <p:spPr>
          <a:xfrm>
            <a:off x="2927338" y="3925535"/>
            <a:ext cx="411480" cy="228600"/>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90</a:t>
            </a:r>
            <a:r>
              <a:rPr lang="en-CA" sz="1300" b="1" baseline="30000" dirty="0" smtClean="0">
                <a:solidFill>
                  <a:srgbClr val="282828"/>
                </a:solidFill>
              </a:rPr>
              <a:t>%</a:t>
            </a:r>
            <a:endParaRPr lang="en-CA" sz="1300" b="1" dirty="0">
              <a:solidFill>
                <a:srgbClr val="282828"/>
              </a:solidFill>
            </a:endParaRPr>
          </a:p>
        </p:txBody>
      </p:sp>
      <p:sp>
        <p:nvSpPr>
          <p:cNvPr id="78" name="Rectangle 77"/>
          <p:cNvSpPr/>
          <p:nvPr/>
        </p:nvSpPr>
        <p:spPr>
          <a:xfrm>
            <a:off x="3412005" y="4071048"/>
            <a:ext cx="411480" cy="228600"/>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92</a:t>
            </a:r>
            <a:r>
              <a:rPr lang="en-CA" sz="1300" b="1" baseline="30000" dirty="0" smtClean="0">
                <a:solidFill>
                  <a:srgbClr val="282828"/>
                </a:solidFill>
              </a:rPr>
              <a:t>%</a:t>
            </a:r>
            <a:endParaRPr lang="en-CA" sz="1300" b="1" dirty="0">
              <a:solidFill>
                <a:srgbClr val="282828"/>
              </a:solidFill>
            </a:endParaRPr>
          </a:p>
        </p:txBody>
      </p:sp>
      <p:sp>
        <p:nvSpPr>
          <p:cNvPr id="79" name="Rectangle 78"/>
          <p:cNvSpPr/>
          <p:nvPr/>
        </p:nvSpPr>
        <p:spPr>
          <a:xfrm>
            <a:off x="3853199" y="4115061"/>
            <a:ext cx="411480" cy="228600"/>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91</a:t>
            </a:r>
            <a:r>
              <a:rPr lang="en-CA" sz="1300" b="1" baseline="30000" dirty="0" smtClean="0">
                <a:solidFill>
                  <a:srgbClr val="282828"/>
                </a:solidFill>
              </a:rPr>
              <a:t>%</a:t>
            </a:r>
            <a:endParaRPr lang="en-CA" sz="1300" b="1" dirty="0">
              <a:solidFill>
                <a:srgbClr val="282828"/>
              </a:solidFill>
            </a:endParaRPr>
          </a:p>
        </p:txBody>
      </p:sp>
      <p:sp>
        <p:nvSpPr>
          <p:cNvPr id="80" name="Rectangle 79"/>
          <p:cNvSpPr/>
          <p:nvPr/>
        </p:nvSpPr>
        <p:spPr>
          <a:xfrm>
            <a:off x="4298699" y="4130244"/>
            <a:ext cx="411480" cy="228600"/>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88</a:t>
            </a:r>
            <a:r>
              <a:rPr lang="en-CA" sz="1300" b="1" baseline="30000" dirty="0" smtClean="0">
                <a:solidFill>
                  <a:srgbClr val="282828"/>
                </a:solidFill>
              </a:rPr>
              <a:t>%</a:t>
            </a:r>
            <a:endParaRPr lang="en-CA" sz="1300" b="1" dirty="0">
              <a:solidFill>
                <a:srgbClr val="282828"/>
              </a:solidFill>
            </a:endParaRPr>
          </a:p>
        </p:txBody>
      </p:sp>
      <p:sp>
        <p:nvSpPr>
          <p:cNvPr id="81" name="Rectangle 80"/>
          <p:cNvSpPr/>
          <p:nvPr/>
        </p:nvSpPr>
        <p:spPr>
          <a:xfrm>
            <a:off x="4887924" y="4327160"/>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89</a:t>
            </a:r>
            <a:r>
              <a:rPr lang="en-CA" sz="1300" b="1" baseline="30000" dirty="0" smtClean="0">
                <a:solidFill>
                  <a:srgbClr val="282828"/>
                </a:solidFill>
              </a:rPr>
              <a:t>%</a:t>
            </a:r>
            <a:endParaRPr lang="en-CA" sz="1300" b="1" dirty="0">
              <a:solidFill>
                <a:srgbClr val="282828"/>
              </a:solidFill>
            </a:endParaRPr>
          </a:p>
        </p:txBody>
      </p:sp>
      <p:sp>
        <p:nvSpPr>
          <p:cNvPr id="82" name="Rectangle 81"/>
          <p:cNvSpPr/>
          <p:nvPr/>
        </p:nvSpPr>
        <p:spPr>
          <a:xfrm>
            <a:off x="5614009" y="4171729"/>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84</a:t>
            </a:r>
            <a:r>
              <a:rPr lang="en-CA" sz="1300" b="1" baseline="30000" dirty="0" smtClean="0">
                <a:solidFill>
                  <a:srgbClr val="282828"/>
                </a:solidFill>
              </a:rPr>
              <a:t>%</a:t>
            </a:r>
            <a:endParaRPr lang="en-CA" sz="1300" b="1" dirty="0">
              <a:solidFill>
                <a:srgbClr val="282828"/>
              </a:solidFill>
            </a:endParaRPr>
          </a:p>
        </p:txBody>
      </p:sp>
      <p:sp>
        <p:nvSpPr>
          <p:cNvPr id="83" name="Rectangle 82"/>
          <p:cNvSpPr/>
          <p:nvPr/>
        </p:nvSpPr>
        <p:spPr>
          <a:xfrm>
            <a:off x="6128285" y="3234729"/>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61</a:t>
            </a:r>
            <a:r>
              <a:rPr lang="en-CA" sz="1300" b="1" baseline="30000" dirty="0" smtClean="0">
                <a:solidFill>
                  <a:srgbClr val="282828"/>
                </a:solidFill>
              </a:rPr>
              <a:t>%</a:t>
            </a:r>
            <a:endParaRPr lang="en-CA" sz="1300" b="1" dirty="0">
              <a:solidFill>
                <a:srgbClr val="282828"/>
              </a:solidFill>
            </a:endParaRPr>
          </a:p>
        </p:txBody>
      </p:sp>
      <p:sp>
        <p:nvSpPr>
          <p:cNvPr id="84" name="Rectangle 83"/>
          <p:cNvSpPr/>
          <p:nvPr/>
        </p:nvSpPr>
        <p:spPr>
          <a:xfrm>
            <a:off x="6975507" y="3602713"/>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26</a:t>
            </a:r>
            <a:r>
              <a:rPr lang="en-CA" sz="1300" b="1" baseline="30000" dirty="0" smtClean="0">
                <a:solidFill>
                  <a:srgbClr val="282828"/>
                </a:solidFill>
              </a:rPr>
              <a:t>%</a:t>
            </a:r>
            <a:r>
              <a:rPr lang="en-CA" sz="1300" b="1" dirty="0" smtClean="0">
                <a:solidFill>
                  <a:srgbClr val="282828"/>
                </a:solidFill>
              </a:rPr>
              <a:t>*</a:t>
            </a:r>
            <a:endParaRPr lang="en-CA" sz="1300" b="1" dirty="0">
              <a:solidFill>
                <a:srgbClr val="282828"/>
              </a:solidFill>
            </a:endParaRPr>
          </a:p>
        </p:txBody>
      </p:sp>
      <p:sp>
        <p:nvSpPr>
          <p:cNvPr id="85" name="Rectangle 84"/>
          <p:cNvSpPr/>
          <p:nvPr/>
        </p:nvSpPr>
        <p:spPr>
          <a:xfrm>
            <a:off x="6885680" y="4519317"/>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86</a:t>
            </a:r>
            <a:r>
              <a:rPr lang="en-CA" sz="1300" b="1" baseline="30000" dirty="0" smtClean="0">
                <a:solidFill>
                  <a:srgbClr val="282828"/>
                </a:solidFill>
              </a:rPr>
              <a:t>%</a:t>
            </a:r>
            <a:endParaRPr lang="en-CA" sz="1300" b="1" dirty="0">
              <a:solidFill>
                <a:srgbClr val="282828"/>
              </a:solidFill>
            </a:endParaRPr>
          </a:p>
        </p:txBody>
      </p:sp>
      <p:sp>
        <p:nvSpPr>
          <p:cNvPr id="86" name="Rectangle 85"/>
          <p:cNvSpPr/>
          <p:nvPr/>
        </p:nvSpPr>
        <p:spPr>
          <a:xfrm>
            <a:off x="6269835" y="4858502"/>
            <a:ext cx="411480" cy="228600"/>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61</a:t>
            </a:r>
            <a:r>
              <a:rPr lang="en-CA" sz="1300" b="1" baseline="30000" dirty="0" smtClean="0">
                <a:solidFill>
                  <a:srgbClr val="282828"/>
                </a:solidFill>
              </a:rPr>
              <a:t>%</a:t>
            </a:r>
            <a:endParaRPr lang="en-CA" sz="1300" b="1" dirty="0">
              <a:solidFill>
                <a:srgbClr val="282828"/>
              </a:solidFill>
            </a:endParaRPr>
          </a:p>
        </p:txBody>
      </p:sp>
      <p:sp>
        <p:nvSpPr>
          <p:cNvPr id="87" name="Rectangle 86"/>
          <p:cNvSpPr/>
          <p:nvPr/>
        </p:nvSpPr>
        <p:spPr>
          <a:xfrm>
            <a:off x="3123882" y="2295705"/>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96</a:t>
            </a:r>
            <a:r>
              <a:rPr lang="en-CA" sz="1300" b="1" baseline="30000" dirty="0" smtClean="0">
                <a:solidFill>
                  <a:srgbClr val="282828"/>
                </a:solidFill>
              </a:rPr>
              <a:t>%</a:t>
            </a:r>
            <a:endParaRPr lang="en-CA" sz="1300" b="1" dirty="0">
              <a:solidFill>
                <a:srgbClr val="282828"/>
              </a:solidFill>
            </a:endParaRPr>
          </a:p>
        </p:txBody>
      </p:sp>
      <p:sp>
        <p:nvSpPr>
          <p:cNvPr id="89" name="Rectangle 88"/>
          <p:cNvSpPr/>
          <p:nvPr/>
        </p:nvSpPr>
        <p:spPr>
          <a:xfrm>
            <a:off x="374904" y="1035696"/>
            <a:ext cx="8307375" cy="446276"/>
          </a:xfrm>
          <a:prstGeom prst="rect">
            <a:avLst/>
          </a:prstGeom>
        </p:spPr>
        <p:txBody>
          <a:bodyPr wrap="square" lIns="0" tIns="91440" bIns="137160">
            <a:spAutoFit/>
          </a:bodyPr>
          <a:lstStyle/>
          <a:p>
            <a:r>
              <a:rPr lang="en-US" sz="1400" dirty="0">
                <a:solidFill>
                  <a:srgbClr val="365254"/>
                </a:solidFill>
                <a:cs typeface="Arial" panose="020B0604020202020204" pitchFamily="34" charset="0"/>
              </a:rPr>
              <a:t>Proportion of primary care physicians who use patient EMRs in their practice (not including billing systems)</a:t>
            </a:r>
          </a:p>
        </p:txBody>
      </p:sp>
      <p:grpSp>
        <p:nvGrpSpPr>
          <p:cNvPr id="3" name="Group 2"/>
          <p:cNvGrpSpPr/>
          <p:nvPr/>
        </p:nvGrpSpPr>
        <p:grpSpPr>
          <a:xfrm>
            <a:off x="1309882" y="1913434"/>
            <a:ext cx="902879" cy="1650547"/>
            <a:chOff x="829778" y="1952346"/>
            <a:chExt cx="902879" cy="1650547"/>
          </a:xfrm>
        </p:grpSpPr>
        <p:sp>
          <p:nvSpPr>
            <p:cNvPr id="53" name="TextBox 52"/>
            <p:cNvSpPr txBox="1"/>
            <p:nvPr/>
          </p:nvSpPr>
          <p:spPr>
            <a:xfrm>
              <a:off x="911565" y="1952346"/>
              <a:ext cx="739305" cy="276999"/>
            </a:xfrm>
            <a:prstGeom prst="rect">
              <a:avLst/>
            </a:prstGeom>
            <a:noFill/>
          </p:spPr>
          <p:txBody>
            <a:bodyPr wrap="none" rtlCol="0">
              <a:spAutoFit/>
            </a:bodyPr>
            <a:lstStyle/>
            <a:p>
              <a:pPr algn="ctr"/>
              <a:r>
                <a:rPr lang="en-CA" sz="1200" b="1" dirty="0" smtClean="0">
                  <a:solidFill>
                    <a:srgbClr val="282828"/>
                  </a:solidFill>
                  <a:latin typeface="Arial" panose="020B0604020202020204" pitchFamily="34" charset="0"/>
                  <a:cs typeface="Arial" panose="020B0604020202020204" pitchFamily="34" charset="0"/>
                </a:rPr>
                <a:t>Canada</a:t>
              </a:r>
              <a:endParaRPr lang="en-CA" sz="1200" b="1" dirty="0">
                <a:solidFill>
                  <a:srgbClr val="282828"/>
                </a:solidFill>
                <a:latin typeface="Arial" panose="020B0604020202020204" pitchFamily="34" charset="0"/>
                <a:cs typeface="Arial" panose="020B0604020202020204" pitchFamily="34" charset="0"/>
              </a:endParaRPr>
            </a:p>
          </p:txBody>
        </p:sp>
        <p:sp>
          <p:nvSpPr>
            <p:cNvPr id="54" name="TextBox 53"/>
            <p:cNvSpPr txBox="1"/>
            <p:nvPr/>
          </p:nvSpPr>
          <p:spPr>
            <a:xfrm>
              <a:off x="899543" y="2823123"/>
              <a:ext cx="763349" cy="451406"/>
            </a:xfrm>
            <a:prstGeom prst="rect">
              <a:avLst/>
            </a:prstGeom>
            <a:noFill/>
          </p:spPr>
          <p:txBody>
            <a:bodyPr wrap="none" rtlCol="0">
              <a:spAutoFit/>
            </a:bodyPr>
            <a:lstStyle/>
            <a:p>
              <a:pPr algn="ctr">
                <a:lnSpc>
                  <a:spcPts val="1400"/>
                </a:lnSpc>
              </a:pPr>
              <a:r>
                <a:rPr lang="en-CA" sz="1200" b="1" dirty="0" smtClean="0">
                  <a:solidFill>
                    <a:srgbClr val="282828"/>
                  </a:solidFill>
                  <a:latin typeface="Arial" panose="020B0604020202020204" pitchFamily="34" charset="0"/>
                  <a:cs typeface="Arial" panose="020B0604020202020204" pitchFamily="34" charset="0"/>
                </a:rPr>
                <a:t>CMWF </a:t>
              </a:r>
            </a:p>
            <a:p>
              <a:pPr algn="ctr">
                <a:lnSpc>
                  <a:spcPts val="1400"/>
                </a:lnSpc>
              </a:pPr>
              <a:r>
                <a:rPr lang="en-CA" sz="1200" b="1" dirty="0" smtClean="0">
                  <a:solidFill>
                    <a:srgbClr val="282828"/>
                  </a:solidFill>
                  <a:latin typeface="Arial" panose="020B0604020202020204" pitchFamily="34" charset="0"/>
                  <a:cs typeface="Arial" panose="020B0604020202020204" pitchFamily="34" charset="0"/>
                </a:rPr>
                <a:t>average</a:t>
              </a:r>
              <a:endParaRPr lang="en-CA" sz="1200" b="1" dirty="0">
                <a:solidFill>
                  <a:srgbClr val="282828"/>
                </a:solidFill>
                <a:latin typeface="Arial" panose="020B0604020202020204" pitchFamily="34" charset="0"/>
                <a:cs typeface="Arial" panose="020B0604020202020204" pitchFamily="34" charset="0"/>
              </a:endParaRPr>
            </a:p>
          </p:txBody>
        </p:sp>
        <p:cxnSp>
          <p:nvCxnSpPr>
            <p:cNvPr id="56" name="Straight Connector 55"/>
            <p:cNvCxnSpPr/>
            <p:nvPr/>
          </p:nvCxnSpPr>
          <p:spPr>
            <a:xfrm>
              <a:off x="829778" y="2742897"/>
              <a:ext cx="902879" cy="0"/>
            </a:xfrm>
            <a:prstGeom prst="line">
              <a:avLst/>
            </a:prstGeom>
            <a:ln w="12700">
              <a:solidFill>
                <a:srgbClr val="282828"/>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029757" y="2260098"/>
              <a:ext cx="502920" cy="304152"/>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b="1" dirty="0" smtClean="0">
                  <a:solidFill>
                    <a:srgbClr val="282828"/>
                  </a:solidFill>
                </a:rPr>
                <a:t>86</a:t>
              </a:r>
              <a:r>
                <a:rPr lang="en-CA" b="1" baseline="30000" dirty="0" smtClean="0">
                  <a:solidFill>
                    <a:srgbClr val="282828"/>
                  </a:solidFill>
                </a:rPr>
                <a:t>%</a:t>
              </a:r>
              <a:endParaRPr lang="en-CA" b="1" dirty="0">
                <a:solidFill>
                  <a:srgbClr val="282828"/>
                </a:solidFill>
              </a:endParaRPr>
            </a:p>
          </p:txBody>
        </p:sp>
        <p:sp>
          <p:nvSpPr>
            <p:cNvPr id="46" name="Rectangle 45"/>
            <p:cNvSpPr/>
            <p:nvPr/>
          </p:nvSpPr>
          <p:spPr>
            <a:xfrm>
              <a:off x="1029757" y="3298741"/>
              <a:ext cx="502920" cy="30415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b="1" dirty="0" smtClean="0">
                  <a:solidFill>
                    <a:schemeClr val="bg1"/>
                  </a:solidFill>
                </a:rPr>
                <a:t>93</a:t>
              </a:r>
              <a:r>
                <a:rPr lang="en-CA" b="1" baseline="30000" dirty="0" smtClean="0">
                  <a:solidFill>
                    <a:schemeClr val="bg1"/>
                  </a:solidFill>
                </a:rPr>
                <a:t>%</a:t>
              </a:r>
              <a:endParaRPr lang="en-CA" b="1" dirty="0">
                <a:solidFill>
                  <a:schemeClr val="bg1"/>
                </a:solidFill>
              </a:endParaRPr>
            </a:p>
          </p:txBody>
        </p:sp>
      </p:grpSp>
      <p:sp>
        <p:nvSpPr>
          <p:cNvPr id="35" name="Rectangle 34"/>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45" name="Group 44"/>
          <p:cNvGrpSpPr/>
          <p:nvPr/>
        </p:nvGrpSpPr>
        <p:grpSpPr>
          <a:xfrm>
            <a:off x="374904" y="6059010"/>
            <a:ext cx="3754098" cy="656156"/>
            <a:chOff x="374904" y="6059010"/>
            <a:chExt cx="3754098" cy="656156"/>
          </a:xfrm>
        </p:grpSpPr>
        <p:grpSp>
          <p:nvGrpSpPr>
            <p:cNvPr id="50" name="Group 49"/>
            <p:cNvGrpSpPr/>
            <p:nvPr/>
          </p:nvGrpSpPr>
          <p:grpSpPr>
            <a:xfrm>
              <a:off x="374904" y="6304861"/>
              <a:ext cx="3387471" cy="410305"/>
              <a:chOff x="3484840" y="6546819"/>
              <a:chExt cx="3387471" cy="410305"/>
            </a:xfrm>
          </p:grpSpPr>
          <p:sp>
            <p:nvSpPr>
              <p:cNvPr id="61" name="TextBox 60"/>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62" name="Oval 61"/>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51" name="Group 50"/>
            <p:cNvGrpSpPr/>
            <p:nvPr/>
          </p:nvGrpSpPr>
          <p:grpSpPr>
            <a:xfrm>
              <a:off x="374904" y="6059010"/>
              <a:ext cx="3754098" cy="230832"/>
              <a:chOff x="139635" y="6531780"/>
              <a:chExt cx="3754098" cy="230832"/>
            </a:xfrm>
          </p:grpSpPr>
          <p:sp>
            <p:nvSpPr>
              <p:cNvPr id="52"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55"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57"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58"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59"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60"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9088951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access to regional, provincial or territorial information systems</a:t>
            </a:r>
            <a:endParaRPr lang="en-US" dirty="0"/>
          </a:p>
        </p:txBody>
      </p:sp>
      <p:sp>
        <p:nvSpPr>
          <p:cNvPr id="65" name="Rectangle 64"/>
          <p:cNvSpPr/>
          <p:nvPr/>
        </p:nvSpPr>
        <p:spPr>
          <a:xfrm>
            <a:off x="374904" y="5524651"/>
            <a:ext cx="7143750" cy="338554"/>
          </a:xfrm>
          <a:prstGeom prst="rect">
            <a:avLst/>
          </a:prstGeom>
        </p:spPr>
        <p:txBody>
          <a:bodyPr wrap="square" lIns="0" tIns="91440" bIns="0">
            <a:spAutoFit/>
          </a:bodyPr>
          <a:lstStyle/>
          <a:p>
            <a:r>
              <a:rPr lang="en-US" sz="800" b="1" dirty="0">
                <a:latin typeface="Arial" panose="020B0604020202020204" pitchFamily="34" charset="0"/>
              </a:rPr>
              <a:t>Note</a:t>
            </a:r>
          </a:p>
          <a:p>
            <a:r>
              <a:rPr lang="en-US" sz="800" dirty="0">
                <a:latin typeface="Arial" panose="020B0604020202020204" pitchFamily="34" charset="0"/>
              </a:rPr>
              <a:t>The Canadian average represents the average experience of Canadians (as opposed to the mean of provincial and territorial results).</a:t>
            </a:r>
          </a:p>
        </p:txBody>
      </p:sp>
      <p:grpSp>
        <p:nvGrpSpPr>
          <p:cNvPr id="13" name="Group 12"/>
          <p:cNvGrpSpPr/>
          <p:nvPr/>
        </p:nvGrpSpPr>
        <p:grpSpPr>
          <a:xfrm>
            <a:off x="1529715" y="1940433"/>
            <a:ext cx="5897560" cy="3730884"/>
            <a:chOff x="1920240" y="1664208"/>
            <a:chExt cx="5897560" cy="3730884"/>
          </a:xfrm>
        </p:grpSpPr>
        <p:grpSp>
          <p:nvGrpSpPr>
            <p:cNvPr id="39" name="Group 38"/>
            <p:cNvGrpSpPr/>
            <p:nvPr/>
          </p:nvGrpSpPr>
          <p:grpSpPr>
            <a:xfrm>
              <a:off x="1920240" y="1664208"/>
              <a:ext cx="5897560" cy="3730884"/>
              <a:chOff x="2907137" y="1477377"/>
              <a:chExt cx="5897560" cy="3730884"/>
            </a:xfrm>
          </p:grpSpPr>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7137" y="1477377"/>
                <a:ext cx="5897560" cy="3730884"/>
              </a:xfrm>
              <a:prstGeom prst="rect">
                <a:avLst/>
              </a:prstGeom>
            </p:spPr>
          </p:pic>
          <p:sp>
            <p:nvSpPr>
              <p:cNvPr id="45" name="Rectangle 44"/>
              <p:cNvSpPr/>
              <p:nvPr/>
            </p:nvSpPr>
            <p:spPr>
              <a:xfrm>
                <a:off x="3915519" y="3779482"/>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57</a:t>
                </a:r>
                <a:r>
                  <a:rPr lang="en-CA" sz="1300" b="1" baseline="30000" dirty="0" smtClean="0">
                    <a:solidFill>
                      <a:srgbClr val="282828"/>
                    </a:solidFill>
                  </a:rPr>
                  <a:t>%</a:t>
                </a:r>
                <a:endParaRPr lang="en-CA" sz="1300" b="1" dirty="0">
                  <a:solidFill>
                    <a:srgbClr val="282828"/>
                  </a:solidFill>
                </a:endParaRPr>
              </a:p>
            </p:txBody>
          </p:sp>
          <p:sp>
            <p:nvSpPr>
              <p:cNvPr id="55" name="Rectangle 54"/>
              <p:cNvSpPr/>
              <p:nvPr/>
            </p:nvSpPr>
            <p:spPr>
              <a:xfrm>
                <a:off x="4400186" y="3924995"/>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95</a:t>
                </a:r>
                <a:r>
                  <a:rPr lang="en-CA" sz="1300" b="1" baseline="30000" dirty="0" smtClean="0">
                    <a:solidFill>
                      <a:srgbClr val="282828"/>
                    </a:solidFill>
                  </a:rPr>
                  <a:t>%</a:t>
                </a:r>
                <a:endParaRPr lang="en-CA" sz="1300" b="1" dirty="0">
                  <a:solidFill>
                    <a:srgbClr val="282828"/>
                  </a:solidFill>
                </a:endParaRPr>
              </a:p>
            </p:txBody>
          </p:sp>
          <p:sp>
            <p:nvSpPr>
              <p:cNvPr id="56" name="Rectangle 55"/>
              <p:cNvSpPr/>
              <p:nvPr/>
            </p:nvSpPr>
            <p:spPr>
              <a:xfrm>
                <a:off x="4841380" y="3969008"/>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92</a:t>
                </a:r>
                <a:r>
                  <a:rPr lang="en-CA" sz="1300" b="1" baseline="30000" dirty="0" smtClean="0">
                    <a:solidFill>
                      <a:srgbClr val="282828"/>
                    </a:solidFill>
                  </a:rPr>
                  <a:t>%</a:t>
                </a:r>
                <a:endParaRPr lang="en-CA" sz="1300" b="1" dirty="0">
                  <a:solidFill>
                    <a:srgbClr val="282828"/>
                  </a:solidFill>
                </a:endParaRPr>
              </a:p>
            </p:txBody>
          </p:sp>
          <p:sp>
            <p:nvSpPr>
              <p:cNvPr id="57" name="Rectangle 56"/>
              <p:cNvSpPr/>
              <p:nvPr/>
            </p:nvSpPr>
            <p:spPr>
              <a:xfrm>
                <a:off x="5286880" y="3984191"/>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80</a:t>
                </a:r>
                <a:r>
                  <a:rPr lang="en-CA" sz="1300" b="1" baseline="30000" dirty="0" smtClean="0">
                    <a:solidFill>
                      <a:srgbClr val="282828"/>
                    </a:solidFill>
                  </a:rPr>
                  <a:t>%</a:t>
                </a:r>
                <a:endParaRPr lang="en-CA" sz="1300" b="1" dirty="0">
                  <a:solidFill>
                    <a:srgbClr val="282828"/>
                  </a:solidFill>
                </a:endParaRPr>
              </a:p>
            </p:txBody>
          </p:sp>
          <p:sp>
            <p:nvSpPr>
              <p:cNvPr id="58" name="Rectangle 57"/>
              <p:cNvSpPr/>
              <p:nvPr/>
            </p:nvSpPr>
            <p:spPr>
              <a:xfrm>
                <a:off x="5857055" y="4181107"/>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64</a:t>
                </a:r>
                <a:r>
                  <a:rPr lang="en-CA" sz="1300" b="1" baseline="30000" dirty="0" smtClean="0">
                    <a:solidFill>
                      <a:srgbClr val="282828"/>
                    </a:solidFill>
                  </a:rPr>
                  <a:t>%</a:t>
                </a:r>
                <a:endParaRPr lang="en-CA" sz="1300" b="1" dirty="0">
                  <a:solidFill>
                    <a:srgbClr val="282828"/>
                  </a:solidFill>
                </a:endParaRPr>
              </a:p>
            </p:txBody>
          </p:sp>
          <p:sp>
            <p:nvSpPr>
              <p:cNvPr id="59" name="Rectangle 58"/>
              <p:cNvSpPr/>
              <p:nvPr/>
            </p:nvSpPr>
            <p:spPr>
              <a:xfrm>
                <a:off x="6583140" y="4025676"/>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76</a:t>
                </a:r>
                <a:r>
                  <a:rPr lang="en-CA" sz="1300" b="1" baseline="30000" dirty="0" smtClean="0">
                    <a:solidFill>
                      <a:srgbClr val="282828"/>
                    </a:solidFill>
                  </a:rPr>
                  <a:t>%</a:t>
                </a:r>
                <a:endParaRPr lang="en-CA" sz="1300" b="1" dirty="0">
                  <a:solidFill>
                    <a:srgbClr val="282828"/>
                  </a:solidFill>
                </a:endParaRPr>
              </a:p>
            </p:txBody>
          </p:sp>
          <p:sp>
            <p:nvSpPr>
              <p:cNvPr id="60" name="Rectangle 59"/>
              <p:cNvSpPr/>
              <p:nvPr/>
            </p:nvSpPr>
            <p:spPr>
              <a:xfrm>
                <a:off x="7116466" y="3088676"/>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93</a:t>
                </a:r>
                <a:r>
                  <a:rPr lang="en-CA" sz="1300" b="1" baseline="30000" dirty="0" smtClean="0">
                    <a:solidFill>
                      <a:srgbClr val="282828"/>
                    </a:solidFill>
                  </a:rPr>
                  <a:t>%</a:t>
                </a:r>
                <a:endParaRPr lang="en-CA" sz="1300" b="1" dirty="0">
                  <a:solidFill>
                    <a:srgbClr val="282828"/>
                  </a:solidFill>
                </a:endParaRPr>
              </a:p>
            </p:txBody>
          </p:sp>
          <p:sp>
            <p:nvSpPr>
              <p:cNvPr id="61" name="Rectangle 60"/>
              <p:cNvSpPr/>
              <p:nvPr/>
            </p:nvSpPr>
            <p:spPr>
              <a:xfrm>
                <a:off x="7954163" y="3456660"/>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91</a:t>
                </a:r>
                <a:r>
                  <a:rPr lang="en-CA" sz="1300" b="1" baseline="30000" dirty="0" smtClean="0">
                    <a:solidFill>
                      <a:srgbClr val="282828"/>
                    </a:solidFill>
                  </a:rPr>
                  <a:t>%</a:t>
                </a:r>
                <a:endParaRPr lang="en-CA" sz="1300" b="1" dirty="0">
                  <a:solidFill>
                    <a:srgbClr val="282828"/>
                  </a:solidFill>
                </a:endParaRPr>
              </a:p>
            </p:txBody>
          </p:sp>
          <p:sp>
            <p:nvSpPr>
              <p:cNvPr id="62" name="Rectangle 61"/>
              <p:cNvSpPr/>
              <p:nvPr/>
            </p:nvSpPr>
            <p:spPr>
              <a:xfrm>
                <a:off x="7873861" y="4373264"/>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57</a:t>
                </a:r>
                <a:r>
                  <a:rPr lang="en-CA" sz="1300" b="1" baseline="30000" dirty="0" smtClean="0">
                    <a:solidFill>
                      <a:srgbClr val="282828"/>
                    </a:solidFill>
                  </a:rPr>
                  <a:t>%</a:t>
                </a:r>
                <a:endParaRPr lang="en-CA" sz="1300" b="1" dirty="0">
                  <a:solidFill>
                    <a:srgbClr val="282828"/>
                  </a:solidFill>
                </a:endParaRPr>
              </a:p>
            </p:txBody>
          </p:sp>
          <p:sp>
            <p:nvSpPr>
              <p:cNvPr id="63" name="Rectangle 62"/>
              <p:cNvSpPr/>
              <p:nvPr/>
            </p:nvSpPr>
            <p:spPr>
              <a:xfrm>
                <a:off x="7258016" y="4712449"/>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94</a:t>
                </a:r>
                <a:r>
                  <a:rPr lang="en-CA" sz="1300" b="1" baseline="30000" dirty="0" smtClean="0">
                    <a:solidFill>
                      <a:srgbClr val="282828"/>
                    </a:solidFill>
                  </a:rPr>
                  <a:t>%</a:t>
                </a:r>
                <a:endParaRPr lang="en-CA" sz="1300" b="1" dirty="0">
                  <a:solidFill>
                    <a:srgbClr val="282828"/>
                  </a:solidFill>
                </a:endParaRPr>
              </a:p>
            </p:txBody>
          </p:sp>
          <p:sp>
            <p:nvSpPr>
              <p:cNvPr id="64" name="Rectangle 63"/>
              <p:cNvSpPr/>
              <p:nvPr/>
            </p:nvSpPr>
            <p:spPr>
              <a:xfrm>
                <a:off x="4112063" y="2149652"/>
                <a:ext cx="411480" cy="228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80</a:t>
                </a:r>
                <a:r>
                  <a:rPr lang="en-CA" sz="1300" b="1" baseline="30000" dirty="0" smtClean="0">
                    <a:solidFill>
                      <a:srgbClr val="282828"/>
                    </a:solidFill>
                  </a:rPr>
                  <a:t>%</a:t>
                </a:r>
                <a:endParaRPr lang="en-CA" sz="1300" b="1" dirty="0">
                  <a:solidFill>
                    <a:srgbClr val="282828"/>
                  </a:solidFill>
                </a:endParaRPr>
              </a:p>
            </p:txBody>
          </p:sp>
        </p:grpSp>
        <p:sp>
          <p:nvSpPr>
            <p:cNvPr id="79" name="Rectangle 78"/>
            <p:cNvSpPr/>
            <p:nvPr/>
          </p:nvSpPr>
          <p:spPr>
            <a:xfrm>
              <a:off x="6633458" y="2080940"/>
              <a:ext cx="502920" cy="30415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b="1" dirty="0" smtClean="0">
                  <a:solidFill>
                    <a:srgbClr val="282828"/>
                  </a:solidFill>
                </a:rPr>
                <a:t>73</a:t>
              </a:r>
              <a:r>
                <a:rPr lang="en-CA" b="1" baseline="30000" dirty="0" smtClean="0">
                  <a:solidFill>
                    <a:srgbClr val="282828"/>
                  </a:solidFill>
                </a:rPr>
                <a:t>%</a:t>
              </a:r>
              <a:endParaRPr lang="en-CA" b="1" dirty="0">
                <a:solidFill>
                  <a:srgbClr val="282828"/>
                </a:solidFill>
              </a:endParaRPr>
            </a:p>
          </p:txBody>
        </p:sp>
      </p:grpSp>
      <p:sp>
        <p:nvSpPr>
          <p:cNvPr id="80" name="Rectangle 79"/>
          <p:cNvSpPr/>
          <p:nvPr/>
        </p:nvSpPr>
        <p:spPr>
          <a:xfrm>
            <a:off x="374904" y="1316736"/>
            <a:ext cx="8426196" cy="661720"/>
          </a:xfrm>
          <a:prstGeom prst="rect">
            <a:avLst/>
          </a:prstGeom>
        </p:spPr>
        <p:txBody>
          <a:bodyPr wrap="square" lIns="0" tIns="91440" bIns="137160">
            <a:spAutoFit/>
          </a:bodyPr>
          <a:lstStyle/>
          <a:p>
            <a:r>
              <a:rPr lang="en-US" sz="1400" dirty="0">
                <a:solidFill>
                  <a:srgbClr val="365254"/>
                </a:solidFill>
                <a:cs typeface="Arial" panose="020B0604020202020204" pitchFamily="34" charset="0"/>
              </a:rPr>
              <a:t>Proportion of primary care physicians who have electronic access to any regional (e.g., hospital/hospital network), provincial or territorial information systems where they can see patient information from outside their practice </a:t>
            </a:r>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5903" y="342050"/>
            <a:ext cx="313565" cy="340831"/>
          </a:xfrm>
          <a:prstGeom prst="rect">
            <a:avLst/>
          </a:prstGeom>
        </p:spPr>
      </p:pic>
      <p:sp>
        <p:nvSpPr>
          <p:cNvPr id="25" name="Rectangle 24"/>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26" name="Group 25"/>
          <p:cNvGrpSpPr/>
          <p:nvPr/>
        </p:nvGrpSpPr>
        <p:grpSpPr>
          <a:xfrm>
            <a:off x="374904" y="6304861"/>
            <a:ext cx="3387471" cy="410305"/>
            <a:chOff x="3484840" y="6546819"/>
            <a:chExt cx="3387471" cy="410305"/>
          </a:xfrm>
        </p:grpSpPr>
        <p:sp>
          <p:nvSpPr>
            <p:cNvPr id="27" name="TextBox 26"/>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28" name="Oval 27"/>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229773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Picture Placeholder 39"/>
          <p:cNvGraphicFramePr>
            <a:graphicFrameLocks noGrp="1"/>
          </p:cNvGraphicFramePr>
          <p:nvPr>
            <p:ph type="pic" sz="quarter" idx="13"/>
            <p:extLst>
              <p:ext uri="{D42A27DB-BD31-4B8C-83A1-F6EECF244321}">
                <p14:modId xmlns:p14="http://schemas.microsoft.com/office/powerpoint/2010/main" val="3088474535"/>
              </p:ext>
            </p:extLst>
          </p:nvPr>
        </p:nvGraphicFramePr>
        <p:xfrm>
          <a:off x="638002" y="1958682"/>
          <a:ext cx="7927975" cy="429620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Less than half of Canadian primary care physicians routinely use EMRs to support quality-of-care decisions</a:t>
            </a:r>
            <a:endParaRPr lang="en-US" dirty="0"/>
          </a:p>
        </p:txBody>
      </p:sp>
      <p:sp>
        <p:nvSpPr>
          <p:cNvPr id="5" name="Rectangle 4"/>
          <p:cNvSpPr/>
          <p:nvPr/>
        </p:nvSpPr>
        <p:spPr>
          <a:xfrm>
            <a:off x="1162049" y="2027636"/>
            <a:ext cx="1809751" cy="1200329"/>
          </a:xfrm>
          <a:prstGeom prst="rect">
            <a:avLst/>
          </a:prstGeom>
        </p:spPr>
        <p:txBody>
          <a:bodyPr wrap="square">
            <a:spAutoFit/>
          </a:bodyPr>
          <a:lstStyle/>
          <a:p>
            <a:pPr algn="ctr"/>
            <a:r>
              <a:rPr lang="en-US" sz="1200" b="1" dirty="0" smtClean="0">
                <a:latin typeface="Arial Narrow" panose="020B0606020202030204" pitchFamily="34" charset="0"/>
                <a:cs typeface="Arial" panose="020B0604020202020204" pitchFamily="34" charset="0"/>
              </a:rPr>
              <a:t>Send patients reminder </a:t>
            </a:r>
            <a:r>
              <a:rPr lang="en-US" sz="1200" b="1" dirty="0">
                <a:latin typeface="Arial Narrow" panose="020B0606020202030204" pitchFamily="34" charset="0"/>
                <a:cs typeface="Arial" panose="020B0604020202020204" pitchFamily="34" charset="0"/>
              </a:rPr>
              <a:t>notices when it is time </a:t>
            </a:r>
            <a:r>
              <a:rPr lang="en-US" sz="1200" b="1" dirty="0" smtClean="0">
                <a:latin typeface="Arial Narrow" panose="020B0606020202030204" pitchFamily="34" charset="0"/>
                <a:cs typeface="Arial" panose="020B0604020202020204" pitchFamily="34" charset="0"/>
              </a:rPr>
              <a:t/>
            </a:r>
            <a:br>
              <a:rPr lang="en-US" sz="1200" b="1" dirty="0" smtClean="0">
                <a:latin typeface="Arial Narrow" panose="020B0606020202030204" pitchFamily="34" charset="0"/>
                <a:cs typeface="Arial" panose="020B0604020202020204" pitchFamily="34" charset="0"/>
              </a:rPr>
            </a:br>
            <a:r>
              <a:rPr lang="en-US" sz="1200" b="1" dirty="0" smtClean="0">
                <a:latin typeface="Arial Narrow" panose="020B0606020202030204" pitchFamily="34" charset="0"/>
                <a:cs typeface="Arial" panose="020B0604020202020204" pitchFamily="34" charset="0"/>
              </a:rPr>
              <a:t>for </a:t>
            </a:r>
            <a:r>
              <a:rPr lang="en-US" sz="1200" b="1" dirty="0">
                <a:latin typeface="Arial Narrow" panose="020B0606020202030204" pitchFamily="34" charset="0"/>
                <a:cs typeface="Arial" panose="020B0604020202020204" pitchFamily="34" charset="0"/>
              </a:rPr>
              <a:t>regular preventive </a:t>
            </a:r>
            <a:r>
              <a:rPr lang="en-US" sz="1200" b="1" dirty="0" smtClean="0">
                <a:latin typeface="Arial Narrow" panose="020B0606020202030204" pitchFamily="34" charset="0"/>
                <a:cs typeface="Arial" panose="020B0604020202020204" pitchFamily="34" charset="0"/>
              </a:rPr>
              <a:t/>
            </a:r>
            <a:br>
              <a:rPr lang="en-US" sz="1200" b="1" dirty="0" smtClean="0">
                <a:latin typeface="Arial Narrow" panose="020B0606020202030204" pitchFamily="34" charset="0"/>
                <a:cs typeface="Arial" panose="020B0604020202020204" pitchFamily="34" charset="0"/>
              </a:rPr>
            </a:br>
            <a:r>
              <a:rPr lang="en-US" sz="1200" b="1" dirty="0" smtClean="0">
                <a:latin typeface="Arial Narrow" panose="020B0606020202030204" pitchFamily="34" charset="0"/>
                <a:cs typeface="Arial" panose="020B0604020202020204" pitchFamily="34" charset="0"/>
              </a:rPr>
              <a:t>or </a:t>
            </a:r>
            <a:r>
              <a:rPr lang="en-US" sz="1200" b="1" dirty="0">
                <a:latin typeface="Arial Narrow" panose="020B0606020202030204" pitchFamily="34" charset="0"/>
                <a:cs typeface="Arial" panose="020B0604020202020204" pitchFamily="34" charset="0"/>
              </a:rPr>
              <a:t>follow-up care </a:t>
            </a:r>
            <a:r>
              <a:rPr lang="en-US" sz="1200" b="1" dirty="0" smtClean="0">
                <a:latin typeface="Arial Narrow" panose="020B0606020202030204" pitchFamily="34" charset="0"/>
                <a:cs typeface="Arial" panose="020B0604020202020204" pitchFamily="34" charset="0"/>
              </a:rPr>
              <a:t/>
            </a:r>
            <a:br>
              <a:rPr lang="en-US" sz="1200" b="1" dirty="0" smtClean="0">
                <a:latin typeface="Arial Narrow" panose="020B0606020202030204" pitchFamily="34" charset="0"/>
                <a:cs typeface="Arial" panose="020B0604020202020204" pitchFamily="34" charset="0"/>
              </a:rPr>
            </a:br>
            <a:r>
              <a:rPr lang="en-US" sz="1200" b="1" dirty="0" smtClean="0">
                <a:latin typeface="Arial Narrow" panose="020B0606020202030204" pitchFamily="34" charset="0"/>
                <a:cs typeface="Arial" panose="020B0604020202020204" pitchFamily="34" charset="0"/>
              </a:rPr>
              <a:t>(</a:t>
            </a:r>
            <a:r>
              <a:rPr lang="en-US" sz="1200" b="1" dirty="0">
                <a:latin typeface="Arial Narrow" panose="020B0606020202030204" pitchFamily="34" charset="0"/>
                <a:cs typeface="Arial" panose="020B0604020202020204" pitchFamily="34" charset="0"/>
              </a:rPr>
              <a:t>e.g., flu </a:t>
            </a:r>
            <a:r>
              <a:rPr lang="en-US" sz="1200" b="1" dirty="0" smtClean="0">
                <a:latin typeface="Arial Narrow" panose="020B0606020202030204" pitchFamily="34" charset="0"/>
                <a:cs typeface="Arial" panose="020B0604020202020204" pitchFamily="34" charset="0"/>
              </a:rPr>
              <a:t>vaccine, </a:t>
            </a:r>
            <a:r>
              <a:rPr lang="en-US" sz="1200" b="1" dirty="0">
                <a:latin typeface="Arial Narrow" panose="020B0606020202030204" pitchFamily="34" charset="0"/>
                <a:cs typeface="Arial" panose="020B0604020202020204" pitchFamily="34" charset="0"/>
              </a:rPr>
              <a:t>HbA1c for </a:t>
            </a:r>
            <a:r>
              <a:rPr lang="en-US" sz="1200" b="1" dirty="0" smtClean="0">
                <a:latin typeface="Arial Narrow" panose="020B0606020202030204" pitchFamily="34" charset="0"/>
                <a:cs typeface="Arial" panose="020B0604020202020204" pitchFamily="34" charset="0"/>
              </a:rPr>
              <a:t>diabetes </a:t>
            </a:r>
            <a:r>
              <a:rPr lang="en-US" sz="1200" b="1" dirty="0">
                <a:latin typeface="Arial Narrow" panose="020B0606020202030204" pitchFamily="34" charset="0"/>
                <a:cs typeface="Arial" panose="020B0604020202020204" pitchFamily="34" charset="0"/>
              </a:rPr>
              <a:t>patients) </a:t>
            </a:r>
          </a:p>
        </p:txBody>
      </p:sp>
      <p:sp>
        <p:nvSpPr>
          <p:cNvPr id="30" name="Rectangle 29"/>
          <p:cNvSpPr/>
          <p:nvPr/>
        </p:nvSpPr>
        <p:spPr>
          <a:xfrm>
            <a:off x="2988032" y="2027636"/>
            <a:ext cx="1803043" cy="830997"/>
          </a:xfrm>
          <a:prstGeom prst="rect">
            <a:avLst/>
          </a:prstGeom>
        </p:spPr>
        <p:txBody>
          <a:bodyPr wrap="square">
            <a:spAutoFit/>
          </a:bodyPr>
          <a:lstStyle/>
          <a:p>
            <a:pPr algn="ctr"/>
            <a:r>
              <a:rPr lang="en-US" sz="1200" b="1" dirty="0" smtClean="0">
                <a:latin typeface="Arial Narrow" panose="020B0606020202030204" pitchFamily="34" charset="0"/>
                <a:cs typeface="Arial" panose="020B0604020202020204" pitchFamily="34" charset="0"/>
              </a:rPr>
              <a:t>Receive </a:t>
            </a:r>
            <a:r>
              <a:rPr lang="en-US" sz="1200" b="1" dirty="0">
                <a:latin typeface="Arial Narrow" panose="020B0606020202030204" pitchFamily="34" charset="0"/>
                <a:cs typeface="Arial" panose="020B0604020202020204" pitchFamily="34" charset="0"/>
              </a:rPr>
              <a:t>a reminder for guideline-based interventions and/or screening tests </a:t>
            </a:r>
          </a:p>
        </p:txBody>
      </p:sp>
      <p:sp>
        <p:nvSpPr>
          <p:cNvPr id="31" name="Rectangle 30"/>
          <p:cNvSpPr/>
          <p:nvPr/>
        </p:nvSpPr>
        <p:spPr>
          <a:xfrm>
            <a:off x="4781550" y="2027636"/>
            <a:ext cx="1819275" cy="646331"/>
          </a:xfrm>
          <a:prstGeom prst="rect">
            <a:avLst/>
          </a:prstGeom>
        </p:spPr>
        <p:txBody>
          <a:bodyPr wrap="square">
            <a:spAutoFit/>
          </a:bodyPr>
          <a:lstStyle/>
          <a:p>
            <a:pPr algn="ctr"/>
            <a:r>
              <a:rPr lang="en-US" sz="1200" b="1" dirty="0" smtClean="0">
                <a:latin typeface="Arial Narrow" panose="020B0606020202030204" pitchFamily="34" charset="0"/>
                <a:cs typeface="Arial" panose="020B0604020202020204" pitchFamily="34" charset="0"/>
              </a:rPr>
              <a:t>Track all laboratory tests that are ordered until results reach clinicians </a:t>
            </a:r>
            <a:endParaRPr lang="en-US" sz="1200" b="1" dirty="0">
              <a:latin typeface="Arial Narrow" panose="020B0606020202030204" pitchFamily="34" charset="0"/>
              <a:cs typeface="Arial" panose="020B0604020202020204" pitchFamily="34" charset="0"/>
            </a:endParaRPr>
          </a:p>
        </p:txBody>
      </p:sp>
      <p:sp>
        <p:nvSpPr>
          <p:cNvPr id="32" name="Rectangle 31"/>
          <p:cNvSpPr/>
          <p:nvPr/>
        </p:nvSpPr>
        <p:spPr>
          <a:xfrm>
            <a:off x="6600826" y="2027636"/>
            <a:ext cx="1809750" cy="646331"/>
          </a:xfrm>
          <a:prstGeom prst="rect">
            <a:avLst/>
          </a:prstGeom>
        </p:spPr>
        <p:txBody>
          <a:bodyPr wrap="square">
            <a:spAutoFit/>
          </a:bodyPr>
          <a:lstStyle/>
          <a:p>
            <a:pPr algn="ctr"/>
            <a:r>
              <a:rPr lang="en-US" sz="1200" b="1" dirty="0" smtClean="0">
                <a:latin typeface="Arial Narrow" panose="020B0606020202030204" pitchFamily="34" charset="0"/>
                <a:cs typeface="Arial" panose="020B0604020202020204" pitchFamily="34" charset="0"/>
              </a:rPr>
              <a:t>Receive </a:t>
            </a:r>
            <a:r>
              <a:rPr lang="en-US" sz="1200" b="1" dirty="0">
                <a:latin typeface="Arial Narrow" panose="020B0606020202030204" pitchFamily="34" charset="0"/>
                <a:cs typeface="Arial" panose="020B0604020202020204" pitchFamily="34" charset="0"/>
              </a:rPr>
              <a:t>an alert </a:t>
            </a:r>
            <a:r>
              <a:rPr lang="en-US" sz="1200" b="1" dirty="0" smtClean="0">
                <a:latin typeface="Arial Narrow" panose="020B0606020202030204" pitchFamily="34" charset="0"/>
                <a:cs typeface="Arial" panose="020B0604020202020204" pitchFamily="34" charset="0"/>
              </a:rPr>
              <a:t/>
            </a:r>
            <a:br>
              <a:rPr lang="en-US" sz="1200" b="1" dirty="0" smtClean="0">
                <a:latin typeface="Arial Narrow" panose="020B0606020202030204" pitchFamily="34" charset="0"/>
                <a:cs typeface="Arial" panose="020B0604020202020204" pitchFamily="34" charset="0"/>
              </a:rPr>
            </a:br>
            <a:r>
              <a:rPr lang="en-US" sz="1200" b="1" dirty="0" smtClean="0">
                <a:latin typeface="Arial Narrow" panose="020B0606020202030204" pitchFamily="34" charset="0"/>
                <a:cs typeface="Arial" panose="020B0604020202020204" pitchFamily="34" charset="0"/>
              </a:rPr>
              <a:t>or prompt </a:t>
            </a:r>
            <a:r>
              <a:rPr lang="en-US" sz="1200" b="1" dirty="0">
                <a:latin typeface="Arial Narrow" panose="020B0606020202030204" pitchFamily="34" charset="0"/>
                <a:cs typeface="Arial" panose="020B0604020202020204" pitchFamily="34" charset="0"/>
              </a:rPr>
              <a:t>to provide </a:t>
            </a:r>
            <a:r>
              <a:rPr lang="en-US" sz="1200" b="1" dirty="0" smtClean="0">
                <a:latin typeface="Arial Narrow" panose="020B0606020202030204" pitchFamily="34" charset="0"/>
                <a:cs typeface="Arial" panose="020B0604020202020204" pitchFamily="34" charset="0"/>
              </a:rPr>
              <a:t/>
            </a:r>
            <a:br>
              <a:rPr lang="en-US" sz="1200" b="1" dirty="0" smtClean="0">
                <a:latin typeface="Arial Narrow" panose="020B0606020202030204" pitchFamily="34" charset="0"/>
                <a:cs typeface="Arial" panose="020B0604020202020204" pitchFamily="34" charset="0"/>
              </a:rPr>
            </a:br>
            <a:r>
              <a:rPr lang="en-US" sz="1200" b="1" dirty="0" smtClean="0">
                <a:latin typeface="Arial Narrow" panose="020B0606020202030204" pitchFamily="34" charset="0"/>
                <a:cs typeface="Arial" panose="020B0604020202020204" pitchFamily="34" charset="0"/>
              </a:rPr>
              <a:t>patients </a:t>
            </a:r>
            <a:r>
              <a:rPr lang="en-US" sz="1200" b="1" dirty="0">
                <a:latin typeface="Arial Narrow" panose="020B0606020202030204" pitchFamily="34" charset="0"/>
                <a:cs typeface="Arial" panose="020B0604020202020204" pitchFamily="34" charset="0"/>
              </a:rPr>
              <a:t>with test results </a:t>
            </a:r>
          </a:p>
        </p:txBody>
      </p:sp>
      <p:sp>
        <p:nvSpPr>
          <p:cNvPr id="27" name="Rectangle 26"/>
          <p:cNvSpPr/>
          <p:nvPr/>
        </p:nvSpPr>
        <p:spPr>
          <a:xfrm>
            <a:off x="374904" y="1316736"/>
            <a:ext cx="8426196" cy="446276"/>
          </a:xfrm>
          <a:prstGeom prst="rect">
            <a:avLst/>
          </a:prstGeom>
        </p:spPr>
        <p:txBody>
          <a:bodyPr wrap="square" lIns="0" tIns="91440" bIns="137160">
            <a:spAutoFit/>
          </a:bodyPr>
          <a:lstStyle/>
          <a:p>
            <a:r>
              <a:rPr lang="en-US" sz="1400" dirty="0">
                <a:solidFill>
                  <a:srgbClr val="365254"/>
                </a:solidFill>
                <a:cs typeface="Arial" panose="020B0604020202020204" pitchFamily="34" charset="0"/>
              </a:rPr>
              <a:t>Proportion of primary care practices that do the following tasks </a:t>
            </a:r>
            <a:r>
              <a:rPr lang="en-US" sz="1400" b="1" dirty="0">
                <a:solidFill>
                  <a:srgbClr val="365254"/>
                </a:solidFill>
                <a:cs typeface="Arial" panose="020B0604020202020204" pitchFamily="34" charset="0"/>
              </a:rPr>
              <a:t>routinely</a:t>
            </a:r>
            <a:r>
              <a:rPr lang="en-US" sz="1400" dirty="0">
                <a:solidFill>
                  <a:srgbClr val="365254"/>
                </a:solidFill>
                <a:cs typeface="Arial" panose="020B0604020202020204" pitchFamily="34" charset="0"/>
              </a:rPr>
              <a:t> using a computerized system (e.g., EMR)</a:t>
            </a:r>
          </a:p>
        </p:txBody>
      </p:sp>
      <p:grpSp>
        <p:nvGrpSpPr>
          <p:cNvPr id="10" name="Group 9"/>
          <p:cNvGrpSpPr/>
          <p:nvPr/>
        </p:nvGrpSpPr>
        <p:grpSpPr>
          <a:xfrm>
            <a:off x="4655671" y="5873877"/>
            <a:ext cx="1169386" cy="276999"/>
            <a:chOff x="4655671" y="5475029"/>
            <a:chExt cx="1169386" cy="276999"/>
          </a:xfrm>
        </p:grpSpPr>
        <p:sp>
          <p:nvSpPr>
            <p:cNvPr id="9" name="Rectangle 8"/>
            <p:cNvSpPr/>
            <p:nvPr/>
          </p:nvSpPr>
          <p:spPr>
            <a:xfrm>
              <a:off x="4655671" y="5475029"/>
              <a:ext cx="932329"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8" name="Group 7"/>
            <p:cNvGrpSpPr/>
            <p:nvPr/>
          </p:nvGrpSpPr>
          <p:grpSpPr>
            <a:xfrm>
              <a:off x="4721412" y="5475029"/>
              <a:ext cx="1103645" cy="276999"/>
              <a:chOff x="5082477" y="5732017"/>
              <a:chExt cx="1103645" cy="276999"/>
            </a:xfrm>
          </p:grpSpPr>
          <p:sp>
            <p:nvSpPr>
              <p:cNvPr id="50" name="Rectangle 49"/>
              <p:cNvSpPr/>
              <p:nvPr/>
            </p:nvSpPr>
            <p:spPr bwMode="gray">
              <a:xfrm>
                <a:off x="5554851" y="5732017"/>
                <a:ext cx="631271" cy="276999"/>
              </a:xfrm>
              <a:prstGeom prst="rect">
                <a:avLst/>
              </a:prstGeom>
            </p:spPr>
            <p:txBody>
              <a:bodyPr wrap="square">
                <a:spAutoFit/>
              </a:bodyPr>
              <a:lstStyle/>
              <a:p>
                <a:r>
                  <a:rPr lang="en-US" sz="1200" dirty="0" smtClean="0">
                    <a:solidFill>
                      <a:srgbClr val="000000"/>
                    </a:solidFill>
                    <a:latin typeface="Arial Narrow" panose="020B0606020202030204" pitchFamily="34" charset="0"/>
                    <a:cs typeface="Arial" panose="020B0604020202020204" pitchFamily="34" charset="0"/>
                  </a:rPr>
                  <a:t>2019</a:t>
                </a:r>
                <a:endParaRPr lang="en-CA" sz="1200" dirty="0">
                  <a:latin typeface="Arial Narrow" panose="020B0606020202030204" pitchFamily="34" charset="0"/>
                  <a:cs typeface="Arial" panose="020B0604020202020204" pitchFamily="34" charset="0"/>
                </a:endParaRPr>
              </a:p>
            </p:txBody>
          </p:sp>
          <p:sp>
            <p:nvSpPr>
              <p:cNvPr id="51" name="Rectangle 50"/>
              <p:cNvSpPr/>
              <p:nvPr/>
            </p:nvSpPr>
            <p:spPr bwMode="gray">
              <a:xfrm>
                <a:off x="5082477" y="5806508"/>
                <a:ext cx="118872" cy="118872"/>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Rectangle 53"/>
              <p:cNvSpPr/>
              <p:nvPr/>
            </p:nvSpPr>
            <p:spPr bwMode="gray">
              <a:xfrm>
                <a:off x="5266608" y="5806508"/>
                <a:ext cx="118872" cy="118872"/>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Rectangle 54"/>
              <p:cNvSpPr/>
              <p:nvPr/>
            </p:nvSpPr>
            <p:spPr bwMode="gray">
              <a:xfrm>
                <a:off x="5450739" y="5806508"/>
                <a:ext cx="118872" cy="11887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34" name="Rectangle 33"/>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35" name="Group 34"/>
          <p:cNvGrpSpPr/>
          <p:nvPr/>
        </p:nvGrpSpPr>
        <p:grpSpPr>
          <a:xfrm>
            <a:off x="374904" y="6493833"/>
            <a:ext cx="3754098" cy="230832"/>
            <a:chOff x="139635" y="6531780"/>
            <a:chExt cx="3754098" cy="230832"/>
          </a:xfrm>
        </p:grpSpPr>
        <p:sp>
          <p:nvSpPr>
            <p:cNvPr id="36"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37"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9"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40"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41"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42"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244902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and territorial snapshot: </a:t>
            </a:r>
            <a:br>
              <a:rPr lang="en-US" dirty="0" smtClean="0"/>
            </a:br>
            <a:r>
              <a:rPr lang="en-US" dirty="0" smtClean="0"/>
              <a:t>Quality-of-care functionalities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619347379"/>
              </p:ext>
            </p:extLst>
          </p:nvPr>
        </p:nvGraphicFramePr>
        <p:xfrm>
          <a:off x="374904" y="1786033"/>
          <a:ext cx="8229613" cy="3200400"/>
        </p:xfrm>
        <a:graphic>
          <a:graphicData uri="http://schemas.openxmlformats.org/drawingml/2006/table">
            <a:tbl>
              <a:tblPr/>
              <a:tblGrid>
                <a:gridCol w="1768221">
                  <a:extLst>
                    <a:ext uri="{9D8B030D-6E8A-4147-A177-3AD203B41FA5}">
                      <a16:colId xmlns:a16="http://schemas.microsoft.com/office/drawing/2014/main" val="2274431385"/>
                    </a:ext>
                  </a:extLst>
                </a:gridCol>
                <a:gridCol w="489296">
                  <a:extLst>
                    <a:ext uri="{9D8B030D-6E8A-4147-A177-3AD203B41FA5}">
                      <a16:colId xmlns:a16="http://schemas.microsoft.com/office/drawing/2014/main" val="3414494534"/>
                    </a:ext>
                  </a:extLst>
                </a:gridCol>
                <a:gridCol w="489296">
                  <a:extLst>
                    <a:ext uri="{9D8B030D-6E8A-4147-A177-3AD203B41FA5}">
                      <a16:colId xmlns:a16="http://schemas.microsoft.com/office/drawing/2014/main" val="1291103358"/>
                    </a:ext>
                  </a:extLst>
                </a:gridCol>
                <a:gridCol w="489296">
                  <a:extLst>
                    <a:ext uri="{9D8B030D-6E8A-4147-A177-3AD203B41FA5}">
                      <a16:colId xmlns:a16="http://schemas.microsoft.com/office/drawing/2014/main" val="2659665947"/>
                    </a:ext>
                  </a:extLst>
                </a:gridCol>
                <a:gridCol w="489296">
                  <a:extLst>
                    <a:ext uri="{9D8B030D-6E8A-4147-A177-3AD203B41FA5}">
                      <a16:colId xmlns:a16="http://schemas.microsoft.com/office/drawing/2014/main" val="77205676"/>
                    </a:ext>
                  </a:extLst>
                </a:gridCol>
                <a:gridCol w="489296">
                  <a:extLst>
                    <a:ext uri="{9D8B030D-6E8A-4147-A177-3AD203B41FA5}">
                      <a16:colId xmlns:a16="http://schemas.microsoft.com/office/drawing/2014/main" val="5221739"/>
                    </a:ext>
                  </a:extLst>
                </a:gridCol>
                <a:gridCol w="489296">
                  <a:extLst>
                    <a:ext uri="{9D8B030D-6E8A-4147-A177-3AD203B41FA5}">
                      <a16:colId xmlns:a16="http://schemas.microsoft.com/office/drawing/2014/main" val="3757745029"/>
                    </a:ext>
                  </a:extLst>
                </a:gridCol>
                <a:gridCol w="489296">
                  <a:extLst>
                    <a:ext uri="{9D8B030D-6E8A-4147-A177-3AD203B41FA5}">
                      <a16:colId xmlns:a16="http://schemas.microsoft.com/office/drawing/2014/main" val="2250567162"/>
                    </a:ext>
                  </a:extLst>
                </a:gridCol>
                <a:gridCol w="489296">
                  <a:extLst>
                    <a:ext uri="{9D8B030D-6E8A-4147-A177-3AD203B41FA5}">
                      <a16:colId xmlns:a16="http://schemas.microsoft.com/office/drawing/2014/main" val="2848938551"/>
                    </a:ext>
                  </a:extLst>
                </a:gridCol>
                <a:gridCol w="489296">
                  <a:extLst>
                    <a:ext uri="{9D8B030D-6E8A-4147-A177-3AD203B41FA5}">
                      <a16:colId xmlns:a16="http://schemas.microsoft.com/office/drawing/2014/main" val="1775685730"/>
                    </a:ext>
                  </a:extLst>
                </a:gridCol>
                <a:gridCol w="489296">
                  <a:extLst>
                    <a:ext uri="{9D8B030D-6E8A-4147-A177-3AD203B41FA5}">
                      <a16:colId xmlns:a16="http://schemas.microsoft.com/office/drawing/2014/main" val="613197185"/>
                    </a:ext>
                  </a:extLst>
                </a:gridCol>
                <a:gridCol w="489296">
                  <a:extLst>
                    <a:ext uri="{9D8B030D-6E8A-4147-A177-3AD203B41FA5}">
                      <a16:colId xmlns:a16="http://schemas.microsoft.com/office/drawing/2014/main" val="4077132638"/>
                    </a:ext>
                  </a:extLst>
                </a:gridCol>
                <a:gridCol w="489296">
                  <a:extLst>
                    <a:ext uri="{9D8B030D-6E8A-4147-A177-3AD203B41FA5}">
                      <a16:colId xmlns:a16="http://schemas.microsoft.com/office/drawing/2014/main" val="178737671"/>
                    </a:ext>
                  </a:extLst>
                </a:gridCol>
                <a:gridCol w="589840">
                  <a:extLst>
                    <a:ext uri="{9D8B030D-6E8A-4147-A177-3AD203B41FA5}">
                      <a16:colId xmlns:a16="http://schemas.microsoft.com/office/drawing/2014/main" val="3241438732"/>
                    </a:ext>
                  </a:extLst>
                </a:gridCol>
              </a:tblGrid>
              <a:tr h="179605">
                <a:tc>
                  <a:txBody>
                    <a:bodyPr/>
                    <a:lstStyle/>
                    <a:p>
                      <a:pPr algn="l" fontAlgn="b"/>
                      <a:endParaRPr lang="en-CA" sz="1200" b="1" i="0" u="none" strike="noStrike" dirty="0">
                        <a:effectLst/>
                        <a:latin typeface="+mn-lt"/>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 </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309283">
                <a:tc>
                  <a:txBody>
                    <a:bodyPr/>
                    <a:lstStyle/>
                    <a:p>
                      <a:pPr algn="l" fontAlgn="t"/>
                      <a:r>
                        <a:rPr lang="en-US" sz="1200" kern="1200" dirty="0" smtClean="0">
                          <a:solidFill>
                            <a:schemeClr val="tx1"/>
                          </a:solidFill>
                          <a:latin typeface="+mn-lt"/>
                          <a:ea typeface="+mn-ea"/>
                          <a:cs typeface="Arial" panose="020B0604020202020204" pitchFamily="34" charset="0"/>
                        </a:rPr>
                        <a:t>Send patients reminder </a:t>
                      </a:r>
                      <a:r>
                        <a:rPr lang="en-US" sz="1200" kern="1200" dirty="0">
                          <a:solidFill>
                            <a:schemeClr val="tx1"/>
                          </a:solidFill>
                          <a:latin typeface="+mn-lt"/>
                          <a:ea typeface="+mn-ea"/>
                          <a:cs typeface="Arial" panose="020B0604020202020204" pitchFamily="34" charset="0"/>
                        </a:rPr>
                        <a:t>notices when it is time </a:t>
                      </a:r>
                      <a:r>
                        <a:rPr lang="en-US" sz="1200" kern="1200" dirty="0" smtClean="0">
                          <a:solidFill>
                            <a:schemeClr val="tx1"/>
                          </a:solidFill>
                          <a:latin typeface="+mn-lt"/>
                          <a:ea typeface="+mn-ea"/>
                          <a:cs typeface="Arial" panose="020B0604020202020204" pitchFamily="34" charset="0"/>
                        </a:rPr>
                        <a:t/>
                      </a:r>
                      <a:br>
                        <a:rPr lang="en-US" sz="1200" kern="1200" dirty="0" smtClean="0">
                          <a:solidFill>
                            <a:schemeClr val="tx1"/>
                          </a:solidFill>
                          <a:latin typeface="+mn-lt"/>
                          <a:ea typeface="+mn-ea"/>
                          <a:cs typeface="Arial" panose="020B0604020202020204" pitchFamily="34" charset="0"/>
                        </a:rPr>
                      </a:br>
                      <a:r>
                        <a:rPr lang="en-US" sz="1200" kern="1200" dirty="0" smtClean="0">
                          <a:solidFill>
                            <a:schemeClr val="tx1"/>
                          </a:solidFill>
                          <a:latin typeface="+mn-lt"/>
                          <a:ea typeface="+mn-ea"/>
                          <a:cs typeface="Arial" panose="020B0604020202020204" pitchFamily="34" charset="0"/>
                        </a:rPr>
                        <a:t>for </a:t>
                      </a:r>
                      <a:r>
                        <a:rPr lang="en-US" sz="1200" kern="1200" dirty="0">
                          <a:solidFill>
                            <a:schemeClr val="tx1"/>
                          </a:solidFill>
                          <a:latin typeface="+mn-lt"/>
                          <a:ea typeface="+mn-ea"/>
                          <a:cs typeface="Arial" panose="020B0604020202020204" pitchFamily="34" charset="0"/>
                        </a:rPr>
                        <a:t>regular preventive </a:t>
                      </a:r>
                      <a:r>
                        <a:rPr lang="en-US" sz="1200" kern="1200" dirty="0" smtClean="0">
                          <a:solidFill>
                            <a:schemeClr val="tx1"/>
                          </a:solidFill>
                          <a:latin typeface="+mn-lt"/>
                          <a:ea typeface="+mn-ea"/>
                          <a:cs typeface="Arial" panose="020B0604020202020204" pitchFamily="34" charset="0"/>
                        </a:rPr>
                        <a:t/>
                      </a:r>
                      <a:br>
                        <a:rPr lang="en-US" sz="1200" kern="1200" dirty="0" smtClean="0">
                          <a:solidFill>
                            <a:schemeClr val="tx1"/>
                          </a:solidFill>
                          <a:latin typeface="+mn-lt"/>
                          <a:ea typeface="+mn-ea"/>
                          <a:cs typeface="Arial" panose="020B0604020202020204" pitchFamily="34" charset="0"/>
                        </a:rPr>
                      </a:br>
                      <a:r>
                        <a:rPr lang="en-US" sz="1200" kern="1200" dirty="0" smtClean="0">
                          <a:solidFill>
                            <a:schemeClr val="tx1"/>
                          </a:solidFill>
                          <a:latin typeface="+mn-lt"/>
                          <a:ea typeface="+mn-ea"/>
                          <a:cs typeface="Arial" panose="020B0604020202020204" pitchFamily="34" charset="0"/>
                        </a:rPr>
                        <a:t>or </a:t>
                      </a:r>
                      <a:r>
                        <a:rPr lang="en-US" sz="1200" kern="1200" dirty="0">
                          <a:solidFill>
                            <a:schemeClr val="tx1"/>
                          </a:solidFill>
                          <a:latin typeface="+mn-lt"/>
                          <a:ea typeface="+mn-ea"/>
                          <a:cs typeface="Arial" panose="020B0604020202020204" pitchFamily="34" charset="0"/>
                        </a:rPr>
                        <a:t>follow-up </a:t>
                      </a:r>
                      <a:r>
                        <a:rPr lang="en-US" sz="1200" kern="1200" dirty="0" smtClean="0">
                          <a:solidFill>
                            <a:schemeClr val="tx1"/>
                          </a:solidFill>
                          <a:latin typeface="+mn-lt"/>
                          <a:ea typeface="+mn-ea"/>
                          <a:cs typeface="Arial" panose="020B0604020202020204" pitchFamily="34" charset="0"/>
                        </a:rPr>
                        <a:t>care</a:t>
                      </a:r>
                      <a:endParaRPr lang="en-US" sz="1200" kern="1200" dirty="0">
                        <a:solidFill>
                          <a:schemeClr val="tx1"/>
                        </a:solidFill>
                        <a:latin typeface="+mn-lt"/>
                        <a:ea typeface="+mn-ea"/>
                        <a:cs typeface="Arial" panose="020B0604020202020204" pitchFamily="34" charset="0"/>
                      </a:endParaRP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51</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309283">
                <a:tc>
                  <a:txBody>
                    <a:bodyPr/>
                    <a:lstStyle/>
                    <a:p>
                      <a:pPr marL="0" algn="l" defTabSz="1219170" rtl="0" eaLnBrk="1" fontAlgn="t" latinLnBrk="0" hangingPunct="1"/>
                      <a:r>
                        <a:rPr lang="en-US" sz="1200" kern="1200" dirty="0" smtClean="0">
                          <a:solidFill>
                            <a:schemeClr val="tx1"/>
                          </a:solidFill>
                          <a:latin typeface="+mn-lt"/>
                          <a:ea typeface="+mn-ea"/>
                          <a:cs typeface="Arial" panose="020B0604020202020204" pitchFamily="34" charset="0"/>
                        </a:rPr>
                        <a:t>Receive a reminder </a:t>
                      </a:r>
                      <a:br>
                        <a:rPr lang="en-US" sz="1200" kern="1200" dirty="0" smtClean="0">
                          <a:solidFill>
                            <a:schemeClr val="tx1"/>
                          </a:solidFill>
                          <a:latin typeface="+mn-lt"/>
                          <a:ea typeface="+mn-ea"/>
                          <a:cs typeface="Arial" panose="020B0604020202020204" pitchFamily="34" charset="0"/>
                        </a:rPr>
                      </a:br>
                      <a:r>
                        <a:rPr lang="en-US" sz="1200" kern="1200" dirty="0" smtClean="0">
                          <a:solidFill>
                            <a:schemeClr val="tx1"/>
                          </a:solidFill>
                          <a:latin typeface="+mn-lt"/>
                          <a:ea typeface="+mn-ea"/>
                          <a:cs typeface="Arial" panose="020B0604020202020204" pitchFamily="34" charset="0"/>
                        </a:rPr>
                        <a:t>for guideline-based interventions and/or screening tests</a:t>
                      </a:r>
                      <a:endParaRPr lang="en-US" sz="1200" kern="1200" dirty="0">
                        <a:solidFill>
                          <a:schemeClr val="tx1"/>
                        </a:solidFill>
                        <a:latin typeface="+mn-lt"/>
                        <a:ea typeface="+mn-ea"/>
                        <a:cs typeface="Arial" panose="020B0604020202020204" pitchFamily="34" charset="0"/>
                      </a:endParaRPr>
                    </a:p>
                  </a:txBody>
                  <a:tcPr marL="27432" marR="27432" marT="27432" marB="27432"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52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53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40</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589840934"/>
                  </a:ext>
                </a:extLst>
              </a:tr>
              <a:tr h="309283">
                <a:tc>
                  <a:txBody>
                    <a:bodyPr/>
                    <a:lstStyle/>
                    <a:p>
                      <a:pPr algn="l" fontAlgn="t"/>
                      <a:r>
                        <a:rPr lang="en-US" sz="1200" kern="1200" dirty="0" smtClean="0">
                          <a:solidFill>
                            <a:schemeClr val="tx1"/>
                          </a:solidFill>
                          <a:latin typeface="+mn-lt"/>
                          <a:ea typeface="+mn-ea"/>
                          <a:cs typeface="Arial" panose="020B0604020202020204" pitchFamily="34" charset="0"/>
                        </a:rPr>
                        <a:t>Track all </a:t>
                      </a:r>
                      <a:r>
                        <a:rPr lang="en-US" sz="1200" kern="1200" dirty="0">
                          <a:solidFill>
                            <a:schemeClr val="tx1"/>
                          </a:solidFill>
                          <a:latin typeface="+mn-lt"/>
                          <a:ea typeface="+mn-ea"/>
                          <a:cs typeface="Arial" panose="020B0604020202020204" pitchFamily="34" charset="0"/>
                        </a:rPr>
                        <a:t>laboratory tests </a:t>
                      </a:r>
                      <a:r>
                        <a:rPr lang="en-US" sz="1200" kern="1200" dirty="0" smtClean="0">
                          <a:solidFill>
                            <a:schemeClr val="tx1"/>
                          </a:solidFill>
                          <a:latin typeface="+mn-lt"/>
                          <a:ea typeface="+mn-ea"/>
                          <a:cs typeface="Arial" panose="020B0604020202020204" pitchFamily="34" charset="0"/>
                        </a:rPr>
                        <a:t>that are ordered until </a:t>
                      </a:r>
                      <a:r>
                        <a:rPr lang="en-US" sz="1200" kern="1200" dirty="0">
                          <a:solidFill>
                            <a:schemeClr val="tx1"/>
                          </a:solidFill>
                          <a:latin typeface="+mn-lt"/>
                          <a:ea typeface="+mn-ea"/>
                          <a:cs typeface="Arial" panose="020B0604020202020204" pitchFamily="34" charset="0"/>
                        </a:rPr>
                        <a:t>results reach clinicians</a:t>
                      </a: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67</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r h="309283">
                <a:tc>
                  <a:txBody>
                    <a:bodyPr/>
                    <a:lstStyle/>
                    <a:p>
                      <a:pPr algn="l" fontAlgn="t"/>
                      <a:r>
                        <a:rPr lang="en-US" sz="1200" kern="1200" dirty="0" smtClean="0">
                          <a:solidFill>
                            <a:schemeClr val="tx1"/>
                          </a:solidFill>
                          <a:latin typeface="+mn-lt"/>
                          <a:ea typeface="+mn-ea"/>
                          <a:cs typeface="Arial" panose="020B0604020202020204" pitchFamily="34" charset="0"/>
                        </a:rPr>
                        <a:t>Receive </a:t>
                      </a:r>
                      <a:r>
                        <a:rPr lang="en-US" sz="1200" kern="1200" dirty="0">
                          <a:solidFill>
                            <a:schemeClr val="tx1"/>
                          </a:solidFill>
                          <a:latin typeface="+mn-lt"/>
                          <a:ea typeface="+mn-ea"/>
                          <a:cs typeface="Arial" panose="020B0604020202020204" pitchFamily="34" charset="0"/>
                        </a:rPr>
                        <a:t>an alert or prompt to provide patients with test results</a:t>
                      </a: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54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40</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3995440861"/>
                  </a:ext>
                </a:extLst>
              </a:tr>
            </a:tbl>
          </a:graphicData>
        </a:graphic>
      </p:graphicFrame>
      <p:sp>
        <p:nvSpPr>
          <p:cNvPr id="8" name="Rectangle 7"/>
          <p:cNvSpPr/>
          <p:nvPr/>
        </p:nvSpPr>
        <p:spPr>
          <a:xfrm>
            <a:off x="374904" y="4992623"/>
            <a:ext cx="8229600" cy="707886"/>
          </a:xfrm>
          <a:prstGeom prst="rect">
            <a:avLst/>
          </a:prstGeom>
        </p:spPr>
        <p:txBody>
          <a:bodyPr wrap="square" lIns="0" tIns="91440" bIns="0">
            <a:spAutoFit/>
          </a:bodyPr>
          <a:lstStyle/>
          <a:p>
            <a:r>
              <a:rPr lang="en-US" sz="800" b="1" dirty="0" smtClean="0">
                <a:latin typeface="Arial" panose="020B0604020202020204" pitchFamily="34" charset="0"/>
              </a:rPr>
              <a:t>Notes</a:t>
            </a:r>
          </a:p>
          <a:p>
            <a:r>
              <a:rPr lang="en-US" sz="800" dirty="0">
                <a:latin typeface="Arial" panose="020B0604020202020204" pitchFamily="34" charset="0"/>
                <a:cs typeface="Arial" panose="020B0604020202020204" pitchFamily="34" charset="0"/>
              </a:rPr>
              <a:t>* The coefficient of variation (CV) is between 16.6% and 33.3%; use with caution.</a:t>
            </a:r>
          </a:p>
          <a:p>
            <a:r>
              <a:rPr lang="en-US" sz="800" dirty="0">
                <a:latin typeface="Arial" panose="020B0604020202020204" pitchFamily="34" charset="0"/>
                <a:cs typeface="Arial" panose="020B0604020202020204" pitchFamily="34" charset="0"/>
              </a:rPr>
              <a:t>— Data </a:t>
            </a:r>
            <a:r>
              <a:rPr lang="en-US" sz="800" dirty="0" smtClean="0">
                <a:latin typeface="Arial" panose="020B0604020202020204" pitchFamily="34" charset="0"/>
                <a:cs typeface="Arial" panose="020B0604020202020204" pitchFamily="34" charset="0"/>
              </a:rPr>
              <a:t>is </a:t>
            </a:r>
            <a:r>
              <a:rPr lang="en-US" sz="800" dirty="0">
                <a:latin typeface="Arial" panose="020B0604020202020204" pitchFamily="34" charset="0"/>
                <a:cs typeface="Arial" panose="020B0604020202020204" pitchFamily="34" charset="0"/>
              </a:rPr>
              <a:t>suppressed due to extreme sampling variability (CV&gt;33.3%).</a:t>
            </a:r>
          </a:p>
          <a:p>
            <a:r>
              <a:rPr lang="en-US" sz="800" dirty="0" smtClean="0">
                <a:latin typeface="Arial" panose="020B0604020202020204" pitchFamily="34" charset="0"/>
              </a:rPr>
              <a:t>The CMWF </a:t>
            </a:r>
            <a:r>
              <a:rPr lang="en-US" sz="800" dirty="0">
                <a:latin typeface="Arial" panose="020B0604020202020204" pitchFamily="34" charset="0"/>
              </a:rPr>
              <a:t>average was calculated by adding the results from the 11 countries and dividing by the number of countries. The Canadian average represents the average experience of Canadians (as opposed to the mean of </a:t>
            </a:r>
            <a:r>
              <a:rPr lang="en-US" sz="800" dirty="0" smtClean="0">
                <a:latin typeface="Arial" panose="020B0604020202020204" pitchFamily="34" charset="0"/>
              </a:rPr>
              <a:t>provincial and territorial </a:t>
            </a:r>
            <a:r>
              <a:rPr lang="en-US" sz="800" dirty="0">
                <a:latin typeface="Arial" panose="020B0604020202020204" pitchFamily="34" charset="0"/>
              </a:rPr>
              <a:t>results</a:t>
            </a:r>
            <a:r>
              <a:rPr lang="en-US" sz="800" dirty="0" smtClean="0">
                <a:latin typeface="Arial" panose="020B0604020202020204" pitchFamily="34" charset="0"/>
              </a:rPr>
              <a:t>).</a:t>
            </a:r>
          </a:p>
        </p:txBody>
      </p:sp>
      <p:sp>
        <p:nvSpPr>
          <p:cNvPr id="40" name="Rectangle 39"/>
          <p:cNvSpPr/>
          <p:nvPr/>
        </p:nvSpPr>
        <p:spPr>
          <a:xfrm>
            <a:off x="374904" y="1316736"/>
            <a:ext cx="8426196" cy="446276"/>
          </a:xfrm>
          <a:prstGeom prst="rect">
            <a:avLst/>
          </a:prstGeom>
        </p:spPr>
        <p:txBody>
          <a:bodyPr wrap="square" lIns="0" tIns="91440" bIns="137160">
            <a:spAutoFit/>
          </a:bodyPr>
          <a:lstStyle/>
          <a:p>
            <a:r>
              <a:rPr lang="en-US" sz="1400" dirty="0">
                <a:solidFill>
                  <a:srgbClr val="365254"/>
                </a:solidFill>
                <a:cs typeface="Arial" panose="020B0604020202020204" pitchFamily="34" charset="0"/>
              </a:rPr>
              <a:t>Proportion of primary care practices that do the following tasks </a:t>
            </a:r>
            <a:r>
              <a:rPr lang="en-US" sz="1400" b="1" dirty="0">
                <a:solidFill>
                  <a:srgbClr val="365254"/>
                </a:solidFill>
                <a:cs typeface="Arial" panose="020B0604020202020204" pitchFamily="34" charset="0"/>
              </a:rPr>
              <a:t>routinely</a:t>
            </a:r>
            <a:r>
              <a:rPr lang="en-US" sz="1400" dirty="0">
                <a:solidFill>
                  <a:srgbClr val="365254"/>
                </a:solidFill>
                <a:cs typeface="Arial" panose="020B0604020202020204" pitchFamily="34" charset="0"/>
              </a:rPr>
              <a:t> using a computerized system (e.g., EMR)</a:t>
            </a:r>
          </a:p>
        </p:txBody>
      </p:sp>
      <p:sp>
        <p:nvSpPr>
          <p:cNvPr id="29" name="Rectangle 28"/>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18" name="Group 17"/>
          <p:cNvGrpSpPr/>
          <p:nvPr/>
        </p:nvGrpSpPr>
        <p:grpSpPr>
          <a:xfrm>
            <a:off x="374904" y="6059010"/>
            <a:ext cx="3754098" cy="656156"/>
            <a:chOff x="374904" y="6059010"/>
            <a:chExt cx="3754098" cy="656156"/>
          </a:xfrm>
        </p:grpSpPr>
        <p:grpSp>
          <p:nvGrpSpPr>
            <p:cNvPr id="19" name="Group 18"/>
            <p:cNvGrpSpPr/>
            <p:nvPr/>
          </p:nvGrpSpPr>
          <p:grpSpPr>
            <a:xfrm>
              <a:off x="374904" y="6304861"/>
              <a:ext cx="3387471" cy="410305"/>
              <a:chOff x="3484840" y="6546819"/>
              <a:chExt cx="3387471" cy="410305"/>
            </a:xfrm>
          </p:grpSpPr>
          <p:sp>
            <p:nvSpPr>
              <p:cNvPr id="27" name="TextBox 26"/>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28" name="Oval 27"/>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20" name="Group 19"/>
            <p:cNvGrpSpPr/>
            <p:nvPr/>
          </p:nvGrpSpPr>
          <p:grpSpPr>
            <a:xfrm>
              <a:off x="374904" y="6059010"/>
              <a:ext cx="3754098" cy="230832"/>
              <a:chOff x="139635" y="6531780"/>
              <a:chExt cx="3754098" cy="230832"/>
            </a:xfrm>
          </p:grpSpPr>
          <p:sp>
            <p:nvSpPr>
              <p:cNvPr id="21"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22"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23"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24"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25"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26"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195374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Picture Placeholder 39"/>
          <p:cNvGraphicFramePr>
            <a:graphicFrameLocks noGrp="1"/>
          </p:cNvGraphicFramePr>
          <p:nvPr>
            <p:ph type="pic" sz="quarter" idx="13"/>
            <p:extLst>
              <p:ext uri="{D42A27DB-BD31-4B8C-83A1-F6EECF244321}">
                <p14:modId xmlns:p14="http://schemas.microsoft.com/office/powerpoint/2010/main" val="3962325752"/>
              </p:ext>
            </p:extLst>
          </p:nvPr>
        </p:nvGraphicFramePr>
        <p:xfrm>
          <a:off x="638002" y="1679536"/>
          <a:ext cx="7927975" cy="27794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70940" y="274320"/>
            <a:ext cx="8506360" cy="553998"/>
          </a:xfrm>
        </p:spPr>
        <p:txBody>
          <a:bodyPr/>
          <a:lstStyle/>
          <a:p>
            <a:r>
              <a:rPr lang="en-US" dirty="0" smtClean="0"/>
              <a:t>Fewer Canadian primary care practices can communicate electronically with patients compared with CMWF average</a:t>
            </a:r>
            <a:endParaRPr lang="en-US" dirty="0"/>
          </a:p>
        </p:txBody>
      </p:sp>
      <p:sp>
        <p:nvSpPr>
          <p:cNvPr id="5" name="Rectangle 4"/>
          <p:cNvSpPr/>
          <p:nvPr/>
        </p:nvSpPr>
        <p:spPr>
          <a:xfrm>
            <a:off x="1162050" y="1840022"/>
            <a:ext cx="2432444" cy="276999"/>
          </a:xfrm>
          <a:prstGeom prst="rect">
            <a:avLst/>
          </a:prstGeom>
        </p:spPr>
        <p:txBody>
          <a:bodyPr wrap="square">
            <a:spAutoFit/>
          </a:bodyPr>
          <a:lstStyle/>
          <a:p>
            <a:pPr algn="ctr" fontAlgn="t"/>
            <a:r>
              <a:rPr lang="en-US" sz="1200" b="1" dirty="0">
                <a:latin typeface="Arial Narrow" panose="020B0606020202030204" pitchFamily="34" charset="0"/>
                <a:cs typeface="Arial" panose="020B0604020202020204" pitchFamily="34" charset="0"/>
              </a:rPr>
              <a:t>View test results </a:t>
            </a:r>
            <a:r>
              <a:rPr lang="en-US" sz="1200" b="1" dirty="0" smtClean="0">
                <a:latin typeface="Arial Narrow" panose="020B0606020202030204" pitchFamily="34" charset="0"/>
                <a:cs typeface="Arial" panose="020B0604020202020204" pitchFamily="34" charset="0"/>
              </a:rPr>
              <a:t>online</a:t>
            </a:r>
            <a:r>
              <a:rPr lang="en-US" sz="1200" b="1" baseline="30000" dirty="0" smtClean="0">
                <a:latin typeface="Arial Narrow" panose="020B0606020202030204" pitchFamily="34" charset="0"/>
                <a:cs typeface="Arial" panose="020B0604020202020204" pitchFamily="34" charset="0"/>
              </a:rPr>
              <a:t>†</a:t>
            </a:r>
            <a:endParaRPr lang="en-US" sz="1200" b="1" baseline="30000" dirty="0">
              <a:solidFill>
                <a:srgbClr val="000000"/>
              </a:solidFill>
              <a:latin typeface="Arial Narrow" panose="020B0606020202030204" pitchFamily="34" charset="0"/>
              <a:cs typeface="Arial" panose="020B0604020202020204" pitchFamily="34" charset="0"/>
            </a:endParaRPr>
          </a:p>
        </p:txBody>
      </p:sp>
      <p:sp>
        <p:nvSpPr>
          <p:cNvPr id="6" name="Rectangle 5"/>
          <p:cNvSpPr/>
          <p:nvPr/>
        </p:nvSpPr>
        <p:spPr>
          <a:xfrm>
            <a:off x="3594494" y="1840022"/>
            <a:ext cx="2406256" cy="461665"/>
          </a:xfrm>
          <a:prstGeom prst="rect">
            <a:avLst/>
          </a:prstGeom>
        </p:spPr>
        <p:txBody>
          <a:bodyPr wrap="square">
            <a:spAutoFit/>
          </a:bodyPr>
          <a:lstStyle/>
          <a:p>
            <a:pPr algn="ctr" fontAlgn="t"/>
            <a:r>
              <a:rPr lang="en-US" sz="1200" b="1" dirty="0">
                <a:latin typeface="Arial Narrow" panose="020B0606020202030204" pitchFamily="34" charset="0"/>
                <a:cs typeface="Arial" panose="020B0604020202020204" pitchFamily="34" charset="0"/>
              </a:rPr>
              <a:t>View patient visit </a:t>
            </a:r>
            <a:r>
              <a:rPr lang="en-US" sz="1200" b="1" dirty="0" smtClean="0">
                <a:latin typeface="Arial Narrow" panose="020B0606020202030204" pitchFamily="34" charset="0"/>
                <a:cs typeface="Arial" panose="020B0604020202020204" pitchFamily="34" charset="0"/>
              </a:rPr>
              <a:t/>
            </a:r>
            <a:br>
              <a:rPr lang="en-US" sz="1200" b="1" dirty="0" smtClean="0">
                <a:latin typeface="Arial Narrow" panose="020B0606020202030204" pitchFamily="34" charset="0"/>
                <a:cs typeface="Arial" panose="020B0604020202020204" pitchFamily="34" charset="0"/>
              </a:rPr>
            </a:br>
            <a:r>
              <a:rPr lang="en-US" sz="1200" b="1" dirty="0" smtClean="0">
                <a:latin typeface="Arial Narrow" panose="020B0606020202030204" pitchFamily="34" charset="0"/>
                <a:cs typeface="Arial" panose="020B0604020202020204" pitchFamily="34" charset="0"/>
              </a:rPr>
              <a:t>summaries </a:t>
            </a:r>
            <a:r>
              <a:rPr lang="en-US" sz="1200" b="1" dirty="0">
                <a:latin typeface="Arial Narrow" panose="020B0606020202030204" pitchFamily="34" charset="0"/>
                <a:cs typeface="Arial" panose="020B0604020202020204" pitchFamily="34" charset="0"/>
              </a:rPr>
              <a:t>online</a:t>
            </a:r>
            <a:endParaRPr lang="en-US" sz="1200" b="1" dirty="0">
              <a:solidFill>
                <a:srgbClr val="365254"/>
              </a:solidFill>
              <a:latin typeface="Arial Narrow" panose="020B0606020202030204" pitchFamily="34" charset="0"/>
              <a:cs typeface="Arial" panose="020B0604020202020204" pitchFamily="34" charset="0"/>
            </a:endParaRPr>
          </a:p>
        </p:txBody>
      </p:sp>
      <p:sp>
        <p:nvSpPr>
          <p:cNvPr id="7" name="Rectangle 6"/>
          <p:cNvSpPr/>
          <p:nvPr/>
        </p:nvSpPr>
        <p:spPr>
          <a:xfrm>
            <a:off x="6000750" y="1840022"/>
            <a:ext cx="2419349" cy="461665"/>
          </a:xfrm>
          <a:prstGeom prst="rect">
            <a:avLst/>
          </a:prstGeom>
        </p:spPr>
        <p:txBody>
          <a:bodyPr wrap="square">
            <a:spAutoFit/>
          </a:bodyPr>
          <a:lstStyle/>
          <a:p>
            <a:pPr algn="ctr" fontAlgn="t"/>
            <a:r>
              <a:rPr lang="en-US" sz="1200" b="1" dirty="0">
                <a:latin typeface="Arial Narrow" panose="020B0606020202030204" pitchFamily="34" charset="0"/>
                <a:cs typeface="Arial" panose="020B0604020202020204" pitchFamily="34" charset="0"/>
              </a:rPr>
              <a:t>Request </a:t>
            </a:r>
            <a:r>
              <a:rPr lang="en-US" sz="1200" b="1" dirty="0" smtClean="0">
                <a:latin typeface="Arial Narrow" panose="020B0606020202030204" pitchFamily="34" charset="0"/>
                <a:cs typeface="Arial" panose="020B0604020202020204" pitchFamily="34" charset="0"/>
              </a:rPr>
              <a:t>prescription </a:t>
            </a:r>
            <a:br>
              <a:rPr lang="en-US" sz="1200" b="1" dirty="0" smtClean="0">
                <a:latin typeface="Arial Narrow" panose="020B0606020202030204" pitchFamily="34" charset="0"/>
                <a:cs typeface="Arial" panose="020B0604020202020204" pitchFamily="34" charset="0"/>
              </a:rPr>
            </a:br>
            <a:r>
              <a:rPr lang="en-US" sz="1200" b="1" dirty="0" smtClean="0">
                <a:latin typeface="Arial Narrow" panose="020B0606020202030204" pitchFamily="34" charset="0"/>
                <a:cs typeface="Arial" panose="020B0604020202020204" pitchFamily="34" charset="0"/>
              </a:rPr>
              <a:t>renewals online</a:t>
            </a:r>
            <a:r>
              <a:rPr lang="en-CA" sz="1200" baseline="30000" dirty="0" smtClean="0">
                <a:latin typeface="Arial Narrow" panose="020B0606020202030204" pitchFamily="34" charset="0"/>
              </a:rPr>
              <a:t>†</a:t>
            </a:r>
            <a:r>
              <a:rPr lang="en-CA" sz="1200" baseline="30000" dirty="0" smtClean="0">
                <a:latin typeface="Arial Narrow" panose="020B0606020202030204" pitchFamily="34" charset="0"/>
                <a:cs typeface="Arial" panose="020B0604020202020204" pitchFamily="34" charset="0"/>
              </a:rPr>
              <a:t>†</a:t>
            </a:r>
            <a:endParaRPr lang="en-US" sz="1200" b="1" baseline="30000" dirty="0">
              <a:solidFill>
                <a:srgbClr val="000000"/>
              </a:solidFill>
              <a:latin typeface="Arial Narrow" panose="020B0606020202030204" pitchFamily="34" charset="0"/>
              <a:cs typeface="Arial" panose="020B0604020202020204" pitchFamily="34" charset="0"/>
            </a:endParaRPr>
          </a:p>
        </p:txBody>
      </p:sp>
      <p:sp>
        <p:nvSpPr>
          <p:cNvPr id="55" name="Rectangle 54"/>
          <p:cNvSpPr/>
          <p:nvPr/>
        </p:nvSpPr>
        <p:spPr>
          <a:xfrm>
            <a:off x="374904" y="1316736"/>
            <a:ext cx="8426196" cy="446276"/>
          </a:xfrm>
          <a:prstGeom prst="rect">
            <a:avLst/>
          </a:prstGeom>
        </p:spPr>
        <p:txBody>
          <a:bodyPr wrap="square" lIns="0" tIns="91440" bIns="137160">
            <a:spAutoFit/>
          </a:bodyPr>
          <a:lstStyle/>
          <a:p>
            <a:r>
              <a:rPr lang="en-US" sz="1400" dirty="0">
                <a:solidFill>
                  <a:srgbClr val="365254"/>
                </a:solidFill>
                <a:cs typeface="Arial" panose="020B0604020202020204" pitchFamily="34" charset="0"/>
              </a:rPr>
              <a:t>Proportion of primary care physicians whose practice offers </a:t>
            </a:r>
            <a:r>
              <a:rPr lang="en-US" sz="1400" b="1" dirty="0">
                <a:solidFill>
                  <a:srgbClr val="365254"/>
                </a:solidFill>
                <a:cs typeface="Arial" panose="020B0604020202020204" pitchFamily="34" charset="0"/>
              </a:rPr>
              <a:t>their patients </a:t>
            </a:r>
            <a:r>
              <a:rPr lang="en-US" sz="1400" dirty="0">
                <a:solidFill>
                  <a:srgbClr val="365254"/>
                </a:solidFill>
                <a:cs typeface="Arial" panose="020B0604020202020204" pitchFamily="34" charset="0"/>
              </a:rPr>
              <a:t>the option to . . . </a:t>
            </a:r>
          </a:p>
        </p:txBody>
      </p:sp>
      <p:sp>
        <p:nvSpPr>
          <p:cNvPr id="57" name="Rectangle 56"/>
          <p:cNvSpPr/>
          <p:nvPr/>
        </p:nvSpPr>
        <p:spPr>
          <a:xfrm>
            <a:off x="374904" y="4412167"/>
            <a:ext cx="8229600" cy="707886"/>
          </a:xfrm>
          <a:prstGeom prst="rect">
            <a:avLst/>
          </a:prstGeom>
        </p:spPr>
        <p:txBody>
          <a:bodyPr wrap="square" lIns="0" tIns="91440" bIns="0">
            <a:spAutoFit/>
          </a:bodyPr>
          <a:lstStyle/>
          <a:p>
            <a:r>
              <a:rPr lang="en-US" sz="800" b="1" dirty="0">
                <a:latin typeface="Arial" panose="020B0604020202020204" pitchFamily="34" charset="0"/>
              </a:rPr>
              <a:t>Notes</a:t>
            </a:r>
            <a:endParaRPr lang="en-US" sz="800" dirty="0">
              <a:latin typeface="Arial" panose="020B0604020202020204" pitchFamily="34" charset="0"/>
            </a:endParaRPr>
          </a:p>
          <a:p>
            <a:r>
              <a:rPr lang="en-US" sz="800" dirty="0">
                <a:latin typeface="Arial" panose="020B0604020202020204" pitchFamily="34" charset="0"/>
              </a:rPr>
              <a:t>† Wording of the question was modified slightly from “view test results on a secure website” in 2015. </a:t>
            </a:r>
          </a:p>
          <a:p>
            <a:r>
              <a:rPr lang="en-US" sz="800" dirty="0">
                <a:latin typeface="Arial" panose="020B0604020202020204" pitchFamily="34" charset="0"/>
              </a:rPr>
              <a:t>‡ n/a: CMWF average is not available because the question was asked only in Canada in 2015. </a:t>
            </a:r>
          </a:p>
          <a:p>
            <a:r>
              <a:rPr lang="en-US" sz="800" dirty="0">
                <a:latin typeface="Arial" panose="020B0604020202020204" pitchFamily="34" charset="0"/>
              </a:rPr>
              <a:t>§ n/a: Data is not available because this was a new question in 2019.</a:t>
            </a:r>
          </a:p>
          <a:p>
            <a:r>
              <a:rPr lang="en-US" sz="800" dirty="0">
                <a:latin typeface="Arial" panose="020B0604020202020204" pitchFamily="34" charset="0"/>
              </a:rPr>
              <a:t>†† Wording of the question was modified slightly from “request refills for prescriptions online” in 2015.</a:t>
            </a:r>
          </a:p>
        </p:txBody>
      </p:sp>
      <p:grpSp>
        <p:nvGrpSpPr>
          <p:cNvPr id="58" name="Group 57"/>
          <p:cNvGrpSpPr/>
          <p:nvPr/>
        </p:nvGrpSpPr>
        <p:grpSpPr>
          <a:xfrm>
            <a:off x="979430" y="5397002"/>
            <a:ext cx="3325870" cy="784830"/>
            <a:chOff x="943842" y="5060796"/>
            <a:chExt cx="3325870" cy="784830"/>
          </a:xfrm>
        </p:grpSpPr>
        <p:pic>
          <p:nvPicPr>
            <p:cNvPr id="59" name="Content Placeholder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842" y="5120988"/>
              <a:ext cx="594360" cy="594360"/>
            </a:xfrm>
            <a:prstGeom prst="rect">
              <a:avLst/>
            </a:prstGeom>
          </p:spPr>
        </p:pic>
        <p:sp>
          <p:nvSpPr>
            <p:cNvPr id="60" name="Rectangle 59"/>
            <p:cNvSpPr/>
            <p:nvPr/>
          </p:nvSpPr>
          <p:spPr>
            <a:xfrm>
              <a:off x="1543140" y="5060796"/>
              <a:ext cx="2726572" cy="784830"/>
            </a:xfrm>
            <a:prstGeom prst="rect">
              <a:avLst/>
            </a:prstGeom>
          </p:spPr>
          <p:txBody>
            <a:bodyPr wrap="square">
              <a:spAutoFit/>
            </a:bodyPr>
            <a:lstStyle/>
            <a:p>
              <a:pPr>
                <a:lnSpc>
                  <a:spcPts val="1800"/>
                </a:lnSpc>
              </a:pPr>
              <a:r>
                <a:rPr lang="en-US" sz="1100" dirty="0">
                  <a:latin typeface="Arial" panose="020B0604020202020204" pitchFamily="34" charset="0"/>
                  <a:cs typeface="Arial" panose="020B0604020202020204" pitchFamily="34" charset="0"/>
                </a:rPr>
                <a:t>In 2016, 6% of Canadians viewed health information online or downloaded it </a:t>
              </a:r>
              <a:r>
                <a:rPr lang="en-US" sz="1100" dirty="0" smtClean="0">
                  <a:latin typeface="Arial" panose="020B0604020202020204" pitchFamily="34" charset="0"/>
                  <a:cs typeface="Arial" panose="020B0604020202020204" pitchFamily="34" charset="0"/>
                </a:rPr>
                <a:t/>
              </a:r>
              <a:br>
                <a:rPr lang="en-US" sz="1100" dirty="0" smtClean="0">
                  <a:latin typeface="Arial" panose="020B0604020202020204" pitchFamily="34" charset="0"/>
                  <a:cs typeface="Arial" panose="020B0604020202020204" pitchFamily="34" charset="0"/>
                </a:rPr>
              </a:br>
              <a:r>
                <a:rPr lang="en-US" sz="1100" dirty="0" smtClean="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e.g., test or laboratory results).</a:t>
              </a:r>
              <a:r>
                <a:rPr lang="en-US" sz="1100" baseline="30000" dirty="0">
                  <a:latin typeface="Arial" panose="020B0604020202020204" pitchFamily="34" charset="0"/>
                  <a:cs typeface="Arial" panose="020B0604020202020204" pitchFamily="34" charset="0"/>
                </a:rPr>
                <a:t>1</a:t>
              </a:r>
            </a:p>
          </p:txBody>
        </p:sp>
      </p:grpSp>
      <p:grpSp>
        <p:nvGrpSpPr>
          <p:cNvPr id="61" name="Group 60"/>
          <p:cNvGrpSpPr/>
          <p:nvPr/>
        </p:nvGrpSpPr>
        <p:grpSpPr>
          <a:xfrm>
            <a:off x="4769486" y="5397002"/>
            <a:ext cx="3460114" cy="1015663"/>
            <a:chOff x="5685680" y="5154817"/>
            <a:chExt cx="3460114" cy="1015663"/>
          </a:xfrm>
        </p:grpSpPr>
        <p:pic>
          <p:nvPicPr>
            <p:cNvPr id="62" name="Content Placeholder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5680" y="5224776"/>
              <a:ext cx="594360" cy="594360"/>
            </a:xfrm>
            <a:prstGeom prst="rect">
              <a:avLst/>
            </a:prstGeom>
          </p:spPr>
        </p:pic>
        <p:sp>
          <p:nvSpPr>
            <p:cNvPr id="63" name="Rectangle 62"/>
            <p:cNvSpPr/>
            <p:nvPr/>
          </p:nvSpPr>
          <p:spPr>
            <a:xfrm>
              <a:off x="6292231" y="5154817"/>
              <a:ext cx="2853563" cy="1015663"/>
            </a:xfrm>
            <a:prstGeom prst="rect">
              <a:avLst/>
            </a:prstGeom>
          </p:spPr>
          <p:txBody>
            <a:bodyPr wrap="square">
              <a:spAutoFit/>
            </a:bodyPr>
            <a:lstStyle/>
            <a:p>
              <a:pPr>
                <a:lnSpc>
                  <a:spcPts val="1800"/>
                </a:lnSpc>
              </a:pPr>
              <a:r>
                <a:rPr lang="en-US" sz="1100" dirty="0">
                  <a:latin typeface="Arial" panose="020B0604020202020204" pitchFamily="34" charset="0"/>
                  <a:cs typeface="Arial" panose="020B0604020202020204" pitchFamily="34" charset="0"/>
                </a:rPr>
                <a:t>In 2017, 2% of Canadian family physicians reported that patients in their practice could electronically add text and/or other documentation to their electronic record.</a:t>
              </a:r>
              <a:r>
                <a:rPr lang="en-US" sz="1100" baseline="30000" dirty="0">
                  <a:latin typeface="Arial" panose="020B0604020202020204" pitchFamily="34" charset="0"/>
                  <a:cs typeface="Arial" panose="020B0604020202020204" pitchFamily="34" charset="0"/>
                </a:rPr>
                <a:t>2</a:t>
              </a:r>
            </a:p>
          </p:txBody>
        </p:sp>
      </p:grpSp>
      <p:grpSp>
        <p:nvGrpSpPr>
          <p:cNvPr id="65" name="Group 64"/>
          <p:cNvGrpSpPr/>
          <p:nvPr/>
        </p:nvGrpSpPr>
        <p:grpSpPr>
          <a:xfrm>
            <a:off x="4665645" y="4157230"/>
            <a:ext cx="1169386" cy="276999"/>
            <a:chOff x="4655671" y="5475029"/>
            <a:chExt cx="1169386" cy="276999"/>
          </a:xfrm>
        </p:grpSpPr>
        <p:sp>
          <p:nvSpPr>
            <p:cNvPr id="66" name="Rectangle 65"/>
            <p:cNvSpPr/>
            <p:nvPr/>
          </p:nvSpPr>
          <p:spPr>
            <a:xfrm>
              <a:off x="4655671" y="5475029"/>
              <a:ext cx="932329"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67" name="Group 66"/>
            <p:cNvGrpSpPr/>
            <p:nvPr/>
          </p:nvGrpSpPr>
          <p:grpSpPr>
            <a:xfrm>
              <a:off x="4721412" y="5475029"/>
              <a:ext cx="1103645" cy="276999"/>
              <a:chOff x="5082477" y="5732017"/>
              <a:chExt cx="1103645" cy="276999"/>
            </a:xfrm>
          </p:grpSpPr>
          <p:sp>
            <p:nvSpPr>
              <p:cNvPr id="68" name="Rectangle 67"/>
              <p:cNvSpPr/>
              <p:nvPr/>
            </p:nvSpPr>
            <p:spPr bwMode="gray">
              <a:xfrm>
                <a:off x="5554851" y="5732017"/>
                <a:ext cx="631271" cy="276999"/>
              </a:xfrm>
              <a:prstGeom prst="rect">
                <a:avLst/>
              </a:prstGeom>
            </p:spPr>
            <p:txBody>
              <a:bodyPr wrap="square">
                <a:spAutoFit/>
              </a:bodyPr>
              <a:lstStyle/>
              <a:p>
                <a:r>
                  <a:rPr lang="en-US" sz="1200" dirty="0" smtClean="0">
                    <a:solidFill>
                      <a:srgbClr val="000000"/>
                    </a:solidFill>
                    <a:latin typeface="Arial Narrow" panose="020B0606020202030204" pitchFamily="34" charset="0"/>
                    <a:cs typeface="Arial" panose="020B0604020202020204" pitchFamily="34" charset="0"/>
                  </a:rPr>
                  <a:t>2019</a:t>
                </a:r>
                <a:endParaRPr lang="en-CA" sz="1200" dirty="0">
                  <a:latin typeface="Arial Narrow" panose="020B0606020202030204" pitchFamily="34" charset="0"/>
                  <a:cs typeface="Arial" panose="020B0604020202020204" pitchFamily="34" charset="0"/>
                </a:endParaRPr>
              </a:p>
            </p:txBody>
          </p:sp>
          <p:sp>
            <p:nvSpPr>
              <p:cNvPr id="69" name="Rectangle 68"/>
              <p:cNvSpPr/>
              <p:nvPr/>
            </p:nvSpPr>
            <p:spPr bwMode="gray">
              <a:xfrm>
                <a:off x="5082477" y="5806508"/>
                <a:ext cx="118872" cy="118872"/>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0" name="Rectangle 69"/>
              <p:cNvSpPr/>
              <p:nvPr/>
            </p:nvSpPr>
            <p:spPr bwMode="gray">
              <a:xfrm>
                <a:off x="5266608" y="5806508"/>
                <a:ext cx="118872" cy="118872"/>
              </a:xfrm>
              <a:prstGeom prst="rect">
                <a:avLst/>
              </a:prstGeom>
              <a:solidFill>
                <a:srgbClr val="CFE8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Rectangle 70"/>
              <p:cNvSpPr/>
              <p:nvPr/>
            </p:nvSpPr>
            <p:spPr bwMode="gray">
              <a:xfrm>
                <a:off x="5450739" y="5806508"/>
                <a:ext cx="118872" cy="11887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37" name="Rectangle 36"/>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38" name="Group 37"/>
          <p:cNvGrpSpPr/>
          <p:nvPr/>
        </p:nvGrpSpPr>
        <p:grpSpPr>
          <a:xfrm>
            <a:off x="374904" y="6493833"/>
            <a:ext cx="3754098" cy="230832"/>
            <a:chOff x="139635" y="6531780"/>
            <a:chExt cx="3754098" cy="230832"/>
          </a:xfrm>
        </p:grpSpPr>
        <p:sp>
          <p:nvSpPr>
            <p:cNvPr id="39"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40"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41"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42"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43"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44"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475080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39" y="274320"/>
            <a:ext cx="8702039" cy="553998"/>
          </a:xfrm>
        </p:spPr>
        <p:txBody>
          <a:bodyPr/>
          <a:lstStyle/>
          <a:p>
            <a:r>
              <a:rPr lang="en-US" dirty="0" smtClean="0"/>
              <a:t>Provincial and territorial snapshot: </a:t>
            </a:r>
            <a:br>
              <a:rPr lang="en-US" dirty="0" smtClean="0"/>
            </a:br>
            <a:r>
              <a:rPr lang="en-US" dirty="0" smtClean="0"/>
              <a:t>Electronic communication options for patients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729785841"/>
              </p:ext>
            </p:extLst>
          </p:nvPr>
        </p:nvGraphicFramePr>
        <p:xfrm>
          <a:off x="374904" y="1776704"/>
          <a:ext cx="8229600" cy="1499616"/>
        </p:xfrm>
        <a:graphic>
          <a:graphicData uri="http://schemas.openxmlformats.org/drawingml/2006/table">
            <a:tbl>
              <a:tblPr/>
              <a:tblGrid>
                <a:gridCol w="1579827">
                  <a:extLst>
                    <a:ext uri="{9D8B030D-6E8A-4147-A177-3AD203B41FA5}">
                      <a16:colId xmlns:a16="http://schemas.microsoft.com/office/drawing/2014/main" val="2274431385"/>
                    </a:ext>
                  </a:extLst>
                </a:gridCol>
                <a:gridCol w="510033">
                  <a:extLst>
                    <a:ext uri="{9D8B030D-6E8A-4147-A177-3AD203B41FA5}">
                      <a16:colId xmlns:a16="http://schemas.microsoft.com/office/drawing/2014/main" val="3414494534"/>
                    </a:ext>
                  </a:extLst>
                </a:gridCol>
                <a:gridCol w="510033">
                  <a:extLst>
                    <a:ext uri="{9D8B030D-6E8A-4147-A177-3AD203B41FA5}">
                      <a16:colId xmlns:a16="http://schemas.microsoft.com/office/drawing/2014/main" val="1291103358"/>
                    </a:ext>
                  </a:extLst>
                </a:gridCol>
                <a:gridCol w="510033">
                  <a:extLst>
                    <a:ext uri="{9D8B030D-6E8A-4147-A177-3AD203B41FA5}">
                      <a16:colId xmlns:a16="http://schemas.microsoft.com/office/drawing/2014/main" val="2659665947"/>
                    </a:ext>
                  </a:extLst>
                </a:gridCol>
                <a:gridCol w="510033">
                  <a:extLst>
                    <a:ext uri="{9D8B030D-6E8A-4147-A177-3AD203B41FA5}">
                      <a16:colId xmlns:a16="http://schemas.microsoft.com/office/drawing/2014/main" val="77205676"/>
                    </a:ext>
                  </a:extLst>
                </a:gridCol>
                <a:gridCol w="510033">
                  <a:extLst>
                    <a:ext uri="{9D8B030D-6E8A-4147-A177-3AD203B41FA5}">
                      <a16:colId xmlns:a16="http://schemas.microsoft.com/office/drawing/2014/main" val="5221739"/>
                    </a:ext>
                  </a:extLst>
                </a:gridCol>
                <a:gridCol w="510033">
                  <a:extLst>
                    <a:ext uri="{9D8B030D-6E8A-4147-A177-3AD203B41FA5}">
                      <a16:colId xmlns:a16="http://schemas.microsoft.com/office/drawing/2014/main" val="3757745029"/>
                    </a:ext>
                  </a:extLst>
                </a:gridCol>
                <a:gridCol w="510033">
                  <a:extLst>
                    <a:ext uri="{9D8B030D-6E8A-4147-A177-3AD203B41FA5}">
                      <a16:colId xmlns:a16="http://schemas.microsoft.com/office/drawing/2014/main" val="2250567162"/>
                    </a:ext>
                  </a:extLst>
                </a:gridCol>
                <a:gridCol w="510033">
                  <a:extLst>
                    <a:ext uri="{9D8B030D-6E8A-4147-A177-3AD203B41FA5}">
                      <a16:colId xmlns:a16="http://schemas.microsoft.com/office/drawing/2014/main" val="2848938551"/>
                    </a:ext>
                  </a:extLst>
                </a:gridCol>
                <a:gridCol w="510033">
                  <a:extLst>
                    <a:ext uri="{9D8B030D-6E8A-4147-A177-3AD203B41FA5}">
                      <a16:colId xmlns:a16="http://schemas.microsoft.com/office/drawing/2014/main" val="1775685730"/>
                    </a:ext>
                  </a:extLst>
                </a:gridCol>
                <a:gridCol w="510033">
                  <a:extLst>
                    <a:ext uri="{9D8B030D-6E8A-4147-A177-3AD203B41FA5}">
                      <a16:colId xmlns:a16="http://schemas.microsoft.com/office/drawing/2014/main" val="613197185"/>
                    </a:ext>
                  </a:extLst>
                </a:gridCol>
                <a:gridCol w="510033">
                  <a:extLst>
                    <a:ext uri="{9D8B030D-6E8A-4147-A177-3AD203B41FA5}">
                      <a16:colId xmlns:a16="http://schemas.microsoft.com/office/drawing/2014/main" val="4077132638"/>
                    </a:ext>
                  </a:extLst>
                </a:gridCol>
                <a:gridCol w="448908">
                  <a:extLst>
                    <a:ext uri="{9D8B030D-6E8A-4147-A177-3AD203B41FA5}">
                      <a16:colId xmlns:a16="http://schemas.microsoft.com/office/drawing/2014/main" val="178737671"/>
                    </a:ext>
                  </a:extLst>
                </a:gridCol>
                <a:gridCol w="590502">
                  <a:extLst>
                    <a:ext uri="{9D8B030D-6E8A-4147-A177-3AD203B41FA5}">
                      <a16:colId xmlns:a16="http://schemas.microsoft.com/office/drawing/2014/main" val="3241438732"/>
                    </a:ext>
                  </a:extLst>
                </a:gridCol>
              </a:tblGrid>
              <a:tr h="397170">
                <a:tc>
                  <a:txBody>
                    <a:bodyPr/>
                    <a:lstStyle/>
                    <a:p>
                      <a:pPr algn="l" fontAlgn="b"/>
                      <a:endParaRPr lang="en-CA" sz="1200" b="1" i="0" u="none" strike="noStrike" dirty="0">
                        <a:effectLst/>
                        <a:latin typeface="+mn-lt"/>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 </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127294">
                <a:tc>
                  <a:txBody>
                    <a:bodyPr/>
                    <a:lstStyle/>
                    <a:p>
                      <a:pPr marL="0" algn="l" defTabSz="1219170" rtl="0" eaLnBrk="1" fontAlgn="t" latinLnBrk="0" hangingPunct="1"/>
                      <a:r>
                        <a:rPr lang="en-US" sz="1200" kern="1200" dirty="0">
                          <a:solidFill>
                            <a:schemeClr val="tx1"/>
                          </a:solidFill>
                          <a:latin typeface="+mn-lt"/>
                          <a:ea typeface="+mn-ea"/>
                          <a:cs typeface="Arial" panose="020B0604020202020204" pitchFamily="34" charset="0"/>
                        </a:rPr>
                        <a:t>View test results online</a:t>
                      </a: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42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marL="0" algn="ctr" defTabSz="1219170" rtl="0" eaLnBrk="1" fontAlgn="b" latinLnBrk="0" hangingPunct="1"/>
                      <a:r>
                        <a:rPr lang="en-US" sz="10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49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r h="403900">
                <a:tc>
                  <a:txBody>
                    <a:bodyPr/>
                    <a:lstStyle/>
                    <a:p>
                      <a:pPr marL="0" algn="l" defTabSz="1219170" rtl="0" eaLnBrk="1" fontAlgn="t" latinLnBrk="0" hangingPunct="1"/>
                      <a:r>
                        <a:rPr lang="en-US" sz="1200" kern="1200" dirty="0">
                          <a:solidFill>
                            <a:schemeClr val="tx1"/>
                          </a:solidFill>
                          <a:latin typeface="+mn-lt"/>
                          <a:ea typeface="+mn-ea"/>
                          <a:cs typeface="Arial" panose="020B0604020202020204" pitchFamily="34" charset="0"/>
                        </a:rPr>
                        <a:t>View patient visit summaries online</a:t>
                      </a: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26</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995440861"/>
                  </a:ext>
                </a:extLst>
              </a:tr>
              <a:tr h="297601">
                <a:tc>
                  <a:txBody>
                    <a:bodyPr/>
                    <a:lstStyle/>
                    <a:p>
                      <a:pPr marL="0" algn="l" defTabSz="1219170" rtl="0" eaLnBrk="1" fontAlgn="t" latinLnBrk="0" hangingPunct="1"/>
                      <a:r>
                        <a:rPr lang="en-US" sz="1200" kern="1200" dirty="0" smtClean="0">
                          <a:solidFill>
                            <a:schemeClr val="tx1"/>
                          </a:solidFill>
                          <a:latin typeface="+mn-lt"/>
                          <a:ea typeface="+mn-ea"/>
                          <a:cs typeface="Arial" panose="020B0604020202020204" pitchFamily="34" charset="0"/>
                        </a:rPr>
                        <a:t>Request prescription renewals online</a:t>
                      </a:r>
                      <a:endParaRPr lang="en-US" sz="1200" kern="1200" dirty="0">
                        <a:solidFill>
                          <a:schemeClr val="tx1"/>
                        </a:solidFill>
                        <a:latin typeface="+mn-lt"/>
                        <a:ea typeface="+mn-ea"/>
                        <a:cs typeface="Arial" panose="020B0604020202020204" pitchFamily="34" charset="0"/>
                      </a:endParaRP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024"/>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52</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1592353907"/>
                  </a:ext>
                </a:extLst>
              </a:tr>
            </a:tbl>
          </a:graphicData>
        </a:graphic>
      </p:graphicFrame>
      <p:sp>
        <p:nvSpPr>
          <p:cNvPr id="8" name="Rectangle 7"/>
          <p:cNvSpPr/>
          <p:nvPr/>
        </p:nvSpPr>
        <p:spPr>
          <a:xfrm>
            <a:off x="374904" y="3290311"/>
            <a:ext cx="7178421" cy="707886"/>
          </a:xfrm>
          <a:prstGeom prst="rect">
            <a:avLst/>
          </a:prstGeom>
        </p:spPr>
        <p:txBody>
          <a:bodyPr wrap="square" lIns="0" tIns="91440" bIns="0">
            <a:spAutoFit/>
          </a:bodyPr>
          <a:lstStyle/>
          <a:p>
            <a:r>
              <a:rPr lang="en-US" sz="800" b="1" dirty="0" smtClean="0">
                <a:latin typeface="Arial" panose="020B0604020202020204" pitchFamily="34" charset="0"/>
              </a:rPr>
              <a:t>Notes</a:t>
            </a:r>
          </a:p>
          <a:p>
            <a:r>
              <a:rPr lang="en-US" sz="800" dirty="0">
                <a:latin typeface="Arial" panose="020B0604020202020204" pitchFamily="34" charset="0"/>
                <a:cs typeface="Arial" panose="020B0604020202020204" pitchFamily="34" charset="0"/>
              </a:rPr>
              <a:t>* The coefficient of variation (CV) is between 16.6% and 33.3%; use with caution.</a:t>
            </a:r>
          </a:p>
          <a:p>
            <a:r>
              <a:rPr lang="en-US" sz="800" dirty="0">
                <a:latin typeface="Arial" panose="020B0604020202020204" pitchFamily="34" charset="0"/>
                <a:cs typeface="Arial" panose="020B0604020202020204" pitchFamily="34" charset="0"/>
              </a:rPr>
              <a:t>— Data </a:t>
            </a:r>
            <a:r>
              <a:rPr lang="en-US" sz="800" dirty="0" smtClean="0">
                <a:latin typeface="Arial" panose="020B0604020202020204" pitchFamily="34" charset="0"/>
                <a:cs typeface="Arial" panose="020B0604020202020204" pitchFamily="34" charset="0"/>
              </a:rPr>
              <a:t>is </a:t>
            </a:r>
            <a:r>
              <a:rPr lang="en-US" sz="800" dirty="0">
                <a:latin typeface="Arial" panose="020B0604020202020204" pitchFamily="34" charset="0"/>
                <a:cs typeface="Arial" panose="020B0604020202020204" pitchFamily="34" charset="0"/>
              </a:rPr>
              <a:t>suppressed due to extreme sampling variability (CV&gt;33.3%).</a:t>
            </a:r>
          </a:p>
          <a:p>
            <a:r>
              <a:rPr lang="en-US" sz="800" dirty="0" smtClean="0">
                <a:latin typeface="Arial" panose="020B0604020202020204" pitchFamily="34" charset="0"/>
              </a:rPr>
              <a:t>The CMWF </a:t>
            </a:r>
            <a:r>
              <a:rPr lang="en-US" sz="800" dirty="0">
                <a:latin typeface="Arial" panose="020B0604020202020204" pitchFamily="34" charset="0"/>
              </a:rPr>
              <a:t>average was calculated by adding the results from the 11 countries and dividing by the number of countries. The Canadian average represents the average experience of Canadians (as opposed to the mean of provincial </a:t>
            </a:r>
            <a:r>
              <a:rPr lang="en-US" sz="800" dirty="0" smtClean="0">
                <a:latin typeface="Arial" panose="020B0604020202020204" pitchFamily="34" charset="0"/>
              </a:rPr>
              <a:t>and territorial results).</a:t>
            </a:r>
          </a:p>
        </p:txBody>
      </p:sp>
      <p:sp>
        <p:nvSpPr>
          <p:cNvPr id="41" name="Rectangle 40"/>
          <p:cNvSpPr/>
          <p:nvPr/>
        </p:nvSpPr>
        <p:spPr>
          <a:xfrm>
            <a:off x="374904" y="1316736"/>
            <a:ext cx="8426196" cy="446276"/>
          </a:xfrm>
          <a:prstGeom prst="rect">
            <a:avLst/>
          </a:prstGeom>
        </p:spPr>
        <p:txBody>
          <a:bodyPr wrap="square" lIns="0" tIns="91440" bIns="137160">
            <a:spAutoFit/>
          </a:bodyPr>
          <a:lstStyle/>
          <a:p>
            <a:r>
              <a:rPr lang="en-US" sz="1400" dirty="0">
                <a:solidFill>
                  <a:srgbClr val="365254"/>
                </a:solidFill>
                <a:cs typeface="Arial" panose="020B0604020202020204" pitchFamily="34" charset="0"/>
              </a:rPr>
              <a:t>Proportion of primary care physicians whose practice offers </a:t>
            </a:r>
            <a:r>
              <a:rPr lang="en-US" sz="1400" b="1" dirty="0">
                <a:solidFill>
                  <a:srgbClr val="365254"/>
                </a:solidFill>
                <a:cs typeface="Arial" panose="020B0604020202020204" pitchFamily="34" charset="0"/>
              </a:rPr>
              <a:t>their patients </a:t>
            </a:r>
            <a:r>
              <a:rPr lang="en-US" sz="1400" dirty="0">
                <a:solidFill>
                  <a:srgbClr val="365254"/>
                </a:solidFill>
                <a:cs typeface="Arial" panose="020B0604020202020204" pitchFamily="34" charset="0"/>
              </a:rPr>
              <a:t>the option to . . . </a:t>
            </a:r>
          </a:p>
        </p:txBody>
      </p:sp>
      <p:sp>
        <p:nvSpPr>
          <p:cNvPr id="29" name="Rectangle 28"/>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18" name="Group 17"/>
          <p:cNvGrpSpPr/>
          <p:nvPr/>
        </p:nvGrpSpPr>
        <p:grpSpPr>
          <a:xfrm>
            <a:off x="374904" y="6059010"/>
            <a:ext cx="3754098" cy="656156"/>
            <a:chOff x="374904" y="6059010"/>
            <a:chExt cx="3754098" cy="656156"/>
          </a:xfrm>
        </p:grpSpPr>
        <p:grpSp>
          <p:nvGrpSpPr>
            <p:cNvPr id="19" name="Group 18"/>
            <p:cNvGrpSpPr/>
            <p:nvPr/>
          </p:nvGrpSpPr>
          <p:grpSpPr>
            <a:xfrm>
              <a:off x="374904" y="6304861"/>
              <a:ext cx="3387471" cy="410305"/>
              <a:chOff x="3484840" y="6546819"/>
              <a:chExt cx="3387471" cy="410305"/>
            </a:xfrm>
          </p:grpSpPr>
          <p:sp>
            <p:nvSpPr>
              <p:cNvPr id="27" name="TextBox 26"/>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28" name="Oval 27"/>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20" name="Group 19"/>
            <p:cNvGrpSpPr/>
            <p:nvPr/>
          </p:nvGrpSpPr>
          <p:grpSpPr>
            <a:xfrm>
              <a:off x="374904" y="6059010"/>
              <a:ext cx="3754098" cy="230832"/>
              <a:chOff x="139635" y="6531780"/>
              <a:chExt cx="3754098" cy="230832"/>
            </a:xfrm>
          </p:grpSpPr>
          <p:sp>
            <p:nvSpPr>
              <p:cNvPr id="21"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22"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23"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24"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25"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26"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6103529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Picture Placeholder 39"/>
          <p:cNvGraphicFramePr>
            <a:graphicFrameLocks noGrp="1"/>
          </p:cNvGraphicFramePr>
          <p:nvPr>
            <p:ph type="pic" sz="quarter" idx="13"/>
            <p:extLst>
              <p:ext uri="{D42A27DB-BD31-4B8C-83A1-F6EECF244321}">
                <p14:modId xmlns:p14="http://schemas.microsoft.com/office/powerpoint/2010/main" val="855534703"/>
              </p:ext>
            </p:extLst>
          </p:nvPr>
        </p:nvGraphicFramePr>
        <p:xfrm>
          <a:off x="638002" y="2457939"/>
          <a:ext cx="7927975" cy="347593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Fewer Canadian primary care practices can </a:t>
            </a:r>
            <a:br>
              <a:rPr lang="en-US" dirty="0" smtClean="0"/>
            </a:br>
            <a:r>
              <a:rPr lang="en-US" dirty="0" smtClean="0"/>
              <a:t>communicate electronically with other practices compared with CMWF average</a:t>
            </a:r>
            <a:endParaRPr lang="en-US" dirty="0"/>
          </a:p>
        </p:txBody>
      </p:sp>
      <p:grpSp>
        <p:nvGrpSpPr>
          <p:cNvPr id="3" name="Group 2"/>
          <p:cNvGrpSpPr/>
          <p:nvPr/>
        </p:nvGrpSpPr>
        <p:grpSpPr>
          <a:xfrm>
            <a:off x="1171576" y="2463257"/>
            <a:ext cx="7258049" cy="465549"/>
            <a:chOff x="1171576" y="2609177"/>
            <a:chExt cx="7258049" cy="465549"/>
          </a:xfrm>
        </p:grpSpPr>
        <p:sp>
          <p:nvSpPr>
            <p:cNvPr id="4" name="Rectangle 3"/>
            <p:cNvSpPr/>
            <p:nvPr/>
          </p:nvSpPr>
          <p:spPr>
            <a:xfrm>
              <a:off x="1171576" y="2609177"/>
              <a:ext cx="2419350" cy="276999"/>
            </a:xfrm>
            <a:prstGeom prst="rect">
              <a:avLst/>
            </a:prstGeom>
          </p:spPr>
          <p:txBody>
            <a:bodyPr wrap="square">
              <a:spAutoFit/>
            </a:bodyPr>
            <a:lstStyle/>
            <a:p>
              <a:pPr algn="ctr" fontAlgn="t"/>
              <a:r>
                <a:rPr lang="en-US" sz="1200" b="1" dirty="0">
                  <a:latin typeface="Arial Narrow" panose="020B0606020202030204" pitchFamily="34" charset="0"/>
                  <a:cs typeface="Arial" panose="020B0604020202020204" pitchFamily="34" charset="0"/>
                </a:rPr>
                <a:t>Patient clinical summaries</a:t>
              </a:r>
              <a:endParaRPr lang="en-US" sz="1200" b="1" dirty="0">
                <a:solidFill>
                  <a:srgbClr val="000000"/>
                </a:solidFill>
                <a:latin typeface="Arial Narrow" panose="020B0606020202030204" pitchFamily="34" charset="0"/>
                <a:cs typeface="Arial" panose="020B0604020202020204" pitchFamily="34" charset="0"/>
              </a:endParaRPr>
            </a:p>
          </p:txBody>
        </p:sp>
        <p:sp>
          <p:nvSpPr>
            <p:cNvPr id="7" name="Rectangle 6"/>
            <p:cNvSpPr/>
            <p:nvPr/>
          </p:nvSpPr>
          <p:spPr>
            <a:xfrm>
              <a:off x="3600450" y="2609177"/>
              <a:ext cx="2400300" cy="457200"/>
            </a:xfrm>
            <a:prstGeom prst="rect">
              <a:avLst/>
            </a:prstGeom>
          </p:spPr>
          <p:txBody>
            <a:bodyPr wrap="square">
              <a:spAutoFit/>
            </a:bodyPr>
            <a:lstStyle/>
            <a:p>
              <a:pPr algn="ctr" fontAlgn="t"/>
              <a:r>
                <a:rPr lang="en-US" sz="1200" b="1" dirty="0">
                  <a:latin typeface="Arial Narrow" panose="020B0606020202030204" pitchFamily="34" charset="0"/>
                  <a:cs typeface="Arial" panose="020B0604020202020204" pitchFamily="34" charset="0"/>
                </a:rPr>
                <a:t>Laboratory and diagnostic </a:t>
              </a:r>
              <a:r>
                <a:rPr lang="en-US" sz="1200" b="1" dirty="0" smtClean="0">
                  <a:latin typeface="Arial Narrow" panose="020B0606020202030204" pitchFamily="34" charset="0"/>
                  <a:cs typeface="Arial" panose="020B0604020202020204" pitchFamily="34" charset="0"/>
                </a:rPr>
                <a:t/>
              </a:r>
              <a:br>
                <a:rPr lang="en-US" sz="1200" b="1" dirty="0" smtClean="0">
                  <a:latin typeface="Arial Narrow" panose="020B0606020202030204" pitchFamily="34" charset="0"/>
                  <a:cs typeface="Arial" panose="020B0604020202020204" pitchFamily="34" charset="0"/>
                </a:rPr>
              </a:br>
              <a:r>
                <a:rPr lang="en-US" sz="1200" b="1" dirty="0" smtClean="0">
                  <a:latin typeface="Arial Narrow" panose="020B0606020202030204" pitchFamily="34" charset="0"/>
                  <a:cs typeface="Arial" panose="020B0604020202020204" pitchFamily="34" charset="0"/>
                </a:rPr>
                <a:t>test </a:t>
              </a:r>
              <a:r>
                <a:rPr lang="en-US" sz="1200" b="1" dirty="0">
                  <a:latin typeface="Arial Narrow" panose="020B0606020202030204" pitchFamily="34" charset="0"/>
                  <a:cs typeface="Arial" panose="020B0604020202020204" pitchFamily="34" charset="0"/>
                </a:rPr>
                <a:t>results</a:t>
              </a:r>
              <a:endParaRPr lang="en-US" sz="1200" b="1" dirty="0">
                <a:solidFill>
                  <a:srgbClr val="000000"/>
                </a:solidFill>
                <a:latin typeface="Arial Narrow" panose="020B0606020202030204" pitchFamily="34" charset="0"/>
                <a:cs typeface="Arial" panose="020B0604020202020204" pitchFamily="34" charset="0"/>
              </a:endParaRPr>
            </a:p>
          </p:txBody>
        </p:sp>
        <p:sp>
          <p:nvSpPr>
            <p:cNvPr id="8" name="Rectangle 7"/>
            <p:cNvSpPr/>
            <p:nvPr/>
          </p:nvSpPr>
          <p:spPr>
            <a:xfrm>
              <a:off x="6010275" y="2617526"/>
              <a:ext cx="2419350" cy="457200"/>
            </a:xfrm>
            <a:prstGeom prst="rect">
              <a:avLst/>
            </a:prstGeom>
          </p:spPr>
          <p:txBody>
            <a:bodyPr wrap="square">
              <a:spAutoFit/>
            </a:bodyPr>
            <a:lstStyle/>
            <a:p>
              <a:pPr algn="ctr" fontAlgn="t"/>
              <a:r>
                <a:rPr lang="en-US" sz="1200" b="1" dirty="0">
                  <a:latin typeface="Arial Narrow" panose="020B0606020202030204" pitchFamily="34" charset="0"/>
                  <a:cs typeface="Arial" panose="020B0604020202020204" pitchFamily="34" charset="0"/>
                </a:rPr>
                <a:t>Lists of all medications taken </a:t>
              </a:r>
              <a:r>
                <a:rPr lang="en-US" sz="1200" b="1" dirty="0" smtClean="0">
                  <a:latin typeface="Arial Narrow" panose="020B0606020202030204" pitchFamily="34" charset="0"/>
                  <a:cs typeface="Arial" panose="020B0604020202020204" pitchFamily="34" charset="0"/>
                </a:rPr>
                <a:t/>
              </a:r>
              <a:br>
                <a:rPr lang="en-US" sz="1200" b="1" dirty="0" smtClean="0">
                  <a:latin typeface="Arial Narrow" panose="020B0606020202030204" pitchFamily="34" charset="0"/>
                  <a:cs typeface="Arial" panose="020B0604020202020204" pitchFamily="34" charset="0"/>
                </a:rPr>
              </a:br>
              <a:r>
                <a:rPr lang="en-US" sz="1200" b="1" dirty="0" smtClean="0">
                  <a:latin typeface="Arial Narrow" panose="020B0606020202030204" pitchFamily="34" charset="0"/>
                  <a:cs typeface="Arial" panose="020B0604020202020204" pitchFamily="34" charset="0"/>
                </a:rPr>
                <a:t>by </a:t>
              </a:r>
              <a:r>
                <a:rPr lang="en-US" sz="1200" b="1" dirty="0">
                  <a:latin typeface="Arial Narrow" panose="020B0606020202030204" pitchFamily="34" charset="0"/>
                  <a:cs typeface="Arial" panose="020B0604020202020204" pitchFamily="34" charset="0"/>
                </a:rPr>
                <a:t>an individual patient</a:t>
              </a:r>
              <a:endParaRPr lang="en-US" sz="1200" b="1" dirty="0">
                <a:solidFill>
                  <a:srgbClr val="365254"/>
                </a:solidFill>
                <a:latin typeface="Arial Narrow" panose="020B0606020202030204" pitchFamily="34" charset="0"/>
                <a:cs typeface="Arial" panose="020B0604020202020204" pitchFamily="34" charset="0"/>
              </a:endParaRPr>
            </a:p>
          </p:txBody>
        </p:sp>
      </p:grpSp>
      <p:sp>
        <p:nvSpPr>
          <p:cNvPr id="46" name="TextBox 45"/>
          <p:cNvSpPr txBox="1"/>
          <p:nvPr/>
        </p:nvSpPr>
        <p:spPr>
          <a:xfrm>
            <a:off x="374904" y="5796478"/>
            <a:ext cx="5272305" cy="338554"/>
          </a:xfrm>
          <a:prstGeom prst="rect">
            <a:avLst/>
          </a:prstGeom>
        </p:spPr>
        <p:txBody>
          <a:bodyPr wrap="square" lIns="0" tIns="91440" bIns="0">
            <a:spAutoFit/>
          </a:bodyPr>
          <a:lstStyle>
            <a:defPPr>
              <a:defRPr lang="en-US"/>
            </a:defPPr>
            <a:lvl1pPr>
              <a:defRPr sz="900" b="1">
                <a:latin typeface="Arial" panose="020B0604020202020204" pitchFamily="34" charset="0"/>
              </a:defRPr>
            </a:lvl1pPr>
          </a:lstStyle>
          <a:p>
            <a:r>
              <a:rPr lang="en-US" sz="800" dirty="0" smtClean="0"/>
              <a:t>Note</a:t>
            </a:r>
          </a:p>
          <a:p>
            <a:r>
              <a:rPr lang="en-US" sz="800" b="0" dirty="0" smtClean="0"/>
              <a:t>n/a: Data is not available because this was a new question in 2019.</a:t>
            </a:r>
          </a:p>
        </p:txBody>
      </p:sp>
      <p:sp>
        <p:nvSpPr>
          <p:cNvPr id="47" name="Rectangle 46"/>
          <p:cNvSpPr/>
          <p:nvPr/>
        </p:nvSpPr>
        <p:spPr>
          <a:xfrm>
            <a:off x="374903" y="1737360"/>
            <a:ext cx="8626221" cy="661720"/>
          </a:xfrm>
          <a:prstGeom prst="rect">
            <a:avLst/>
          </a:prstGeom>
        </p:spPr>
        <p:txBody>
          <a:bodyPr wrap="square" lIns="0" tIns="91440" bIns="137160">
            <a:spAutoFit/>
          </a:bodyPr>
          <a:lstStyle/>
          <a:p>
            <a:r>
              <a:rPr lang="en-US" sz="1400" dirty="0">
                <a:solidFill>
                  <a:srgbClr val="365254"/>
                </a:solidFill>
                <a:cs typeface="Arial" panose="020B0604020202020204" pitchFamily="34" charset="0"/>
              </a:rPr>
              <a:t>Proportion of primary care physicians who can electronically exchange the following with any </a:t>
            </a:r>
            <a:r>
              <a:rPr lang="en-US" sz="1400" dirty="0" smtClean="0">
                <a:solidFill>
                  <a:srgbClr val="365254"/>
                </a:solidFill>
                <a:cs typeface="Arial" panose="020B0604020202020204" pitchFamily="34" charset="0"/>
              </a:rPr>
              <a:t/>
            </a:r>
            <a:br>
              <a:rPr lang="en-US" sz="1400" dirty="0" smtClean="0">
                <a:solidFill>
                  <a:srgbClr val="365254"/>
                </a:solidFill>
                <a:cs typeface="Arial" panose="020B0604020202020204" pitchFamily="34" charset="0"/>
              </a:rPr>
            </a:br>
            <a:r>
              <a:rPr lang="en-US" sz="1400" dirty="0" smtClean="0">
                <a:solidFill>
                  <a:srgbClr val="365254"/>
                </a:solidFill>
                <a:cs typeface="Arial" panose="020B0604020202020204" pitchFamily="34" charset="0"/>
              </a:rPr>
              <a:t>doctors </a:t>
            </a:r>
            <a:r>
              <a:rPr lang="en-US" sz="1400" dirty="0">
                <a:solidFill>
                  <a:srgbClr val="365254"/>
                </a:solidFill>
                <a:cs typeface="Arial" panose="020B0604020202020204" pitchFamily="34" charset="0"/>
              </a:rPr>
              <a:t>outside their practice</a:t>
            </a:r>
          </a:p>
        </p:txBody>
      </p:sp>
      <p:grpSp>
        <p:nvGrpSpPr>
          <p:cNvPr id="48" name="Group 47"/>
          <p:cNvGrpSpPr/>
          <p:nvPr/>
        </p:nvGrpSpPr>
        <p:grpSpPr>
          <a:xfrm>
            <a:off x="4705350" y="5589734"/>
            <a:ext cx="990566" cy="276999"/>
            <a:chOff x="4834491" y="5475029"/>
            <a:chExt cx="990566" cy="276999"/>
          </a:xfrm>
        </p:grpSpPr>
        <p:sp>
          <p:nvSpPr>
            <p:cNvPr id="49" name="Rectangle 48"/>
            <p:cNvSpPr/>
            <p:nvPr/>
          </p:nvSpPr>
          <p:spPr>
            <a:xfrm>
              <a:off x="4834491" y="5475029"/>
              <a:ext cx="753509"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50" name="Group 49"/>
            <p:cNvGrpSpPr/>
            <p:nvPr/>
          </p:nvGrpSpPr>
          <p:grpSpPr>
            <a:xfrm>
              <a:off x="4902387" y="5475029"/>
              <a:ext cx="922670" cy="276999"/>
              <a:chOff x="5263452" y="5732017"/>
              <a:chExt cx="922670" cy="276999"/>
            </a:xfrm>
          </p:grpSpPr>
          <p:sp>
            <p:nvSpPr>
              <p:cNvPr id="51" name="Rectangle 50"/>
              <p:cNvSpPr/>
              <p:nvPr/>
            </p:nvSpPr>
            <p:spPr bwMode="gray">
              <a:xfrm>
                <a:off x="5554851" y="5732017"/>
                <a:ext cx="631271" cy="276999"/>
              </a:xfrm>
              <a:prstGeom prst="rect">
                <a:avLst/>
              </a:prstGeom>
            </p:spPr>
            <p:txBody>
              <a:bodyPr wrap="square">
                <a:spAutoFit/>
              </a:bodyPr>
              <a:lstStyle/>
              <a:p>
                <a:r>
                  <a:rPr lang="en-US" sz="1200" dirty="0" smtClean="0">
                    <a:solidFill>
                      <a:srgbClr val="000000"/>
                    </a:solidFill>
                    <a:latin typeface="Arial Narrow" panose="020B0606020202030204" pitchFamily="34" charset="0"/>
                    <a:cs typeface="Arial" panose="020B0604020202020204" pitchFamily="34" charset="0"/>
                  </a:rPr>
                  <a:t>2019</a:t>
                </a:r>
                <a:endParaRPr lang="en-CA" sz="1200" dirty="0">
                  <a:latin typeface="Arial Narrow" panose="020B0606020202030204" pitchFamily="34" charset="0"/>
                  <a:cs typeface="Arial" panose="020B0604020202020204" pitchFamily="34" charset="0"/>
                </a:endParaRPr>
              </a:p>
            </p:txBody>
          </p:sp>
          <p:sp>
            <p:nvSpPr>
              <p:cNvPr id="52" name="Rectangle 51"/>
              <p:cNvSpPr/>
              <p:nvPr/>
            </p:nvSpPr>
            <p:spPr bwMode="gray">
              <a:xfrm>
                <a:off x="5263452" y="5806508"/>
                <a:ext cx="118872" cy="118872"/>
              </a:xfrm>
              <a:prstGeom prst="rect">
                <a:avLst/>
              </a:prstGeom>
              <a:solidFill>
                <a:srgbClr val="ED702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Rectangle 53"/>
              <p:cNvSpPr/>
              <p:nvPr/>
            </p:nvSpPr>
            <p:spPr bwMode="gray">
              <a:xfrm>
                <a:off x="5450739" y="5806508"/>
                <a:ext cx="118872" cy="11887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29" name="Rectangle 28"/>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30" name="Group 29"/>
          <p:cNvGrpSpPr/>
          <p:nvPr/>
        </p:nvGrpSpPr>
        <p:grpSpPr>
          <a:xfrm>
            <a:off x="374904" y="6493833"/>
            <a:ext cx="3754098" cy="230832"/>
            <a:chOff x="139635" y="6531780"/>
            <a:chExt cx="3754098" cy="230832"/>
          </a:xfrm>
        </p:grpSpPr>
        <p:sp>
          <p:nvSpPr>
            <p:cNvPr id="31"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32"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3"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35"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6"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37"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950193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and territorial snapshot: Electronic communication with other practices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622513317"/>
              </p:ext>
            </p:extLst>
          </p:nvPr>
        </p:nvGraphicFramePr>
        <p:xfrm>
          <a:off x="374904" y="2095755"/>
          <a:ext cx="8229595" cy="2231136"/>
        </p:xfrm>
        <a:graphic>
          <a:graphicData uri="http://schemas.openxmlformats.org/drawingml/2006/table">
            <a:tbl>
              <a:tblPr/>
              <a:tblGrid>
                <a:gridCol w="1447799">
                  <a:extLst>
                    <a:ext uri="{9D8B030D-6E8A-4147-A177-3AD203B41FA5}">
                      <a16:colId xmlns:a16="http://schemas.microsoft.com/office/drawing/2014/main" val="2274431385"/>
                    </a:ext>
                  </a:extLst>
                </a:gridCol>
                <a:gridCol w="635158">
                  <a:extLst>
                    <a:ext uri="{9D8B030D-6E8A-4147-A177-3AD203B41FA5}">
                      <a16:colId xmlns:a16="http://schemas.microsoft.com/office/drawing/2014/main" val="3414494534"/>
                    </a:ext>
                  </a:extLst>
                </a:gridCol>
                <a:gridCol w="505173">
                  <a:extLst>
                    <a:ext uri="{9D8B030D-6E8A-4147-A177-3AD203B41FA5}">
                      <a16:colId xmlns:a16="http://schemas.microsoft.com/office/drawing/2014/main" val="1291103358"/>
                    </a:ext>
                  </a:extLst>
                </a:gridCol>
                <a:gridCol w="505173">
                  <a:extLst>
                    <a:ext uri="{9D8B030D-6E8A-4147-A177-3AD203B41FA5}">
                      <a16:colId xmlns:a16="http://schemas.microsoft.com/office/drawing/2014/main" val="2659665947"/>
                    </a:ext>
                  </a:extLst>
                </a:gridCol>
                <a:gridCol w="505173">
                  <a:extLst>
                    <a:ext uri="{9D8B030D-6E8A-4147-A177-3AD203B41FA5}">
                      <a16:colId xmlns:a16="http://schemas.microsoft.com/office/drawing/2014/main" val="77205676"/>
                    </a:ext>
                  </a:extLst>
                </a:gridCol>
                <a:gridCol w="505173">
                  <a:extLst>
                    <a:ext uri="{9D8B030D-6E8A-4147-A177-3AD203B41FA5}">
                      <a16:colId xmlns:a16="http://schemas.microsoft.com/office/drawing/2014/main" val="5221739"/>
                    </a:ext>
                  </a:extLst>
                </a:gridCol>
                <a:gridCol w="505173">
                  <a:extLst>
                    <a:ext uri="{9D8B030D-6E8A-4147-A177-3AD203B41FA5}">
                      <a16:colId xmlns:a16="http://schemas.microsoft.com/office/drawing/2014/main" val="3757745029"/>
                    </a:ext>
                  </a:extLst>
                </a:gridCol>
                <a:gridCol w="505173">
                  <a:extLst>
                    <a:ext uri="{9D8B030D-6E8A-4147-A177-3AD203B41FA5}">
                      <a16:colId xmlns:a16="http://schemas.microsoft.com/office/drawing/2014/main" val="2250567162"/>
                    </a:ext>
                  </a:extLst>
                </a:gridCol>
                <a:gridCol w="505173">
                  <a:extLst>
                    <a:ext uri="{9D8B030D-6E8A-4147-A177-3AD203B41FA5}">
                      <a16:colId xmlns:a16="http://schemas.microsoft.com/office/drawing/2014/main" val="2848938551"/>
                    </a:ext>
                  </a:extLst>
                </a:gridCol>
                <a:gridCol w="505173">
                  <a:extLst>
                    <a:ext uri="{9D8B030D-6E8A-4147-A177-3AD203B41FA5}">
                      <a16:colId xmlns:a16="http://schemas.microsoft.com/office/drawing/2014/main" val="1775685730"/>
                    </a:ext>
                  </a:extLst>
                </a:gridCol>
                <a:gridCol w="505173">
                  <a:extLst>
                    <a:ext uri="{9D8B030D-6E8A-4147-A177-3AD203B41FA5}">
                      <a16:colId xmlns:a16="http://schemas.microsoft.com/office/drawing/2014/main" val="613197185"/>
                    </a:ext>
                  </a:extLst>
                </a:gridCol>
                <a:gridCol w="505173">
                  <a:extLst>
                    <a:ext uri="{9D8B030D-6E8A-4147-A177-3AD203B41FA5}">
                      <a16:colId xmlns:a16="http://schemas.microsoft.com/office/drawing/2014/main" val="4077132638"/>
                    </a:ext>
                  </a:extLst>
                </a:gridCol>
                <a:gridCol w="505173">
                  <a:extLst>
                    <a:ext uri="{9D8B030D-6E8A-4147-A177-3AD203B41FA5}">
                      <a16:colId xmlns:a16="http://schemas.microsoft.com/office/drawing/2014/main" val="178737671"/>
                    </a:ext>
                  </a:extLst>
                </a:gridCol>
                <a:gridCol w="589735">
                  <a:extLst>
                    <a:ext uri="{9D8B030D-6E8A-4147-A177-3AD203B41FA5}">
                      <a16:colId xmlns:a16="http://schemas.microsoft.com/office/drawing/2014/main" val="3241438732"/>
                    </a:ext>
                  </a:extLst>
                </a:gridCol>
              </a:tblGrid>
              <a:tr h="0">
                <a:tc>
                  <a:txBody>
                    <a:bodyPr/>
                    <a:lstStyle/>
                    <a:p>
                      <a:pPr algn="l" fontAlgn="b"/>
                      <a:endParaRPr lang="en-CA" sz="1200" b="1" i="0" u="none" strike="noStrike" dirty="0">
                        <a:effectLst/>
                        <a:latin typeface="+mn-lt"/>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 </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309283">
                <a:tc>
                  <a:txBody>
                    <a:bodyPr/>
                    <a:lstStyle/>
                    <a:p>
                      <a:pPr marL="0" algn="l" defTabSz="1219170" rtl="0" eaLnBrk="1" fontAlgn="t" latinLnBrk="0" hangingPunct="1"/>
                      <a:r>
                        <a:rPr lang="en-US" sz="1200" kern="1200" dirty="0">
                          <a:solidFill>
                            <a:schemeClr val="tx1"/>
                          </a:solidFill>
                          <a:latin typeface="+mn-lt"/>
                          <a:ea typeface="+mn-ea"/>
                          <a:cs typeface="Arial" panose="020B0604020202020204" pitchFamily="34" charset="0"/>
                        </a:rPr>
                        <a:t>Patient clinical summaries</a:t>
                      </a: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25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63</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309283">
                <a:tc>
                  <a:txBody>
                    <a:bodyPr/>
                    <a:lstStyle/>
                    <a:p>
                      <a:pPr marL="0" algn="l" defTabSz="1219170" rtl="0" eaLnBrk="1" fontAlgn="t" latinLnBrk="0" hangingPunct="1"/>
                      <a:r>
                        <a:rPr lang="en-US" sz="1200" kern="1200" dirty="0">
                          <a:solidFill>
                            <a:schemeClr val="tx1"/>
                          </a:solidFill>
                          <a:latin typeface="+mn-lt"/>
                          <a:ea typeface="+mn-ea"/>
                          <a:cs typeface="Arial" panose="020B0604020202020204" pitchFamily="34" charset="0"/>
                        </a:rPr>
                        <a:t>Laboratory </a:t>
                      </a:r>
                      <a:r>
                        <a:rPr lang="en-US" sz="1200" kern="1200" dirty="0" smtClean="0">
                          <a:solidFill>
                            <a:schemeClr val="tx1"/>
                          </a:solidFill>
                          <a:latin typeface="+mn-lt"/>
                          <a:ea typeface="+mn-ea"/>
                          <a:cs typeface="Arial" panose="020B0604020202020204" pitchFamily="34" charset="0"/>
                        </a:rPr>
                        <a:t/>
                      </a:r>
                      <a:br>
                        <a:rPr lang="en-US" sz="1200" kern="1200" dirty="0" smtClean="0">
                          <a:solidFill>
                            <a:schemeClr val="tx1"/>
                          </a:solidFill>
                          <a:latin typeface="+mn-lt"/>
                          <a:ea typeface="+mn-ea"/>
                          <a:cs typeface="Arial" panose="020B0604020202020204" pitchFamily="34" charset="0"/>
                        </a:rPr>
                      </a:br>
                      <a:r>
                        <a:rPr lang="en-US" sz="1200" kern="1200" dirty="0" smtClean="0">
                          <a:solidFill>
                            <a:schemeClr val="tx1"/>
                          </a:solidFill>
                          <a:latin typeface="+mn-lt"/>
                          <a:ea typeface="+mn-ea"/>
                          <a:cs typeface="Arial" panose="020B0604020202020204" pitchFamily="34" charset="0"/>
                        </a:rPr>
                        <a:t>and </a:t>
                      </a:r>
                      <a:r>
                        <a:rPr lang="en-US" sz="1200" kern="1200" dirty="0">
                          <a:solidFill>
                            <a:schemeClr val="tx1"/>
                          </a:solidFill>
                          <a:latin typeface="+mn-lt"/>
                          <a:ea typeface="+mn-ea"/>
                          <a:cs typeface="Arial" panose="020B0604020202020204" pitchFamily="34" charset="0"/>
                        </a:rPr>
                        <a:t>diagnostic </a:t>
                      </a:r>
                      <a:r>
                        <a:rPr lang="en-US" sz="1200" kern="1200" dirty="0" smtClean="0">
                          <a:solidFill>
                            <a:schemeClr val="tx1"/>
                          </a:solidFill>
                          <a:latin typeface="+mn-lt"/>
                          <a:ea typeface="+mn-ea"/>
                          <a:cs typeface="Arial" panose="020B0604020202020204" pitchFamily="34" charset="0"/>
                        </a:rPr>
                        <a:t/>
                      </a:r>
                      <a:br>
                        <a:rPr lang="en-US" sz="1200" kern="1200" dirty="0" smtClean="0">
                          <a:solidFill>
                            <a:schemeClr val="tx1"/>
                          </a:solidFill>
                          <a:latin typeface="+mn-lt"/>
                          <a:ea typeface="+mn-ea"/>
                          <a:cs typeface="Arial" panose="020B0604020202020204" pitchFamily="34" charset="0"/>
                        </a:rPr>
                      </a:br>
                      <a:r>
                        <a:rPr lang="en-US" sz="1200" kern="1200" dirty="0" smtClean="0">
                          <a:solidFill>
                            <a:schemeClr val="tx1"/>
                          </a:solidFill>
                          <a:latin typeface="+mn-lt"/>
                          <a:ea typeface="+mn-ea"/>
                          <a:cs typeface="Arial" panose="020B0604020202020204" pitchFamily="34" charset="0"/>
                        </a:rPr>
                        <a:t>test </a:t>
                      </a:r>
                      <a:r>
                        <a:rPr lang="en-US" sz="1200" kern="1200" dirty="0">
                          <a:solidFill>
                            <a:schemeClr val="tx1"/>
                          </a:solidFill>
                          <a:latin typeface="+mn-lt"/>
                          <a:ea typeface="+mn-ea"/>
                          <a:cs typeface="Arial" panose="020B0604020202020204" pitchFamily="34" charset="0"/>
                        </a:rPr>
                        <a:t>results</a:t>
                      </a: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36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65</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r h="309283">
                <a:tc>
                  <a:txBody>
                    <a:bodyPr/>
                    <a:lstStyle/>
                    <a:p>
                      <a:pPr algn="l" fontAlgn="t"/>
                      <a:r>
                        <a:rPr lang="en-US" sz="1200" kern="1200" dirty="0" smtClean="0">
                          <a:solidFill>
                            <a:schemeClr val="tx1"/>
                          </a:solidFill>
                          <a:latin typeface="+mn-lt"/>
                          <a:ea typeface="+mn-ea"/>
                          <a:cs typeface="Arial" panose="020B0604020202020204" pitchFamily="34" charset="0"/>
                        </a:rPr>
                        <a:t>Lists of all medications </a:t>
                      </a:r>
                      <a:br>
                        <a:rPr lang="en-US" sz="1200" kern="1200" dirty="0" smtClean="0">
                          <a:solidFill>
                            <a:schemeClr val="tx1"/>
                          </a:solidFill>
                          <a:latin typeface="+mn-lt"/>
                          <a:ea typeface="+mn-ea"/>
                          <a:cs typeface="Arial" panose="020B0604020202020204" pitchFamily="34" charset="0"/>
                        </a:rPr>
                      </a:br>
                      <a:r>
                        <a:rPr lang="en-US" sz="1200" kern="1200" dirty="0" smtClean="0">
                          <a:solidFill>
                            <a:schemeClr val="tx1"/>
                          </a:solidFill>
                          <a:latin typeface="+mn-lt"/>
                          <a:ea typeface="+mn-ea"/>
                          <a:cs typeface="Arial" panose="020B0604020202020204" pitchFamily="34" charset="0"/>
                        </a:rPr>
                        <a:t>taken by an </a:t>
                      </a:r>
                      <a:br>
                        <a:rPr lang="en-US" sz="1200" kern="1200" dirty="0" smtClean="0">
                          <a:solidFill>
                            <a:schemeClr val="tx1"/>
                          </a:solidFill>
                          <a:latin typeface="+mn-lt"/>
                          <a:ea typeface="+mn-ea"/>
                          <a:cs typeface="Arial" panose="020B0604020202020204" pitchFamily="34" charset="0"/>
                        </a:rPr>
                      </a:br>
                      <a:r>
                        <a:rPr lang="en-US" sz="1200" kern="1200" dirty="0" smtClean="0">
                          <a:solidFill>
                            <a:schemeClr val="tx1"/>
                          </a:solidFill>
                          <a:latin typeface="+mn-lt"/>
                          <a:ea typeface="+mn-ea"/>
                          <a:cs typeface="Arial" panose="020B0604020202020204" pitchFamily="34" charset="0"/>
                        </a:rPr>
                        <a:t>individual patient</a:t>
                      </a:r>
                      <a:endParaRPr lang="en-US" sz="1200" kern="1200" dirty="0">
                        <a:solidFill>
                          <a:schemeClr val="tx1"/>
                        </a:solidFill>
                        <a:latin typeface="+mn-lt"/>
                        <a:ea typeface="+mn-ea"/>
                        <a:cs typeface="Arial" panose="020B0604020202020204" pitchFamily="34" charset="0"/>
                      </a:endParaRP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33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62</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3995440861"/>
                  </a:ext>
                </a:extLst>
              </a:tr>
            </a:tbl>
          </a:graphicData>
        </a:graphic>
      </p:graphicFrame>
      <p:sp>
        <p:nvSpPr>
          <p:cNvPr id="41" name="Rectangle 40"/>
          <p:cNvSpPr/>
          <p:nvPr/>
        </p:nvSpPr>
        <p:spPr>
          <a:xfrm>
            <a:off x="374904" y="1316736"/>
            <a:ext cx="8426196" cy="661720"/>
          </a:xfrm>
          <a:prstGeom prst="rect">
            <a:avLst/>
          </a:prstGeom>
        </p:spPr>
        <p:txBody>
          <a:bodyPr wrap="square" lIns="0" tIns="91440" bIns="137160">
            <a:spAutoFit/>
          </a:bodyPr>
          <a:lstStyle/>
          <a:p>
            <a:r>
              <a:rPr lang="en-US" sz="1400" dirty="0">
                <a:solidFill>
                  <a:srgbClr val="365254"/>
                </a:solidFill>
                <a:cs typeface="Arial" panose="020B0604020202020204" pitchFamily="34" charset="0"/>
              </a:rPr>
              <a:t>Proportion of primary care physicians who can electronically exchange the following with any </a:t>
            </a:r>
            <a:r>
              <a:rPr lang="en-US" sz="1400" dirty="0" smtClean="0">
                <a:solidFill>
                  <a:srgbClr val="365254"/>
                </a:solidFill>
                <a:cs typeface="Arial" panose="020B0604020202020204" pitchFamily="34" charset="0"/>
              </a:rPr>
              <a:t/>
            </a:r>
            <a:br>
              <a:rPr lang="en-US" sz="1400" dirty="0" smtClean="0">
                <a:solidFill>
                  <a:srgbClr val="365254"/>
                </a:solidFill>
                <a:cs typeface="Arial" panose="020B0604020202020204" pitchFamily="34" charset="0"/>
              </a:rPr>
            </a:br>
            <a:r>
              <a:rPr lang="en-US" sz="1400" dirty="0" smtClean="0">
                <a:solidFill>
                  <a:srgbClr val="365254"/>
                </a:solidFill>
                <a:cs typeface="Arial" panose="020B0604020202020204" pitchFamily="34" charset="0"/>
              </a:rPr>
              <a:t>doctors </a:t>
            </a:r>
            <a:r>
              <a:rPr lang="en-US" sz="1400" dirty="0">
                <a:solidFill>
                  <a:srgbClr val="365254"/>
                </a:solidFill>
                <a:cs typeface="Arial" panose="020B0604020202020204" pitchFamily="34" charset="0"/>
              </a:rPr>
              <a:t>outside their practice</a:t>
            </a:r>
          </a:p>
        </p:txBody>
      </p:sp>
      <p:sp>
        <p:nvSpPr>
          <p:cNvPr id="42" name="TextBox 41"/>
          <p:cNvSpPr txBox="1"/>
          <p:nvPr/>
        </p:nvSpPr>
        <p:spPr>
          <a:xfrm>
            <a:off x="374904" y="4333600"/>
            <a:ext cx="7978521" cy="784830"/>
          </a:xfrm>
          <a:prstGeom prst="rect">
            <a:avLst/>
          </a:prstGeom>
        </p:spPr>
        <p:txBody>
          <a:bodyPr wrap="square" lIns="0" tIns="91440" bIns="0">
            <a:spAutoFit/>
          </a:bodyPr>
          <a:lstStyle>
            <a:defPPr>
              <a:defRPr lang="en-US"/>
            </a:defPPr>
            <a:lvl1pPr>
              <a:defRPr sz="900" b="1">
                <a:latin typeface="Arial" panose="020B0604020202020204" pitchFamily="34" charset="0"/>
              </a:defRPr>
            </a:lvl1pPr>
          </a:lstStyle>
          <a:p>
            <a:r>
              <a:rPr lang="en-US" dirty="0" smtClean="0"/>
              <a:t>Notes</a:t>
            </a:r>
          </a:p>
          <a:p>
            <a:r>
              <a:rPr lang="en-US" b="0" dirty="0"/>
              <a:t>* The coefficient of variation (CV) is between 16.6% and 33.3%; use with caution.</a:t>
            </a:r>
          </a:p>
          <a:p>
            <a:r>
              <a:rPr lang="en-US" b="0" dirty="0"/>
              <a:t>— Data is suppressed due to extreme sampling variability (CV&gt;33.3%).</a:t>
            </a:r>
          </a:p>
          <a:p>
            <a:r>
              <a:rPr lang="en-US" b="0" dirty="0"/>
              <a:t>The CMWF average was calculated by adding the results from the 11 countries and dividing by the number of countries. The Canadian average represents the average experience of Canadians (as opposed to the mean of provincial and territorial results).</a:t>
            </a:r>
          </a:p>
        </p:txBody>
      </p:sp>
      <p:sp>
        <p:nvSpPr>
          <p:cNvPr id="29" name="Rectangle 28"/>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18" name="Group 17"/>
          <p:cNvGrpSpPr/>
          <p:nvPr/>
        </p:nvGrpSpPr>
        <p:grpSpPr>
          <a:xfrm>
            <a:off x="374904" y="6059010"/>
            <a:ext cx="3754098" cy="656156"/>
            <a:chOff x="374904" y="6059010"/>
            <a:chExt cx="3754098" cy="656156"/>
          </a:xfrm>
        </p:grpSpPr>
        <p:grpSp>
          <p:nvGrpSpPr>
            <p:cNvPr id="19" name="Group 18"/>
            <p:cNvGrpSpPr/>
            <p:nvPr/>
          </p:nvGrpSpPr>
          <p:grpSpPr>
            <a:xfrm>
              <a:off x="374904" y="6304861"/>
              <a:ext cx="3387471" cy="410305"/>
              <a:chOff x="3484840" y="6546819"/>
              <a:chExt cx="3387471" cy="410305"/>
            </a:xfrm>
          </p:grpSpPr>
          <p:sp>
            <p:nvSpPr>
              <p:cNvPr id="27" name="TextBox 26"/>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28" name="Oval 27"/>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20" name="Group 19"/>
            <p:cNvGrpSpPr/>
            <p:nvPr/>
          </p:nvGrpSpPr>
          <p:grpSpPr>
            <a:xfrm>
              <a:off x="374904" y="6059010"/>
              <a:ext cx="3754098" cy="230832"/>
              <a:chOff x="139635" y="6531780"/>
              <a:chExt cx="3754098" cy="230832"/>
            </a:xfrm>
          </p:grpSpPr>
          <p:sp>
            <p:nvSpPr>
              <p:cNvPr id="21"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22"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23"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24"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25"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26"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6499621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Picture Placeholder 44"/>
          <p:cNvGraphicFramePr>
            <a:graphicFrameLocks noGrp="1"/>
          </p:cNvGraphicFramePr>
          <p:nvPr>
            <p:ph type="pic" sz="quarter" idx="13"/>
            <p:extLst>
              <p:ext uri="{D42A27DB-BD31-4B8C-83A1-F6EECF244321}">
                <p14:modId xmlns:p14="http://schemas.microsoft.com/office/powerpoint/2010/main" val="1099254696"/>
              </p:ext>
            </p:extLst>
          </p:nvPr>
        </p:nvGraphicFramePr>
        <p:xfrm>
          <a:off x="567536" y="2501926"/>
          <a:ext cx="7927975" cy="36557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Fewer Canadian primary care physicians review their performance in patient care at least annually compared with CMWF average</a:t>
            </a:r>
            <a:endParaRPr lang="en-US" dirty="0"/>
          </a:p>
        </p:txBody>
      </p:sp>
      <p:grpSp>
        <p:nvGrpSpPr>
          <p:cNvPr id="3" name="Group 2"/>
          <p:cNvGrpSpPr/>
          <p:nvPr/>
        </p:nvGrpSpPr>
        <p:grpSpPr>
          <a:xfrm>
            <a:off x="1104900" y="2538006"/>
            <a:ext cx="7219950" cy="1015663"/>
            <a:chOff x="1104900" y="2664470"/>
            <a:chExt cx="7219950" cy="1015663"/>
          </a:xfrm>
        </p:grpSpPr>
        <p:sp>
          <p:nvSpPr>
            <p:cNvPr id="17" name="Rectangle 16"/>
            <p:cNvSpPr/>
            <p:nvPr/>
          </p:nvSpPr>
          <p:spPr>
            <a:xfrm>
              <a:off x="1104900" y="2664470"/>
              <a:ext cx="1419224" cy="1015663"/>
            </a:xfrm>
            <a:prstGeom prst="rect">
              <a:avLst/>
            </a:prstGeom>
          </p:spPr>
          <p:txBody>
            <a:bodyPr wrap="square">
              <a:spAutoFit/>
            </a:bodyPr>
            <a:lstStyle/>
            <a:p>
              <a:pPr algn="ctr" fontAlgn="t"/>
              <a:r>
                <a:rPr lang="en-US" sz="1200" b="1" dirty="0">
                  <a:latin typeface="Arial Narrow" panose="020B0606020202030204" pitchFamily="34" charset="0"/>
                  <a:cs typeface="Arial" panose="020B0604020202020204" pitchFamily="34" charset="0"/>
                </a:rPr>
                <a:t>Clinical outcomes (e.g., </a:t>
              </a:r>
              <a:r>
                <a:rPr lang="en-US" sz="1200" b="1" dirty="0" smtClean="0">
                  <a:latin typeface="Arial Narrow" panose="020B0606020202030204" pitchFamily="34" charset="0"/>
                  <a:cs typeface="Arial" panose="020B0604020202020204" pitchFamily="34" charset="0"/>
                </a:rPr>
                <a:t>percentage </a:t>
              </a:r>
              <a:br>
                <a:rPr lang="en-US" sz="1200" b="1" dirty="0" smtClean="0">
                  <a:latin typeface="Arial Narrow" panose="020B0606020202030204" pitchFamily="34" charset="0"/>
                  <a:cs typeface="Arial" panose="020B0604020202020204" pitchFamily="34" charset="0"/>
                </a:rPr>
              </a:br>
              <a:r>
                <a:rPr lang="en-US" sz="1200" b="1" dirty="0" smtClean="0">
                  <a:latin typeface="Arial Narrow" panose="020B0606020202030204" pitchFamily="34" charset="0"/>
                  <a:cs typeface="Arial" panose="020B0604020202020204" pitchFamily="34" charset="0"/>
                </a:rPr>
                <a:t>of diabetes </a:t>
              </a:r>
              <a:r>
                <a:rPr lang="en-US" sz="1200" b="1" dirty="0">
                  <a:latin typeface="Arial Narrow" panose="020B0606020202030204" pitchFamily="34" charset="0"/>
                  <a:cs typeface="Arial" panose="020B0604020202020204" pitchFamily="34" charset="0"/>
                </a:rPr>
                <a:t>or </a:t>
              </a:r>
              <a:r>
                <a:rPr lang="en-US" sz="1200" b="1" dirty="0" smtClean="0">
                  <a:latin typeface="Arial Narrow" panose="020B0606020202030204" pitchFamily="34" charset="0"/>
                  <a:cs typeface="Arial" panose="020B0604020202020204" pitchFamily="34" charset="0"/>
                </a:rPr>
                <a:t>asthma patients </a:t>
              </a:r>
              <a:r>
                <a:rPr lang="en-US" sz="1200" b="1" dirty="0">
                  <a:latin typeface="Arial Narrow" panose="020B0606020202030204" pitchFamily="34" charset="0"/>
                  <a:cs typeface="Arial" panose="020B0604020202020204" pitchFamily="34" charset="0"/>
                </a:rPr>
                <a:t>with good control)</a:t>
              </a:r>
              <a:endParaRPr lang="en-US" sz="1200" b="1" dirty="0">
                <a:solidFill>
                  <a:srgbClr val="000000"/>
                </a:solidFill>
                <a:latin typeface="Arial Narrow" panose="020B0606020202030204" pitchFamily="34" charset="0"/>
                <a:cs typeface="Arial" panose="020B0604020202020204" pitchFamily="34" charset="0"/>
              </a:endParaRPr>
            </a:p>
          </p:txBody>
        </p:sp>
        <p:sp>
          <p:nvSpPr>
            <p:cNvPr id="18" name="Rectangle 17"/>
            <p:cNvSpPr/>
            <p:nvPr/>
          </p:nvSpPr>
          <p:spPr>
            <a:xfrm>
              <a:off x="2562225" y="2664470"/>
              <a:ext cx="1430074" cy="830997"/>
            </a:xfrm>
            <a:prstGeom prst="rect">
              <a:avLst/>
            </a:prstGeom>
          </p:spPr>
          <p:txBody>
            <a:bodyPr wrap="square">
              <a:spAutoFit/>
            </a:bodyPr>
            <a:lstStyle/>
            <a:p>
              <a:pPr algn="ctr" fontAlgn="t"/>
              <a:r>
                <a:rPr lang="en-US" sz="1200" b="1" dirty="0">
                  <a:latin typeface="Arial Narrow" panose="020B0606020202030204" pitchFamily="34" charset="0"/>
                  <a:cs typeface="Arial" panose="020B0604020202020204" pitchFamily="34" charset="0"/>
                </a:rPr>
                <a:t>Patients’ hospital admissions or emergency department use</a:t>
              </a:r>
              <a:endParaRPr lang="en-US" sz="1200" b="1" dirty="0">
                <a:solidFill>
                  <a:srgbClr val="000000"/>
                </a:solidFill>
                <a:latin typeface="Arial Narrow" panose="020B0606020202030204" pitchFamily="34" charset="0"/>
                <a:cs typeface="Arial" panose="020B0604020202020204" pitchFamily="34" charset="0"/>
              </a:endParaRPr>
            </a:p>
          </p:txBody>
        </p:sp>
        <p:sp>
          <p:nvSpPr>
            <p:cNvPr id="19" name="Rectangle 18"/>
            <p:cNvSpPr/>
            <p:nvPr/>
          </p:nvSpPr>
          <p:spPr>
            <a:xfrm>
              <a:off x="4010025" y="2664470"/>
              <a:ext cx="1419226" cy="1015663"/>
            </a:xfrm>
            <a:prstGeom prst="rect">
              <a:avLst/>
            </a:prstGeom>
          </p:spPr>
          <p:txBody>
            <a:bodyPr wrap="square">
              <a:spAutoFit/>
            </a:bodyPr>
            <a:lstStyle/>
            <a:p>
              <a:pPr algn="ctr" fontAlgn="t"/>
              <a:r>
                <a:rPr lang="en-US" sz="1200" b="1" dirty="0">
                  <a:latin typeface="Arial Narrow" panose="020B0606020202030204" pitchFamily="34" charset="0"/>
                  <a:cs typeface="Arial" panose="020B0604020202020204" pitchFamily="34" charset="0"/>
                </a:rPr>
                <a:t>Prescribing </a:t>
              </a:r>
              <a:r>
                <a:rPr lang="en-US" sz="1200" b="1" dirty="0" smtClean="0">
                  <a:latin typeface="Arial Narrow" panose="020B0606020202030204" pitchFamily="34" charset="0"/>
                  <a:cs typeface="Arial" panose="020B0604020202020204" pitchFamily="34" charset="0"/>
                </a:rPr>
                <a:t>practices </a:t>
              </a:r>
              <a:r>
                <a:rPr lang="en-US" sz="1200" b="1" dirty="0">
                  <a:latin typeface="Arial Narrow" panose="020B0606020202030204" pitchFamily="34" charset="0"/>
                  <a:cs typeface="Arial" panose="020B0604020202020204" pitchFamily="34" charset="0"/>
                </a:rPr>
                <a:t>(e.g., use of generic drugs, </a:t>
              </a:r>
              <a:r>
                <a:rPr lang="en-US" sz="1200" b="1" dirty="0" smtClean="0">
                  <a:latin typeface="Arial Narrow" panose="020B0606020202030204" pitchFamily="34" charset="0"/>
                  <a:cs typeface="Arial" panose="020B0604020202020204" pitchFamily="34" charset="0"/>
                </a:rPr>
                <a:t>antibiotics </a:t>
              </a:r>
              <a:br>
                <a:rPr lang="en-US" sz="1200" b="1" dirty="0" smtClean="0">
                  <a:latin typeface="Arial Narrow" panose="020B0606020202030204" pitchFamily="34" charset="0"/>
                  <a:cs typeface="Arial" panose="020B0604020202020204" pitchFamily="34" charset="0"/>
                </a:rPr>
              </a:br>
              <a:r>
                <a:rPr lang="en-US" sz="1200" b="1" dirty="0" smtClean="0">
                  <a:latin typeface="Arial Narrow" panose="020B0606020202030204" pitchFamily="34" charset="0"/>
                  <a:cs typeface="Arial" panose="020B0604020202020204" pitchFamily="34" charset="0"/>
                </a:rPr>
                <a:t>or </a:t>
              </a:r>
              <a:r>
                <a:rPr lang="en-US" sz="1200" b="1" dirty="0">
                  <a:latin typeface="Arial Narrow" panose="020B0606020202030204" pitchFamily="34" charset="0"/>
                  <a:cs typeface="Arial" panose="020B0604020202020204" pitchFamily="34" charset="0"/>
                </a:rPr>
                <a:t>opioids)</a:t>
              </a:r>
              <a:endParaRPr lang="en-US" sz="1200" b="1" dirty="0">
                <a:solidFill>
                  <a:srgbClr val="000000"/>
                </a:solidFill>
                <a:latin typeface="Arial Narrow" panose="020B0606020202030204" pitchFamily="34" charset="0"/>
                <a:cs typeface="Arial" panose="020B0604020202020204" pitchFamily="34" charset="0"/>
              </a:endParaRPr>
            </a:p>
          </p:txBody>
        </p:sp>
        <p:sp>
          <p:nvSpPr>
            <p:cNvPr id="20" name="Rectangle 19"/>
            <p:cNvSpPr/>
            <p:nvPr/>
          </p:nvSpPr>
          <p:spPr>
            <a:xfrm>
              <a:off x="5447848" y="2664470"/>
              <a:ext cx="1429202" cy="830997"/>
            </a:xfrm>
            <a:prstGeom prst="rect">
              <a:avLst/>
            </a:prstGeom>
          </p:spPr>
          <p:txBody>
            <a:bodyPr wrap="square">
              <a:spAutoFit/>
            </a:bodyPr>
            <a:lstStyle/>
            <a:p>
              <a:pPr algn="ctr" fontAlgn="t"/>
              <a:r>
                <a:rPr lang="en-US" sz="1200" b="1" dirty="0">
                  <a:latin typeface="Arial Narrow" panose="020B0606020202030204" pitchFamily="34" charset="0"/>
                  <a:cs typeface="Arial" panose="020B0604020202020204" pitchFamily="34" charset="0"/>
                </a:rPr>
                <a:t>Surveys of patient satisfaction </a:t>
              </a:r>
              <a:r>
                <a:rPr lang="en-US" sz="1200" b="1" dirty="0" smtClean="0">
                  <a:latin typeface="Arial Narrow" panose="020B0606020202030204" pitchFamily="34" charset="0"/>
                  <a:cs typeface="Arial" panose="020B0604020202020204" pitchFamily="34" charset="0"/>
                </a:rPr>
                <a:t/>
              </a:r>
              <a:br>
                <a:rPr lang="en-US" sz="1200" b="1" dirty="0" smtClean="0">
                  <a:latin typeface="Arial Narrow" panose="020B0606020202030204" pitchFamily="34" charset="0"/>
                  <a:cs typeface="Arial" panose="020B0604020202020204" pitchFamily="34" charset="0"/>
                </a:rPr>
              </a:br>
              <a:r>
                <a:rPr lang="en-US" sz="1200" b="1" dirty="0" smtClean="0">
                  <a:latin typeface="Arial Narrow" panose="020B0606020202030204" pitchFamily="34" charset="0"/>
                  <a:cs typeface="Arial" panose="020B0604020202020204" pitchFamily="34" charset="0"/>
                </a:rPr>
                <a:t>and </a:t>
              </a:r>
              <a:r>
                <a:rPr lang="en-US" sz="1200" b="1" dirty="0">
                  <a:latin typeface="Arial Narrow" panose="020B0606020202030204" pitchFamily="34" charset="0"/>
                  <a:cs typeface="Arial" panose="020B0604020202020204" pitchFamily="34" charset="0"/>
                </a:rPr>
                <a:t>experiences with care</a:t>
              </a:r>
              <a:endParaRPr lang="en-US" sz="1200" b="1" dirty="0">
                <a:solidFill>
                  <a:srgbClr val="000000"/>
                </a:solidFill>
                <a:latin typeface="Arial Narrow" panose="020B0606020202030204" pitchFamily="34" charset="0"/>
                <a:cs typeface="Arial" panose="020B0604020202020204" pitchFamily="34" charset="0"/>
              </a:endParaRPr>
            </a:p>
          </p:txBody>
        </p:sp>
        <p:sp>
          <p:nvSpPr>
            <p:cNvPr id="21" name="Rectangle 20"/>
            <p:cNvSpPr/>
            <p:nvPr/>
          </p:nvSpPr>
          <p:spPr>
            <a:xfrm>
              <a:off x="6896100" y="2664470"/>
              <a:ext cx="1428750" cy="646331"/>
            </a:xfrm>
            <a:prstGeom prst="rect">
              <a:avLst/>
            </a:prstGeom>
          </p:spPr>
          <p:txBody>
            <a:bodyPr wrap="square">
              <a:spAutoFit/>
            </a:bodyPr>
            <a:lstStyle/>
            <a:p>
              <a:pPr algn="ctr" fontAlgn="t"/>
              <a:r>
                <a:rPr lang="en-US" sz="1200" b="1" dirty="0">
                  <a:latin typeface="Arial Narrow" panose="020B0606020202030204" pitchFamily="34" charset="0"/>
                  <a:cs typeface="Arial" panose="020B0604020202020204" pitchFamily="34" charset="0"/>
                </a:rPr>
                <a:t>Surveys of </a:t>
              </a:r>
              <a:r>
                <a:rPr lang="en-US" sz="1200" b="1" dirty="0" smtClean="0">
                  <a:latin typeface="Arial Narrow" panose="020B0606020202030204" pitchFamily="34" charset="0"/>
                  <a:cs typeface="Arial" panose="020B0604020202020204" pitchFamily="34" charset="0"/>
                </a:rPr>
                <a:t>patient-reported outcome measures (</a:t>
              </a:r>
              <a:r>
                <a:rPr lang="en-US" sz="1200" b="1" dirty="0">
                  <a:latin typeface="Arial Narrow" panose="020B0606020202030204" pitchFamily="34" charset="0"/>
                  <a:cs typeface="Arial" panose="020B0604020202020204" pitchFamily="34" charset="0"/>
                </a:rPr>
                <a:t>PROMs)</a:t>
              </a:r>
              <a:endParaRPr lang="en-US" sz="1200" b="1" dirty="0">
                <a:solidFill>
                  <a:srgbClr val="000000"/>
                </a:solidFill>
                <a:latin typeface="Arial Narrow" panose="020B0606020202030204" pitchFamily="34" charset="0"/>
                <a:cs typeface="Arial" panose="020B0604020202020204" pitchFamily="34" charset="0"/>
              </a:endParaRPr>
            </a:p>
          </p:txBody>
        </p:sp>
      </p:grpSp>
      <p:sp>
        <p:nvSpPr>
          <p:cNvPr id="45" name="Rectangle 44"/>
          <p:cNvSpPr/>
          <p:nvPr/>
        </p:nvSpPr>
        <p:spPr>
          <a:xfrm>
            <a:off x="374903" y="1737360"/>
            <a:ext cx="8626221" cy="661720"/>
          </a:xfrm>
          <a:prstGeom prst="rect">
            <a:avLst/>
          </a:prstGeom>
        </p:spPr>
        <p:txBody>
          <a:bodyPr wrap="square" lIns="0" tIns="91440" bIns="137160">
            <a:spAutoFit/>
          </a:bodyPr>
          <a:lstStyle/>
          <a:p>
            <a:r>
              <a:rPr lang="en-US" sz="1400" dirty="0">
                <a:solidFill>
                  <a:srgbClr val="365254"/>
                </a:solidFill>
                <a:cs typeface="Arial" panose="020B0604020202020204" pitchFamily="34" charset="0"/>
              </a:rPr>
              <a:t>Proportion of primary care physicians whose practice receives and reviews data on the following aspects of their patients’ care, </a:t>
            </a:r>
            <a:r>
              <a:rPr lang="en-US" sz="1400" b="1" dirty="0">
                <a:solidFill>
                  <a:srgbClr val="365254"/>
                </a:solidFill>
                <a:cs typeface="Arial" panose="020B0604020202020204" pitchFamily="34" charset="0"/>
              </a:rPr>
              <a:t>quarterly</a:t>
            </a:r>
            <a:r>
              <a:rPr lang="en-US" sz="1400" dirty="0">
                <a:solidFill>
                  <a:srgbClr val="365254"/>
                </a:solidFill>
                <a:cs typeface="Arial" panose="020B0604020202020204" pitchFamily="34" charset="0"/>
              </a:rPr>
              <a:t> or </a:t>
            </a:r>
            <a:r>
              <a:rPr lang="en-US" sz="1400" b="1" dirty="0">
                <a:solidFill>
                  <a:srgbClr val="365254"/>
                </a:solidFill>
                <a:cs typeface="Arial" panose="020B0604020202020204" pitchFamily="34" charset="0"/>
              </a:rPr>
              <a:t>yearly</a:t>
            </a:r>
          </a:p>
        </p:txBody>
      </p:sp>
      <p:sp>
        <p:nvSpPr>
          <p:cNvPr id="25" name="Rectangle 24"/>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26" name="Group 25"/>
          <p:cNvGrpSpPr/>
          <p:nvPr/>
        </p:nvGrpSpPr>
        <p:grpSpPr>
          <a:xfrm>
            <a:off x="374904" y="6493833"/>
            <a:ext cx="3754098" cy="230832"/>
            <a:chOff x="139635" y="6531780"/>
            <a:chExt cx="3754098" cy="230832"/>
          </a:xfrm>
        </p:grpSpPr>
        <p:sp>
          <p:nvSpPr>
            <p:cNvPr id="27"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28"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29"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30"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1"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37"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431685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and territorial snapshot: Performance review</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205079967"/>
              </p:ext>
            </p:extLst>
          </p:nvPr>
        </p:nvGraphicFramePr>
        <p:xfrm>
          <a:off x="374904" y="1716657"/>
          <a:ext cx="8229597" cy="3145047"/>
        </p:xfrm>
        <a:graphic>
          <a:graphicData uri="http://schemas.openxmlformats.org/drawingml/2006/table">
            <a:tbl>
              <a:tblPr/>
              <a:tblGrid>
                <a:gridCol w="1427830">
                  <a:extLst>
                    <a:ext uri="{9D8B030D-6E8A-4147-A177-3AD203B41FA5}">
                      <a16:colId xmlns:a16="http://schemas.microsoft.com/office/drawing/2014/main" val="2274431385"/>
                    </a:ext>
                  </a:extLst>
                </a:gridCol>
                <a:gridCol w="518152">
                  <a:extLst>
                    <a:ext uri="{9D8B030D-6E8A-4147-A177-3AD203B41FA5}">
                      <a16:colId xmlns:a16="http://schemas.microsoft.com/office/drawing/2014/main" val="3414494534"/>
                    </a:ext>
                  </a:extLst>
                </a:gridCol>
                <a:gridCol w="518152">
                  <a:extLst>
                    <a:ext uri="{9D8B030D-6E8A-4147-A177-3AD203B41FA5}">
                      <a16:colId xmlns:a16="http://schemas.microsoft.com/office/drawing/2014/main" val="1291103358"/>
                    </a:ext>
                  </a:extLst>
                </a:gridCol>
                <a:gridCol w="518152">
                  <a:extLst>
                    <a:ext uri="{9D8B030D-6E8A-4147-A177-3AD203B41FA5}">
                      <a16:colId xmlns:a16="http://schemas.microsoft.com/office/drawing/2014/main" val="2659665947"/>
                    </a:ext>
                  </a:extLst>
                </a:gridCol>
                <a:gridCol w="518152">
                  <a:extLst>
                    <a:ext uri="{9D8B030D-6E8A-4147-A177-3AD203B41FA5}">
                      <a16:colId xmlns:a16="http://schemas.microsoft.com/office/drawing/2014/main" val="77205676"/>
                    </a:ext>
                  </a:extLst>
                </a:gridCol>
                <a:gridCol w="518152">
                  <a:extLst>
                    <a:ext uri="{9D8B030D-6E8A-4147-A177-3AD203B41FA5}">
                      <a16:colId xmlns:a16="http://schemas.microsoft.com/office/drawing/2014/main" val="5221739"/>
                    </a:ext>
                  </a:extLst>
                </a:gridCol>
                <a:gridCol w="518152">
                  <a:extLst>
                    <a:ext uri="{9D8B030D-6E8A-4147-A177-3AD203B41FA5}">
                      <a16:colId xmlns:a16="http://schemas.microsoft.com/office/drawing/2014/main" val="3757745029"/>
                    </a:ext>
                  </a:extLst>
                </a:gridCol>
                <a:gridCol w="518152">
                  <a:extLst>
                    <a:ext uri="{9D8B030D-6E8A-4147-A177-3AD203B41FA5}">
                      <a16:colId xmlns:a16="http://schemas.microsoft.com/office/drawing/2014/main" val="2250567162"/>
                    </a:ext>
                  </a:extLst>
                </a:gridCol>
                <a:gridCol w="518152">
                  <a:extLst>
                    <a:ext uri="{9D8B030D-6E8A-4147-A177-3AD203B41FA5}">
                      <a16:colId xmlns:a16="http://schemas.microsoft.com/office/drawing/2014/main" val="2848938551"/>
                    </a:ext>
                  </a:extLst>
                </a:gridCol>
                <a:gridCol w="518152">
                  <a:extLst>
                    <a:ext uri="{9D8B030D-6E8A-4147-A177-3AD203B41FA5}">
                      <a16:colId xmlns:a16="http://schemas.microsoft.com/office/drawing/2014/main" val="1775685730"/>
                    </a:ext>
                  </a:extLst>
                </a:gridCol>
                <a:gridCol w="518152">
                  <a:extLst>
                    <a:ext uri="{9D8B030D-6E8A-4147-A177-3AD203B41FA5}">
                      <a16:colId xmlns:a16="http://schemas.microsoft.com/office/drawing/2014/main" val="613197185"/>
                    </a:ext>
                  </a:extLst>
                </a:gridCol>
                <a:gridCol w="518152">
                  <a:extLst>
                    <a:ext uri="{9D8B030D-6E8A-4147-A177-3AD203B41FA5}">
                      <a16:colId xmlns:a16="http://schemas.microsoft.com/office/drawing/2014/main" val="4077132638"/>
                    </a:ext>
                  </a:extLst>
                </a:gridCol>
                <a:gridCol w="518152">
                  <a:extLst>
                    <a:ext uri="{9D8B030D-6E8A-4147-A177-3AD203B41FA5}">
                      <a16:colId xmlns:a16="http://schemas.microsoft.com/office/drawing/2014/main" val="178737671"/>
                    </a:ext>
                  </a:extLst>
                </a:gridCol>
                <a:gridCol w="583943">
                  <a:extLst>
                    <a:ext uri="{9D8B030D-6E8A-4147-A177-3AD203B41FA5}">
                      <a16:colId xmlns:a16="http://schemas.microsoft.com/office/drawing/2014/main" val="3241438732"/>
                    </a:ext>
                  </a:extLst>
                </a:gridCol>
              </a:tblGrid>
              <a:tr h="446382">
                <a:tc>
                  <a:txBody>
                    <a:bodyPr/>
                    <a:lstStyle/>
                    <a:p>
                      <a:pPr algn="l" fontAlgn="b"/>
                      <a:endParaRPr lang="en-CA" sz="1200" b="1" i="0" u="none" strike="noStrike" dirty="0">
                        <a:effectLst/>
                        <a:latin typeface="+mn-lt"/>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 </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142011">
                <a:tc>
                  <a:txBody>
                    <a:bodyPr/>
                    <a:lstStyle/>
                    <a:p>
                      <a:pPr algn="l" fontAlgn="t"/>
                      <a:r>
                        <a:rPr lang="en-US" sz="1200" b="0" i="0" u="none" strike="noStrike" dirty="0">
                          <a:solidFill>
                            <a:srgbClr val="000000"/>
                          </a:solidFill>
                          <a:effectLst/>
                          <a:latin typeface="+mn-lt"/>
                          <a:cs typeface="Arial" panose="020B0604020202020204" pitchFamily="34" charset="0"/>
                        </a:rPr>
                        <a:t>Clinical </a:t>
                      </a:r>
                      <a:r>
                        <a:rPr lang="en-US" sz="1200" b="0" i="0" u="none" strike="noStrike" dirty="0" smtClean="0">
                          <a:solidFill>
                            <a:srgbClr val="000000"/>
                          </a:solidFill>
                          <a:effectLst/>
                          <a:latin typeface="+mn-lt"/>
                          <a:cs typeface="Arial" panose="020B0604020202020204" pitchFamily="34" charset="0"/>
                        </a:rPr>
                        <a:t>outcomes</a:t>
                      </a:r>
                      <a:endParaRPr lang="en-US" sz="1200" b="0" i="0" u="none" strike="noStrike" dirty="0">
                        <a:solidFill>
                          <a:srgbClr val="000000"/>
                        </a:solidFill>
                        <a:effectLst/>
                        <a:latin typeface="+mn-lt"/>
                        <a:cs typeface="Arial" panose="020B0604020202020204" pitchFamily="34" charset="0"/>
                      </a:endParaRPr>
                    </a:p>
                  </a:txBody>
                  <a:tcPr marL="27432" marR="27432" marT="27432" marB="27432"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34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60</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809068">
                <a:tc>
                  <a:txBody>
                    <a:bodyPr/>
                    <a:lstStyle/>
                    <a:p>
                      <a:pPr algn="l" fontAlgn="t"/>
                      <a:r>
                        <a:rPr lang="en-US" sz="1200" b="0" i="0" u="none" strike="noStrike" dirty="0">
                          <a:solidFill>
                            <a:srgbClr val="000000"/>
                          </a:solidFill>
                          <a:effectLst/>
                          <a:latin typeface="+mn-lt"/>
                          <a:cs typeface="Arial" panose="020B0604020202020204" pitchFamily="34" charset="0"/>
                        </a:rPr>
                        <a:t>Patients’ hospital admissions or emergency department use</a:t>
                      </a:r>
                    </a:p>
                  </a:txBody>
                  <a:tcPr marL="27432" marR="27432" marT="27432" marB="27432"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25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32</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r h="118302">
                <a:tc>
                  <a:txBody>
                    <a:bodyPr/>
                    <a:lstStyle/>
                    <a:p>
                      <a:pPr algn="l" fontAlgn="t"/>
                      <a:r>
                        <a:rPr lang="en-US" sz="1200" b="0" i="0" u="none" strike="noStrike" dirty="0">
                          <a:solidFill>
                            <a:srgbClr val="000000"/>
                          </a:solidFill>
                          <a:effectLst/>
                          <a:latin typeface="+mn-lt"/>
                          <a:cs typeface="Arial" panose="020B0604020202020204" pitchFamily="34" charset="0"/>
                        </a:rPr>
                        <a:t>Prescribing </a:t>
                      </a:r>
                      <a:r>
                        <a:rPr lang="en-US" sz="1200" b="0" i="0" u="none" strike="noStrike" dirty="0" smtClean="0">
                          <a:solidFill>
                            <a:srgbClr val="000000"/>
                          </a:solidFill>
                          <a:effectLst/>
                          <a:latin typeface="+mn-lt"/>
                          <a:cs typeface="Arial" panose="020B0604020202020204" pitchFamily="34" charset="0"/>
                        </a:rPr>
                        <a:t>practices</a:t>
                      </a:r>
                      <a:endParaRPr lang="en-US" sz="1200" b="0" i="0" u="none" strike="noStrike" dirty="0">
                        <a:solidFill>
                          <a:srgbClr val="000000"/>
                        </a:solidFill>
                        <a:effectLst/>
                        <a:latin typeface="+mn-lt"/>
                        <a:cs typeface="Arial" panose="020B0604020202020204" pitchFamily="34" charset="0"/>
                      </a:endParaRPr>
                    </a:p>
                  </a:txBody>
                  <a:tcPr marL="27432" marR="27432" marT="27432" marB="27432"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26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58</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70154632"/>
                  </a:ext>
                </a:extLst>
              </a:tr>
              <a:tr h="552905">
                <a:tc>
                  <a:txBody>
                    <a:bodyPr/>
                    <a:lstStyle/>
                    <a:p>
                      <a:pPr algn="l" fontAlgn="t"/>
                      <a:r>
                        <a:rPr lang="en-US" sz="1200" b="0" i="0" u="none" strike="noStrike" dirty="0">
                          <a:solidFill>
                            <a:srgbClr val="000000"/>
                          </a:solidFill>
                          <a:effectLst/>
                          <a:latin typeface="+mn-lt"/>
                          <a:cs typeface="Arial" panose="020B0604020202020204" pitchFamily="34" charset="0"/>
                        </a:rPr>
                        <a:t>Surveys of patient satisfaction and experiences </a:t>
                      </a:r>
                      <a:r>
                        <a:rPr lang="en-US" sz="1200" b="0" i="0" u="none" strike="noStrike" dirty="0" smtClean="0">
                          <a:solidFill>
                            <a:srgbClr val="000000"/>
                          </a:solidFill>
                          <a:effectLst/>
                          <a:latin typeface="+mn-lt"/>
                          <a:cs typeface="Arial" panose="020B0604020202020204" pitchFamily="34" charset="0"/>
                        </a:rPr>
                        <a:t/>
                      </a:r>
                      <a:br>
                        <a:rPr lang="en-US" sz="1200" b="0" i="0" u="none" strike="noStrike" dirty="0" smtClean="0">
                          <a:solidFill>
                            <a:srgbClr val="000000"/>
                          </a:solidFill>
                          <a:effectLst/>
                          <a:latin typeface="+mn-lt"/>
                          <a:cs typeface="Arial" panose="020B0604020202020204" pitchFamily="34" charset="0"/>
                        </a:rPr>
                      </a:br>
                      <a:r>
                        <a:rPr lang="en-US" sz="1200" b="0" i="0" u="none" strike="noStrike" dirty="0" smtClean="0">
                          <a:solidFill>
                            <a:srgbClr val="000000"/>
                          </a:solidFill>
                          <a:effectLst/>
                          <a:latin typeface="+mn-lt"/>
                          <a:cs typeface="Arial" panose="020B0604020202020204" pitchFamily="34" charset="0"/>
                        </a:rPr>
                        <a:t>with </a:t>
                      </a:r>
                      <a:r>
                        <a:rPr lang="en-US" sz="1200" b="0" i="0" u="none" strike="noStrike" dirty="0">
                          <a:solidFill>
                            <a:srgbClr val="000000"/>
                          </a:solidFill>
                          <a:effectLst/>
                          <a:latin typeface="+mn-lt"/>
                          <a:cs typeface="Arial" panose="020B0604020202020204" pitchFamily="34" charset="0"/>
                        </a:rPr>
                        <a:t>care</a:t>
                      </a:r>
                    </a:p>
                  </a:txBody>
                  <a:tcPr marL="27432" marR="27432" marT="27432" marB="27432"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17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38</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52544732"/>
                  </a:ext>
                </a:extLst>
              </a:tr>
              <a:tr h="627725">
                <a:tc>
                  <a:txBody>
                    <a:bodyPr/>
                    <a:lstStyle/>
                    <a:p>
                      <a:pPr algn="l" fontAlgn="t"/>
                      <a:r>
                        <a:rPr lang="en-US" sz="1200" b="0" i="0" u="none" strike="noStrike" dirty="0">
                          <a:solidFill>
                            <a:srgbClr val="000000"/>
                          </a:solidFill>
                          <a:effectLst/>
                          <a:latin typeface="+mn-lt"/>
                          <a:cs typeface="Arial" panose="020B0604020202020204" pitchFamily="34" charset="0"/>
                        </a:rPr>
                        <a:t>Surveys of </a:t>
                      </a:r>
                      <a:r>
                        <a:rPr lang="en-US" sz="1200" b="0" i="0" u="none" strike="noStrike" baseline="0" dirty="0" smtClean="0">
                          <a:solidFill>
                            <a:srgbClr val="000000"/>
                          </a:solidFill>
                          <a:effectLst/>
                          <a:latin typeface="+mn-lt"/>
                          <a:cs typeface="Arial" panose="020B0604020202020204" pitchFamily="34" charset="0"/>
                        </a:rPr>
                        <a:t>patient-reported outcome measures (</a:t>
                      </a:r>
                      <a:r>
                        <a:rPr lang="en-US" sz="1200" b="0" i="0" u="none" strike="noStrike" dirty="0" smtClean="0">
                          <a:solidFill>
                            <a:srgbClr val="000000"/>
                          </a:solidFill>
                          <a:effectLst/>
                          <a:latin typeface="+mn-lt"/>
                          <a:cs typeface="Arial" panose="020B0604020202020204" pitchFamily="34" charset="0"/>
                        </a:rPr>
                        <a:t>PROMs)</a:t>
                      </a:r>
                      <a:endParaRPr lang="en-US" sz="1200" b="0" i="0" u="none" strike="noStrike" dirty="0">
                        <a:solidFill>
                          <a:srgbClr val="000000"/>
                        </a:solidFill>
                        <a:effectLst/>
                        <a:latin typeface="+mn-lt"/>
                        <a:cs typeface="Arial" panose="020B0604020202020204" pitchFamily="34" charset="0"/>
                      </a:endParaRPr>
                    </a:p>
                  </a:txBody>
                  <a:tcPr marL="27432" marR="27432" marT="27432" marB="27432"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378"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22</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82828"/>
                    </a:solidFill>
                  </a:tcPr>
                </a:tc>
                <a:extLst>
                  <a:ext uri="{0D108BD9-81ED-4DB2-BD59-A6C34878D82A}">
                    <a16:rowId xmlns:a16="http://schemas.microsoft.com/office/drawing/2014/main" val="21208761"/>
                  </a:ext>
                </a:extLst>
              </a:tr>
            </a:tbl>
          </a:graphicData>
        </a:graphic>
      </p:graphicFrame>
      <p:sp>
        <p:nvSpPr>
          <p:cNvPr id="8" name="Rectangle 7"/>
          <p:cNvSpPr/>
          <p:nvPr/>
        </p:nvSpPr>
        <p:spPr>
          <a:xfrm>
            <a:off x="374904" y="4867564"/>
            <a:ext cx="7178421" cy="707886"/>
          </a:xfrm>
          <a:prstGeom prst="rect">
            <a:avLst/>
          </a:prstGeom>
        </p:spPr>
        <p:txBody>
          <a:bodyPr wrap="square" lIns="0" tIns="91440" bIns="0">
            <a:spAutoFit/>
          </a:bodyPr>
          <a:lstStyle/>
          <a:p>
            <a:r>
              <a:rPr lang="en-US" sz="800" b="1" dirty="0" smtClean="0">
                <a:latin typeface="Arial" panose="020B0604020202020204" pitchFamily="34" charset="0"/>
              </a:rPr>
              <a:t>Notes</a:t>
            </a:r>
          </a:p>
          <a:p>
            <a:r>
              <a:rPr lang="en-US" sz="800" dirty="0">
                <a:latin typeface="Arial" panose="020B0604020202020204" pitchFamily="34" charset="0"/>
                <a:cs typeface="Arial" panose="020B0604020202020204" pitchFamily="34" charset="0"/>
              </a:rPr>
              <a:t>* The coefficient of variation (CV) is between 16.6% and 33.3%; use with caution.</a:t>
            </a:r>
          </a:p>
          <a:p>
            <a:r>
              <a:rPr lang="en-US" sz="800" dirty="0">
                <a:latin typeface="Arial" panose="020B0604020202020204" pitchFamily="34" charset="0"/>
                <a:cs typeface="Arial" panose="020B0604020202020204" pitchFamily="34" charset="0"/>
              </a:rPr>
              <a:t>— Data </a:t>
            </a:r>
            <a:r>
              <a:rPr lang="en-US" sz="800" dirty="0" smtClean="0">
                <a:latin typeface="Arial" panose="020B0604020202020204" pitchFamily="34" charset="0"/>
                <a:cs typeface="Arial" panose="020B0604020202020204" pitchFamily="34" charset="0"/>
              </a:rPr>
              <a:t>is </a:t>
            </a:r>
            <a:r>
              <a:rPr lang="en-US" sz="800" dirty="0">
                <a:latin typeface="Arial" panose="020B0604020202020204" pitchFamily="34" charset="0"/>
                <a:cs typeface="Arial" panose="020B0604020202020204" pitchFamily="34" charset="0"/>
              </a:rPr>
              <a:t>suppressed due to extreme sampling variability (CV&gt;33.3%).</a:t>
            </a:r>
          </a:p>
          <a:p>
            <a:r>
              <a:rPr lang="en-US" sz="800" dirty="0" smtClean="0">
                <a:latin typeface="Arial" panose="020B0604020202020204" pitchFamily="34" charset="0"/>
              </a:rPr>
              <a:t>The CMWF </a:t>
            </a:r>
            <a:r>
              <a:rPr lang="en-US" sz="800" dirty="0">
                <a:latin typeface="Arial" panose="020B0604020202020204" pitchFamily="34" charset="0"/>
              </a:rPr>
              <a:t>average was calculated by adding the results from the 11 countries and dividing by the number of countries. The Canadian average represents the average experience of Canadians (as opposed to the mean of provincial </a:t>
            </a:r>
            <a:r>
              <a:rPr lang="en-US" sz="800" dirty="0" smtClean="0">
                <a:latin typeface="Arial" panose="020B0604020202020204" pitchFamily="34" charset="0"/>
              </a:rPr>
              <a:t>and territorial results).</a:t>
            </a:r>
          </a:p>
        </p:txBody>
      </p:sp>
      <p:sp>
        <p:nvSpPr>
          <p:cNvPr id="41" name="Rectangle 40"/>
          <p:cNvSpPr/>
          <p:nvPr/>
        </p:nvSpPr>
        <p:spPr>
          <a:xfrm>
            <a:off x="374904" y="1035696"/>
            <a:ext cx="8307375" cy="661720"/>
          </a:xfrm>
          <a:prstGeom prst="rect">
            <a:avLst/>
          </a:prstGeom>
        </p:spPr>
        <p:txBody>
          <a:bodyPr wrap="square" lIns="0" tIns="91440" bIns="137160">
            <a:spAutoFit/>
          </a:bodyPr>
          <a:lstStyle/>
          <a:p>
            <a:r>
              <a:rPr lang="en-US" sz="1400" dirty="0">
                <a:solidFill>
                  <a:srgbClr val="365254"/>
                </a:solidFill>
                <a:cs typeface="Arial" panose="020B0604020202020204" pitchFamily="34" charset="0"/>
              </a:rPr>
              <a:t>Proportion of primary care physicians whose practice receives and reviews data on the following aspects of their patients’ care, </a:t>
            </a:r>
            <a:r>
              <a:rPr lang="en-US" sz="1400" b="1" dirty="0">
                <a:solidFill>
                  <a:srgbClr val="365254"/>
                </a:solidFill>
                <a:cs typeface="Arial" panose="020B0604020202020204" pitchFamily="34" charset="0"/>
              </a:rPr>
              <a:t>quarterly</a:t>
            </a:r>
            <a:r>
              <a:rPr lang="en-US" sz="1400" dirty="0">
                <a:solidFill>
                  <a:srgbClr val="365254"/>
                </a:solidFill>
                <a:cs typeface="Arial" panose="020B0604020202020204" pitchFamily="34" charset="0"/>
              </a:rPr>
              <a:t> or </a:t>
            </a:r>
            <a:r>
              <a:rPr lang="en-US" sz="1400" b="1" dirty="0">
                <a:solidFill>
                  <a:srgbClr val="365254"/>
                </a:solidFill>
                <a:cs typeface="Arial" panose="020B0604020202020204" pitchFamily="34" charset="0"/>
              </a:rPr>
              <a:t>yearly</a:t>
            </a:r>
          </a:p>
        </p:txBody>
      </p:sp>
      <p:sp>
        <p:nvSpPr>
          <p:cNvPr id="29" name="Rectangle 28"/>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18" name="Group 17"/>
          <p:cNvGrpSpPr/>
          <p:nvPr/>
        </p:nvGrpSpPr>
        <p:grpSpPr>
          <a:xfrm>
            <a:off x="374904" y="6059010"/>
            <a:ext cx="3754098" cy="656156"/>
            <a:chOff x="374904" y="6059010"/>
            <a:chExt cx="3754098" cy="656156"/>
          </a:xfrm>
        </p:grpSpPr>
        <p:grpSp>
          <p:nvGrpSpPr>
            <p:cNvPr id="19" name="Group 18"/>
            <p:cNvGrpSpPr/>
            <p:nvPr/>
          </p:nvGrpSpPr>
          <p:grpSpPr>
            <a:xfrm>
              <a:off x="374904" y="6304861"/>
              <a:ext cx="3387471" cy="410305"/>
              <a:chOff x="3484840" y="6546819"/>
              <a:chExt cx="3387471" cy="410305"/>
            </a:xfrm>
          </p:grpSpPr>
          <p:sp>
            <p:nvSpPr>
              <p:cNvPr id="27" name="TextBox 26"/>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28" name="Oval 27"/>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20" name="Group 19"/>
            <p:cNvGrpSpPr/>
            <p:nvPr/>
          </p:nvGrpSpPr>
          <p:grpSpPr>
            <a:xfrm>
              <a:off x="374904" y="6059010"/>
              <a:ext cx="3754098" cy="230832"/>
              <a:chOff x="139635" y="6531780"/>
              <a:chExt cx="3754098" cy="230832"/>
            </a:xfrm>
          </p:grpSpPr>
          <p:sp>
            <p:nvSpPr>
              <p:cNvPr id="21"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22"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23"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24"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25"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26"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894860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274320"/>
            <a:ext cx="8229600" cy="553998"/>
          </a:xfrm>
        </p:spPr>
        <p:txBody>
          <a:bodyPr>
            <a:noAutofit/>
          </a:bodyPr>
          <a:lstStyle/>
          <a:p>
            <a:r>
              <a:rPr lang="en-US" dirty="0" smtClean="0"/>
              <a:t>Executive summary (continued)</a:t>
            </a:r>
            <a:endParaRPr lang="en-US" dirty="0"/>
          </a:p>
        </p:txBody>
      </p:sp>
      <p:sp>
        <p:nvSpPr>
          <p:cNvPr id="6" name="Text Placeholder 2"/>
          <p:cNvSpPr>
            <a:spLocks noGrp="1"/>
          </p:cNvSpPr>
          <p:nvPr>
            <p:ph idx="4294967295"/>
          </p:nvPr>
        </p:nvSpPr>
        <p:spPr>
          <a:xfrm>
            <a:off x="374904" y="1271016"/>
            <a:ext cx="8225636" cy="4525963"/>
          </a:xfrm>
        </p:spPr>
        <p:txBody>
          <a:bodyPr>
            <a:noAutofit/>
          </a:bodyPr>
          <a:lstStyle/>
          <a:p>
            <a:pPr marL="0" indent="0">
              <a:lnSpc>
                <a:spcPts val="2600"/>
              </a:lnSpc>
              <a:spcAft>
                <a:spcPts val="900"/>
              </a:spcAft>
              <a:buNone/>
            </a:pPr>
            <a:r>
              <a:rPr lang="en-US" sz="2400" b="0" dirty="0">
                <a:solidFill>
                  <a:srgbClr val="00A199"/>
                </a:solidFill>
              </a:rPr>
              <a:t>Key findings from this year’s survey (continued)</a:t>
            </a:r>
          </a:p>
          <a:p>
            <a:pPr marL="0" indent="0">
              <a:spcAft>
                <a:spcPts val="900"/>
              </a:spcAft>
              <a:buNone/>
            </a:pPr>
            <a:r>
              <a:rPr lang="en-US" sz="1800" dirty="0" smtClean="0">
                <a:latin typeface="+mn-lt"/>
              </a:rPr>
              <a:t>Coordination </a:t>
            </a:r>
            <a:r>
              <a:rPr lang="en-US" sz="1800" dirty="0">
                <a:latin typeface="+mn-lt"/>
              </a:rPr>
              <a:t>using information technologies</a:t>
            </a:r>
          </a:p>
          <a:p>
            <a:pPr marL="171450" indent="-171450">
              <a:lnSpc>
                <a:spcPts val="1600"/>
              </a:lnSpc>
              <a:spcBef>
                <a:spcPts val="0"/>
              </a:spcBef>
              <a:spcAft>
                <a:spcPts val="450"/>
              </a:spcAft>
            </a:pPr>
            <a:r>
              <a:rPr lang="en-US" sz="1100" b="0" dirty="0">
                <a:solidFill>
                  <a:schemeClr val="tx1"/>
                </a:solidFill>
                <a:latin typeface="Arial" panose="020B0604020202020204" pitchFamily="34" charset="0"/>
              </a:rPr>
              <a:t>More Canadian primary care physicians were using electronic medical records (EMRs) in 2019 (86%) </a:t>
            </a:r>
            <a:r>
              <a:rPr lang="en-US" sz="1100" b="0" dirty="0" smtClean="0">
                <a:solidFill>
                  <a:schemeClr val="tx1"/>
                </a:solidFill>
                <a:latin typeface="Arial" panose="020B0604020202020204" pitchFamily="34" charset="0"/>
              </a:rPr>
              <a:t>than </a:t>
            </a:r>
            <a:r>
              <a:rPr lang="en-US" sz="1100" b="0" dirty="0">
                <a:solidFill>
                  <a:schemeClr val="tx1"/>
                </a:solidFill>
                <a:latin typeface="Arial" panose="020B0604020202020204" pitchFamily="34" charset="0"/>
              </a:rPr>
              <a:t>in 2015 (73%), </a:t>
            </a:r>
            <a:r>
              <a:rPr lang="en-US" sz="1100" b="0" dirty="0" smtClean="0">
                <a:solidFill>
                  <a:schemeClr val="tx1"/>
                </a:solidFill>
                <a:latin typeface="Arial" panose="020B0604020202020204" pitchFamily="34" charset="0"/>
              </a:rPr>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but </a:t>
            </a:r>
            <a:r>
              <a:rPr lang="en-US" sz="1100" b="0" dirty="0">
                <a:solidFill>
                  <a:schemeClr val="tx1"/>
                </a:solidFill>
                <a:latin typeface="Arial" panose="020B0604020202020204" pitchFamily="34" charset="0"/>
              </a:rPr>
              <a:t>this was still lower than the CMWF average (93%).</a:t>
            </a:r>
          </a:p>
          <a:p>
            <a:pPr marL="171450" indent="-171450">
              <a:lnSpc>
                <a:spcPts val="1600"/>
              </a:lnSpc>
              <a:spcBef>
                <a:spcPts val="0"/>
              </a:spcBef>
              <a:spcAft>
                <a:spcPts val="1200"/>
              </a:spcAft>
            </a:pPr>
            <a:r>
              <a:rPr lang="en-US" sz="1100" b="0" dirty="0">
                <a:solidFill>
                  <a:schemeClr val="tx1"/>
                </a:solidFill>
                <a:latin typeface="Arial" panose="020B0604020202020204" pitchFamily="34" charset="0"/>
              </a:rPr>
              <a:t>Fewer Canadian primary care practices offer their patients the option to electronically view their patient visit </a:t>
            </a:r>
            <a:r>
              <a:rPr lang="en-US" sz="1100" b="0" dirty="0" smtClean="0">
                <a:solidFill>
                  <a:schemeClr val="tx1"/>
                </a:solidFill>
                <a:latin typeface="Arial" panose="020B0604020202020204" pitchFamily="34" charset="0"/>
              </a:rPr>
              <a:t>summaries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online </a:t>
            </a:r>
            <a:r>
              <a:rPr lang="en-US" sz="1100" b="0" dirty="0">
                <a:solidFill>
                  <a:schemeClr val="tx1"/>
                </a:solidFill>
                <a:latin typeface="Arial" panose="020B0604020202020204" pitchFamily="34" charset="0"/>
              </a:rPr>
              <a:t>(Canada: 5%; CMWF: 26%) and request prescription renewals online (Canada: 10%; CMWF: 52%). Similarly, </a:t>
            </a:r>
            <a:r>
              <a:rPr lang="en-US" sz="1100" b="0" dirty="0" smtClean="0">
                <a:solidFill>
                  <a:schemeClr val="tx1"/>
                </a:solidFill>
                <a:latin typeface="Arial" panose="020B0604020202020204" pitchFamily="34" charset="0"/>
              </a:rPr>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compared with </a:t>
            </a:r>
            <a:r>
              <a:rPr lang="en-US" sz="1100" b="0" dirty="0">
                <a:solidFill>
                  <a:schemeClr val="tx1"/>
                </a:solidFill>
                <a:latin typeface="Arial" panose="020B0604020202020204" pitchFamily="34" charset="0"/>
              </a:rPr>
              <a:t>the CMWF average, fewer Canadian primary care practices can exchange information electronically with doctors </a:t>
            </a:r>
            <a:r>
              <a:rPr lang="en-US" sz="1100" b="0" dirty="0" smtClean="0">
                <a:solidFill>
                  <a:schemeClr val="tx1"/>
                </a:solidFill>
                <a:latin typeface="Arial" panose="020B0604020202020204" pitchFamily="34" charset="0"/>
              </a:rPr>
              <a:t>outside </a:t>
            </a:r>
            <a:r>
              <a:rPr lang="en-US" sz="1100" b="0" dirty="0">
                <a:solidFill>
                  <a:schemeClr val="tx1"/>
                </a:solidFill>
                <a:latin typeface="Arial" panose="020B0604020202020204" pitchFamily="34" charset="0"/>
              </a:rPr>
              <a:t>their practice, including patient clinical summaries (Canada: 25%; CMWF: 63%), laboratory and diagnostic </a:t>
            </a:r>
            <a:r>
              <a:rPr lang="en-US" sz="1100" b="0" dirty="0" smtClean="0">
                <a:solidFill>
                  <a:schemeClr val="tx1"/>
                </a:solidFill>
                <a:latin typeface="Arial" panose="020B0604020202020204" pitchFamily="34" charset="0"/>
              </a:rPr>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test results (</a:t>
            </a:r>
            <a:r>
              <a:rPr lang="en-US" sz="1100" b="0" dirty="0">
                <a:solidFill>
                  <a:schemeClr val="tx1"/>
                </a:solidFill>
                <a:latin typeface="Arial" panose="020B0604020202020204" pitchFamily="34" charset="0"/>
              </a:rPr>
              <a:t>Canada: 36%; CMWF: 65%) and lists of medications taken by their patients (Canada: 33%; CMWF: 62</a:t>
            </a:r>
            <a:r>
              <a:rPr lang="en-US" sz="1100" b="0" dirty="0" smtClean="0">
                <a:solidFill>
                  <a:schemeClr val="tx1"/>
                </a:solidFill>
                <a:latin typeface="Arial" panose="020B0604020202020204" pitchFamily="34" charset="0"/>
              </a:rPr>
              <a:t>%).</a:t>
            </a:r>
          </a:p>
          <a:p>
            <a:pPr marL="171450" indent="-171450">
              <a:lnSpc>
                <a:spcPts val="1600"/>
              </a:lnSpc>
              <a:spcBef>
                <a:spcPts val="0"/>
              </a:spcBef>
              <a:spcAft>
                <a:spcPts val="1200"/>
              </a:spcAft>
            </a:pPr>
            <a:r>
              <a:rPr lang="en-US" sz="1100" b="0" dirty="0" smtClean="0">
                <a:solidFill>
                  <a:sysClr val="windowText" lastClr="000000"/>
                </a:solidFill>
                <a:latin typeface="Arial" panose="020B0604020202020204" pitchFamily="34" charset="0"/>
              </a:rPr>
              <a:t>Compared </a:t>
            </a:r>
            <a:r>
              <a:rPr lang="en-US" sz="1100" b="0" dirty="0">
                <a:solidFill>
                  <a:sysClr val="windowText" lastClr="000000"/>
                </a:solidFill>
                <a:latin typeface="Arial" panose="020B0604020202020204" pitchFamily="34" charset="0"/>
              </a:rPr>
              <a:t>with the CMWF average, fewer Canadian primary care physicians review their performance on clinical outcomes (Canada: 34%; CMWF: 60%), patients’ hospital admissions (Canada: 25%; CMWF: 32%), prescribing practices (Canada: 26%; CMWF: 58%), surveys of patient satisfaction and experiences with care (Canada: 17%; CMWF: 38%) and surveys of </a:t>
            </a:r>
            <a:r>
              <a:rPr lang="en-US" sz="1100" b="0" dirty="0" smtClean="0">
                <a:solidFill>
                  <a:sysClr val="windowText" lastClr="000000"/>
                </a:solidFill>
                <a:latin typeface="Arial" panose="020B0604020202020204" pitchFamily="34" charset="0"/>
              </a:rPr>
              <a:t>patient-reported </a:t>
            </a:r>
            <a:r>
              <a:rPr lang="en-US" sz="1100" b="0" dirty="0">
                <a:solidFill>
                  <a:sysClr val="windowText" lastClr="000000"/>
                </a:solidFill>
                <a:latin typeface="Arial" panose="020B0604020202020204" pitchFamily="34" charset="0"/>
              </a:rPr>
              <a:t>outcome measures (Canada: 8%; CMWF: 22%). </a:t>
            </a:r>
          </a:p>
        </p:txBody>
      </p:sp>
      <p:sp>
        <p:nvSpPr>
          <p:cNvPr id="7" name="Rectangle 6"/>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36766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 of health </a:t>
            </a:r>
            <a:br>
              <a:rPr lang="en-US" dirty="0" smtClean="0"/>
            </a:br>
            <a:r>
              <a:rPr lang="en-US" dirty="0" smtClean="0"/>
              <a:t>system performance</a:t>
            </a:r>
            <a:endParaRPr lang="en-US" dirty="0"/>
          </a:p>
        </p:txBody>
      </p:sp>
      <p:sp>
        <p:nvSpPr>
          <p:cNvPr id="28" name="Rectangle 27"/>
          <p:cNvSpPr/>
          <p:nvPr/>
        </p:nvSpPr>
        <p:spPr>
          <a:xfrm>
            <a:off x="457199" y="2453422"/>
            <a:ext cx="8296276"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274320" rIns="91440" bIns="180000" rtlCol="0" anchor="t" anchorCtr="0"/>
          <a:lstStyle/>
          <a:p>
            <a:pPr marL="171450" lvl="1" indent="-171450">
              <a:lnSpc>
                <a:spcPts val="1800"/>
              </a:lnSpc>
              <a:spcAft>
                <a:spcPts val="450"/>
              </a:spcAft>
              <a:buFont typeface="Arial" panose="020B0604020202020204" pitchFamily="34" charset="0"/>
              <a:buChar char="•"/>
            </a:pPr>
            <a:r>
              <a:rPr lang="en-US" sz="1200" dirty="0">
                <a:solidFill>
                  <a:schemeClr val="tx1"/>
                </a:solidFill>
                <a:cs typeface="Arial" panose="020B0604020202020204" pitchFamily="34" charset="0"/>
              </a:rPr>
              <a:t>22% of Canadian primary care physicians think that the quality of medical care their patients receive throughout the </a:t>
            </a:r>
            <a:r>
              <a:rPr lang="en-US" sz="1200" dirty="0" smtClean="0">
                <a:solidFill>
                  <a:schemeClr val="tx1"/>
                </a:solidFill>
                <a:cs typeface="Arial" panose="020B0604020202020204" pitchFamily="34" charset="0"/>
              </a:rPr>
              <a:t/>
            </a:r>
            <a:br>
              <a:rPr lang="en-US" sz="1200" dirty="0" smtClean="0">
                <a:solidFill>
                  <a:schemeClr val="tx1"/>
                </a:solidFill>
                <a:cs typeface="Arial" panose="020B0604020202020204" pitchFamily="34" charset="0"/>
              </a:rPr>
            </a:br>
            <a:r>
              <a:rPr lang="en-US" sz="1200" dirty="0" smtClean="0">
                <a:solidFill>
                  <a:schemeClr val="tx1"/>
                </a:solidFill>
                <a:cs typeface="Arial" panose="020B0604020202020204" pitchFamily="34" charset="0"/>
              </a:rPr>
              <a:t>health </a:t>
            </a:r>
            <a:r>
              <a:rPr lang="en-US" sz="1200" dirty="0">
                <a:solidFill>
                  <a:schemeClr val="tx1"/>
                </a:solidFill>
                <a:cs typeface="Arial" panose="020B0604020202020204" pitchFamily="34" charset="0"/>
              </a:rPr>
              <a:t>system has improved compared with 3 years ago, higher than the CMWF average (19%).</a:t>
            </a:r>
          </a:p>
          <a:p>
            <a:pPr marL="171450" lvl="1" indent="-171450">
              <a:lnSpc>
                <a:spcPts val="1800"/>
              </a:lnSpc>
              <a:spcAft>
                <a:spcPts val="450"/>
              </a:spcAft>
              <a:buFont typeface="Arial" panose="020B0604020202020204" pitchFamily="34" charset="0"/>
              <a:buChar char="•"/>
            </a:pPr>
            <a:r>
              <a:rPr lang="en-US" sz="1200" dirty="0">
                <a:solidFill>
                  <a:schemeClr val="tx1"/>
                </a:solidFill>
                <a:cs typeface="Arial" panose="020B0604020202020204" pitchFamily="34" charset="0"/>
              </a:rPr>
              <a:t>62% of Canadian primary care physicians rated the overall performance of the health care system as very good or good, </a:t>
            </a:r>
            <a:r>
              <a:rPr lang="en-US" sz="1200" dirty="0" smtClean="0">
                <a:solidFill>
                  <a:schemeClr val="tx1"/>
                </a:solidFill>
                <a:cs typeface="Arial" panose="020B0604020202020204" pitchFamily="34" charset="0"/>
              </a:rPr>
              <a:t/>
            </a:r>
            <a:br>
              <a:rPr lang="en-US" sz="1200" dirty="0" smtClean="0">
                <a:solidFill>
                  <a:schemeClr val="tx1"/>
                </a:solidFill>
                <a:cs typeface="Arial" panose="020B0604020202020204" pitchFamily="34" charset="0"/>
              </a:rPr>
            </a:br>
            <a:r>
              <a:rPr lang="en-US" sz="1200" dirty="0" smtClean="0">
                <a:solidFill>
                  <a:schemeClr val="tx1"/>
                </a:solidFill>
                <a:cs typeface="Arial" panose="020B0604020202020204" pitchFamily="34" charset="0"/>
              </a:rPr>
              <a:t>lower </a:t>
            </a:r>
            <a:r>
              <a:rPr lang="en-US" sz="1200" dirty="0">
                <a:solidFill>
                  <a:schemeClr val="tx1"/>
                </a:solidFill>
                <a:cs typeface="Arial" panose="020B0604020202020204" pitchFamily="34" charset="0"/>
              </a:rPr>
              <a:t>than the CMWF average (70%).</a:t>
            </a:r>
          </a:p>
          <a:p>
            <a:pPr marL="171450" lvl="1" indent="-171450">
              <a:lnSpc>
                <a:spcPts val="1800"/>
              </a:lnSpc>
              <a:spcAft>
                <a:spcPts val="450"/>
              </a:spcAft>
              <a:buFont typeface="Arial" panose="020B0604020202020204" pitchFamily="34" charset="0"/>
              <a:buChar char="•"/>
            </a:pPr>
            <a:r>
              <a:rPr lang="en-US" sz="1200" dirty="0">
                <a:solidFill>
                  <a:schemeClr val="tx1"/>
                </a:solidFill>
                <a:cs typeface="Arial" panose="020B0604020202020204" pitchFamily="34" charset="0"/>
              </a:rPr>
              <a:t>65% of Canadian primary care physicians think that better integration of primary care with hospitals, mental health </a:t>
            </a:r>
            <a:r>
              <a:rPr lang="en-US" sz="1200" dirty="0" smtClean="0">
                <a:solidFill>
                  <a:schemeClr val="tx1"/>
                </a:solidFill>
                <a:cs typeface="Arial" panose="020B0604020202020204" pitchFamily="34" charset="0"/>
              </a:rPr>
              <a:t/>
            </a:r>
            <a:br>
              <a:rPr lang="en-US" sz="1200" dirty="0" smtClean="0">
                <a:solidFill>
                  <a:schemeClr val="tx1"/>
                </a:solidFill>
                <a:cs typeface="Arial" panose="020B0604020202020204" pitchFamily="34" charset="0"/>
              </a:rPr>
            </a:br>
            <a:r>
              <a:rPr lang="en-US" sz="1200" dirty="0" smtClean="0">
                <a:solidFill>
                  <a:schemeClr val="tx1"/>
                </a:solidFill>
                <a:cs typeface="Arial" panose="020B0604020202020204" pitchFamily="34" charset="0"/>
              </a:rPr>
              <a:t>services </a:t>
            </a:r>
            <a:r>
              <a:rPr lang="en-US" sz="1200" dirty="0">
                <a:solidFill>
                  <a:schemeClr val="tx1"/>
                </a:solidFill>
                <a:cs typeface="Arial" panose="020B0604020202020204" pitchFamily="34" charset="0"/>
              </a:rPr>
              <a:t>and community-based social services is the top priority in improving quality of care and patient access. </a:t>
            </a:r>
          </a:p>
        </p:txBody>
      </p:sp>
      <p:cxnSp>
        <p:nvCxnSpPr>
          <p:cNvPr id="29" name="Straight Connector 28"/>
          <p:cNvCxnSpPr/>
          <p:nvPr/>
        </p:nvCxnSpPr>
        <p:spPr>
          <a:xfrm flipV="1">
            <a:off x="457200" y="2453422"/>
            <a:ext cx="8296275" cy="6"/>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9" y="319688"/>
            <a:ext cx="2062279" cy="1814937"/>
          </a:xfrm>
          <a:prstGeom prst="rect">
            <a:avLst/>
          </a:prstGeom>
        </p:spPr>
      </p:pic>
      <p:sp>
        <p:nvSpPr>
          <p:cNvPr id="31" name="Rectangle 30"/>
          <p:cNvSpPr/>
          <p:nvPr/>
        </p:nvSpPr>
        <p:spPr>
          <a:xfrm>
            <a:off x="457200" y="2029855"/>
            <a:ext cx="1754519" cy="346698"/>
          </a:xfrm>
          <a:prstGeom prst="rect">
            <a:avLst/>
          </a:prstGeom>
        </p:spPr>
        <p:txBody>
          <a:bodyPr wrap="none">
            <a:spAutoFit/>
          </a:bodyPr>
          <a:lstStyle/>
          <a:p>
            <a:pPr defTabSz="914378">
              <a:lnSpc>
                <a:spcPts val="1800"/>
              </a:lnSpc>
              <a:spcAft>
                <a:spcPts val="900"/>
              </a:spcAft>
            </a:pPr>
            <a:r>
              <a:rPr lang="en-US" sz="2400" dirty="0">
                <a:solidFill>
                  <a:srgbClr val="00A199"/>
                </a:solidFill>
              </a:rPr>
              <a:t>Key </a:t>
            </a:r>
            <a:r>
              <a:rPr lang="en-US" sz="2400" dirty="0" smtClean="0">
                <a:solidFill>
                  <a:srgbClr val="00A199"/>
                </a:solidFill>
              </a:rPr>
              <a:t>findings </a:t>
            </a:r>
            <a:endParaRPr lang="en-CA" sz="2400" dirty="0">
              <a:solidFill>
                <a:srgbClr val="00A199"/>
              </a:solidFill>
            </a:endParaRPr>
          </a:p>
        </p:txBody>
      </p:sp>
      <p:sp>
        <p:nvSpPr>
          <p:cNvPr id="8" name="Rectangle 7"/>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44179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More Canadian primary care physicians think quality improved, fewer rate overall performance favourably compared with CMWF average</a:t>
            </a:r>
            <a:endParaRPr lang="en-US" dirty="0"/>
          </a:p>
        </p:txBody>
      </p:sp>
      <p:graphicFrame>
        <p:nvGraphicFramePr>
          <p:cNvPr id="42" name="Content Placeholder 15"/>
          <p:cNvGraphicFramePr>
            <a:graphicFrameLocks noGrp="1"/>
          </p:cNvGraphicFramePr>
          <p:nvPr>
            <p:ph type="pic" sz="quarter" idx="13"/>
            <p:extLst>
              <p:ext uri="{D42A27DB-BD31-4B8C-83A1-F6EECF244321}">
                <p14:modId xmlns:p14="http://schemas.microsoft.com/office/powerpoint/2010/main" val="1868555997"/>
              </p:ext>
            </p:extLst>
          </p:nvPr>
        </p:nvGraphicFramePr>
        <p:xfrm>
          <a:off x="340388" y="2667000"/>
          <a:ext cx="4151400" cy="35446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Chart 42"/>
          <p:cNvGraphicFramePr/>
          <p:nvPr>
            <p:extLst>
              <p:ext uri="{D42A27DB-BD31-4B8C-83A1-F6EECF244321}">
                <p14:modId xmlns:p14="http://schemas.microsoft.com/office/powerpoint/2010/main" val="4209135785"/>
              </p:ext>
            </p:extLst>
          </p:nvPr>
        </p:nvGraphicFramePr>
        <p:xfrm>
          <a:off x="4649372" y="2620390"/>
          <a:ext cx="3739563" cy="3328466"/>
        </p:xfrm>
        <a:graphic>
          <a:graphicData uri="http://schemas.openxmlformats.org/drawingml/2006/chart">
            <c:chart xmlns:c="http://schemas.openxmlformats.org/drawingml/2006/chart" xmlns:r="http://schemas.openxmlformats.org/officeDocument/2006/relationships" r:id="rId4"/>
          </a:graphicData>
        </a:graphic>
      </p:graphicFrame>
      <p:sp>
        <p:nvSpPr>
          <p:cNvPr id="44" name="Rectangle 43"/>
          <p:cNvSpPr/>
          <p:nvPr/>
        </p:nvSpPr>
        <p:spPr>
          <a:xfrm>
            <a:off x="5114925" y="1694124"/>
            <a:ext cx="3076576" cy="746358"/>
          </a:xfrm>
          <a:prstGeom prst="rect">
            <a:avLst/>
          </a:prstGeom>
        </p:spPr>
        <p:txBody>
          <a:bodyPr wrap="square">
            <a:spAutoFit/>
          </a:bodyPr>
          <a:lstStyle/>
          <a:p>
            <a:pPr algn="ctr">
              <a:lnSpc>
                <a:spcPts val="1700"/>
              </a:lnSpc>
            </a:pPr>
            <a:r>
              <a:rPr lang="en-US" sz="1200" dirty="0">
                <a:solidFill>
                  <a:srgbClr val="365254"/>
                </a:solidFill>
                <a:latin typeface="Arial" panose="020B0604020202020204" pitchFamily="34" charset="0"/>
                <a:cs typeface="Arial" panose="020B0604020202020204" pitchFamily="34" charset="0"/>
              </a:rPr>
              <a:t>Proportion of primary care physicians who rate the overall performance of the health care system as </a:t>
            </a:r>
            <a:r>
              <a:rPr lang="en-US" sz="1200" b="1" dirty="0">
                <a:solidFill>
                  <a:srgbClr val="365254"/>
                </a:solidFill>
                <a:latin typeface="Arial" panose="020B0604020202020204" pitchFamily="34" charset="0"/>
                <a:cs typeface="Arial" panose="020B0604020202020204" pitchFamily="34" charset="0"/>
              </a:rPr>
              <a:t>very good</a:t>
            </a:r>
            <a:r>
              <a:rPr lang="en-US" sz="1200" dirty="0">
                <a:solidFill>
                  <a:srgbClr val="365254"/>
                </a:solidFill>
                <a:latin typeface="Arial" panose="020B0604020202020204" pitchFamily="34" charset="0"/>
                <a:cs typeface="Arial" panose="020B0604020202020204" pitchFamily="34" charset="0"/>
              </a:rPr>
              <a:t> or </a:t>
            </a:r>
            <a:r>
              <a:rPr lang="en-US" sz="1200" b="1" dirty="0">
                <a:solidFill>
                  <a:srgbClr val="365254"/>
                </a:solidFill>
                <a:latin typeface="Arial" panose="020B0604020202020204" pitchFamily="34" charset="0"/>
                <a:cs typeface="Arial" panose="020B0604020202020204" pitchFamily="34" charset="0"/>
              </a:rPr>
              <a:t>good</a:t>
            </a:r>
          </a:p>
        </p:txBody>
      </p:sp>
      <p:sp>
        <p:nvSpPr>
          <p:cNvPr id="45" name="Rectangle 44"/>
          <p:cNvSpPr/>
          <p:nvPr/>
        </p:nvSpPr>
        <p:spPr>
          <a:xfrm>
            <a:off x="790575" y="1694124"/>
            <a:ext cx="3943349" cy="964367"/>
          </a:xfrm>
          <a:prstGeom prst="rect">
            <a:avLst/>
          </a:prstGeom>
        </p:spPr>
        <p:txBody>
          <a:bodyPr wrap="square">
            <a:spAutoFit/>
          </a:bodyPr>
          <a:lstStyle/>
          <a:p>
            <a:pPr algn="ctr">
              <a:lnSpc>
                <a:spcPts val="1700"/>
              </a:lnSpc>
            </a:pPr>
            <a:r>
              <a:rPr lang="en-US" sz="1200" dirty="0">
                <a:solidFill>
                  <a:srgbClr val="365254"/>
                </a:solidFill>
                <a:latin typeface="Arial" panose="020B0604020202020204" pitchFamily="34" charset="0"/>
                <a:cs typeface="Arial" panose="020B0604020202020204" pitchFamily="34" charset="0"/>
              </a:rPr>
              <a:t>Proportion of primary care physicians who think the quality of medical care their patients receive throughout the health care system has improved, has become worse or is about the same as 3 years ago</a:t>
            </a:r>
          </a:p>
        </p:txBody>
      </p:sp>
      <p:sp>
        <p:nvSpPr>
          <p:cNvPr id="23" name="Rectangle 22"/>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24" name="Group 23"/>
          <p:cNvGrpSpPr/>
          <p:nvPr/>
        </p:nvGrpSpPr>
        <p:grpSpPr>
          <a:xfrm>
            <a:off x="374904" y="6493833"/>
            <a:ext cx="3754098" cy="230832"/>
            <a:chOff x="139635" y="6531780"/>
            <a:chExt cx="3754098" cy="230832"/>
          </a:xfrm>
        </p:grpSpPr>
        <p:sp>
          <p:nvSpPr>
            <p:cNvPr id="25"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26"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27"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28"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29"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30"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348003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and territorial snapshot: Overall perceptions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471080365"/>
              </p:ext>
            </p:extLst>
          </p:nvPr>
        </p:nvGraphicFramePr>
        <p:xfrm>
          <a:off x="387133" y="3379052"/>
          <a:ext cx="8229598" cy="658368"/>
        </p:xfrm>
        <a:graphic>
          <a:graphicData uri="http://schemas.openxmlformats.org/drawingml/2006/table">
            <a:tbl>
              <a:tblPr/>
              <a:tblGrid>
                <a:gridCol w="1638065">
                  <a:extLst>
                    <a:ext uri="{9D8B030D-6E8A-4147-A177-3AD203B41FA5}">
                      <a16:colId xmlns:a16="http://schemas.microsoft.com/office/drawing/2014/main" val="2274431385"/>
                    </a:ext>
                  </a:extLst>
                </a:gridCol>
                <a:gridCol w="500141">
                  <a:extLst>
                    <a:ext uri="{9D8B030D-6E8A-4147-A177-3AD203B41FA5}">
                      <a16:colId xmlns:a16="http://schemas.microsoft.com/office/drawing/2014/main" val="3414494534"/>
                    </a:ext>
                  </a:extLst>
                </a:gridCol>
                <a:gridCol w="500141">
                  <a:extLst>
                    <a:ext uri="{9D8B030D-6E8A-4147-A177-3AD203B41FA5}">
                      <a16:colId xmlns:a16="http://schemas.microsoft.com/office/drawing/2014/main" val="1291103358"/>
                    </a:ext>
                  </a:extLst>
                </a:gridCol>
                <a:gridCol w="500141">
                  <a:extLst>
                    <a:ext uri="{9D8B030D-6E8A-4147-A177-3AD203B41FA5}">
                      <a16:colId xmlns:a16="http://schemas.microsoft.com/office/drawing/2014/main" val="2659665947"/>
                    </a:ext>
                  </a:extLst>
                </a:gridCol>
                <a:gridCol w="500141">
                  <a:extLst>
                    <a:ext uri="{9D8B030D-6E8A-4147-A177-3AD203B41FA5}">
                      <a16:colId xmlns:a16="http://schemas.microsoft.com/office/drawing/2014/main" val="77205676"/>
                    </a:ext>
                  </a:extLst>
                </a:gridCol>
                <a:gridCol w="500141">
                  <a:extLst>
                    <a:ext uri="{9D8B030D-6E8A-4147-A177-3AD203B41FA5}">
                      <a16:colId xmlns:a16="http://schemas.microsoft.com/office/drawing/2014/main" val="5221739"/>
                    </a:ext>
                  </a:extLst>
                </a:gridCol>
                <a:gridCol w="500141">
                  <a:extLst>
                    <a:ext uri="{9D8B030D-6E8A-4147-A177-3AD203B41FA5}">
                      <a16:colId xmlns:a16="http://schemas.microsoft.com/office/drawing/2014/main" val="3757745029"/>
                    </a:ext>
                  </a:extLst>
                </a:gridCol>
                <a:gridCol w="500141">
                  <a:extLst>
                    <a:ext uri="{9D8B030D-6E8A-4147-A177-3AD203B41FA5}">
                      <a16:colId xmlns:a16="http://schemas.microsoft.com/office/drawing/2014/main" val="2250567162"/>
                    </a:ext>
                  </a:extLst>
                </a:gridCol>
                <a:gridCol w="500141">
                  <a:extLst>
                    <a:ext uri="{9D8B030D-6E8A-4147-A177-3AD203B41FA5}">
                      <a16:colId xmlns:a16="http://schemas.microsoft.com/office/drawing/2014/main" val="2848938551"/>
                    </a:ext>
                  </a:extLst>
                </a:gridCol>
                <a:gridCol w="500141">
                  <a:extLst>
                    <a:ext uri="{9D8B030D-6E8A-4147-A177-3AD203B41FA5}">
                      <a16:colId xmlns:a16="http://schemas.microsoft.com/office/drawing/2014/main" val="1775685730"/>
                    </a:ext>
                  </a:extLst>
                </a:gridCol>
                <a:gridCol w="500141">
                  <a:extLst>
                    <a:ext uri="{9D8B030D-6E8A-4147-A177-3AD203B41FA5}">
                      <a16:colId xmlns:a16="http://schemas.microsoft.com/office/drawing/2014/main" val="613197185"/>
                    </a:ext>
                  </a:extLst>
                </a:gridCol>
                <a:gridCol w="500141">
                  <a:extLst>
                    <a:ext uri="{9D8B030D-6E8A-4147-A177-3AD203B41FA5}">
                      <a16:colId xmlns:a16="http://schemas.microsoft.com/office/drawing/2014/main" val="4077132638"/>
                    </a:ext>
                  </a:extLst>
                </a:gridCol>
                <a:gridCol w="500141">
                  <a:extLst>
                    <a:ext uri="{9D8B030D-6E8A-4147-A177-3AD203B41FA5}">
                      <a16:colId xmlns:a16="http://schemas.microsoft.com/office/drawing/2014/main" val="178737671"/>
                    </a:ext>
                  </a:extLst>
                </a:gridCol>
                <a:gridCol w="589841">
                  <a:extLst>
                    <a:ext uri="{9D8B030D-6E8A-4147-A177-3AD203B41FA5}">
                      <a16:colId xmlns:a16="http://schemas.microsoft.com/office/drawing/2014/main" val="3241438732"/>
                    </a:ext>
                  </a:extLst>
                </a:gridCol>
              </a:tblGrid>
              <a:tr h="0">
                <a:tc>
                  <a:txBody>
                    <a:bodyPr/>
                    <a:lstStyle/>
                    <a:p>
                      <a:pPr algn="l" fontAlgn="b"/>
                      <a:endParaRPr lang="en-CA" sz="1100" b="1" i="0" u="none" strike="noStrike" dirty="0">
                        <a:effectLst/>
                        <a:latin typeface="Arial" panose="020B0604020202020204" pitchFamily="34" charset="0"/>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110606">
                <a:tc>
                  <a:txBody>
                    <a:bodyPr/>
                    <a:lstStyle/>
                    <a:p>
                      <a:r>
                        <a:rPr lang="en-US" sz="1200" b="1" i="0" dirty="0" smtClean="0">
                          <a:solidFill>
                            <a:schemeClr val="tx1"/>
                          </a:solidFill>
                          <a:latin typeface="+mn-lt"/>
                          <a:cs typeface="Arial" panose="020B0604020202020204" pitchFamily="34" charset="0"/>
                        </a:rPr>
                        <a:t>Very good</a:t>
                      </a:r>
                      <a:r>
                        <a:rPr lang="en-US" sz="1200" b="0" i="0" dirty="0" smtClean="0">
                          <a:solidFill>
                            <a:schemeClr val="tx1"/>
                          </a:solidFill>
                          <a:latin typeface="+mn-lt"/>
                          <a:cs typeface="Arial" panose="020B0604020202020204" pitchFamily="34" charset="0"/>
                        </a:rPr>
                        <a:t> or </a:t>
                      </a:r>
                      <a:r>
                        <a:rPr lang="en-US" sz="1200" b="1" i="0" dirty="0" smtClean="0">
                          <a:solidFill>
                            <a:schemeClr val="tx1"/>
                          </a:solidFill>
                          <a:latin typeface="+mn-lt"/>
                          <a:cs typeface="Arial" panose="020B0604020202020204" pitchFamily="34" charset="0"/>
                        </a:rPr>
                        <a:t>good</a:t>
                      </a:r>
                      <a:endParaRPr lang="en-US" sz="1200" b="1" i="0" dirty="0">
                        <a:solidFill>
                          <a:schemeClr val="tx1"/>
                        </a:solidFill>
                        <a:latin typeface="+mn-lt"/>
                        <a:cs typeface="Arial" panose="020B0604020202020204" pitchFamily="34" charset="0"/>
                      </a:endParaRP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66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53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42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70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70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54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61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71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73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54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74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62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100" b="0" i="0" u="none" strike="noStrike" dirty="0">
                          <a:solidFill>
                            <a:schemeClr val="bg1"/>
                          </a:solidFill>
                          <a:effectLst/>
                          <a:latin typeface="Arial" panose="020B0604020202020204" pitchFamily="34" charset="0"/>
                          <a:cs typeface="Arial" panose="020B0604020202020204" pitchFamily="34" charset="0"/>
                        </a:rPr>
                        <a:t>70</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bl>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val="1698014625"/>
              </p:ext>
            </p:extLst>
          </p:nvPr>
        </p:nvGraphicFramePr>
        <p:xfrm>
          <a:off x="374904" y="1726046"/>
          <a:ext cx="8229598" cy="896112"/>
        </p:xfrm>
        <a:graphic>
          <a:graphicData uri="http://schemas.openxmlformats.org/drawingml/2006/table">
            <a:tbl>
              <a:tblPr/>
              <a:tblGrid>
                <a:gridCol w="1638066">
                  <a:extLst>
                    <a:ext uri="{9D8B030D-6E8A-4147-A177-3AD203B41FA5}">
                      <a16:colId xmlns:a16="http://schemas.microsoft.com/office/drawing/2014/main" val="2274431385"/>
                    </a:ext>
                  </a:extLst>
                </a:gridCol>
                <a:gridCol w="500141">
                  <a:extLst>
                    <a:ext uri="{9D8B030D-6E8A-4147-A177-3AD203B41FA5}">
                      <a16:colId xmlns:a16="http://schemas.microsoft.com/office/drawing/2014/main" val="3414494534"/>
                    </a:ext>
                  </a:extLst>
                </a:gridCol>
                <a:gridCol w="500141">
                  <a:extLst>
                    <a:ext uri="{9D8B030D-6E8A-4147-A177-3AD203B41FA5}">
                      <a16:colId xmlns:a16="http://schemas.microsoft.com/office/drawing/2014/main" val="1291103358"/>
                    </a:ext>
                  </a:extLst>
                </a:gridCol>
                <a:gridCol w="500141">
                  <a:extLst>
                    <a:ext uri="{9D8B030D-6E8A-4147-A177-3AD203B41FA5}">
                      <a16:colId xmlns:a16="http://schemas.microsoft.com/office/drawing/2014/main" val="2659665947"/>
                    </a:ext>
                  </a:extLst>
                </a:gridCol>
                <a:gridCol w="500141">
                  <a:extLst>
                    <a:ext uri="{9D8B030D-6E8A-4147-A177-3AD203B41FA5}">
                      <a16:colId xmlns:a16="http://schemas.microsoft.com/office/drawing/2014/main" val="77205676"/>
                    </a:ext>
                  </a:extLst>
                </a:gridCol>
                <a:gridCol w="500141">
                  <a:extLst>
                    <a:ext uri="{9D8B030D-6E8A-4147-A177-3AD203B41FA5}">
                      <a16:colId xmlns:a16="http://schemas.microsoft.com/office/drawing/2014/main" val="5221739"/>
                    </a:ext>
                  </a:extLst>
                </a:gridCol>
                <a:gridCol w="500141">
                  <a:extLst>
                    <a:ext uri="{9D8B030D-6E8A-4147-A177-3AD203B41FA5}">
                      <a16:colId xmlns:a16="http://schemas.microsoft.com/office/drawing/2014/main" val="3757745029"/>
                    </a:ext>
                  </a:extLst>
                </a:gridCol>
                <a:gridCol w="500141">
                  <a:extLst>
                    <a:ext uri="{9D8B030D-6E8A-4147-A177-3AD203B41FA5}">
                      <a16:colId xmlns:a16="http://schemas.microsoft.com/office/drawing/2014/main" val="2250567162"/>
                    </a:ext>
                  </a:extLst>
                </a:gridCol>
                <a:gridCol w="500141">
                  <a:extLst>
                    <a:ext uri="{9D8B030D-6E8A-4147-A177-3AD203B41FA5}">
                      <a16:colId xmlns:a16="http://schemas.microsoft.com/office/drawing/2014/main" val="2848938551"/>
                    </a:ext>
                  </a:extLst>
                </a:gridCol>
                <a:gridCol w="500141">
                  <a:extLst>
                    <a:ext uri="{9D8B030D-6E8A-4147-A177-3AD203B41FA5}">
                      <a16:colId xmlns:a16="http://schemas.microsoft.com/office/drawing/2014/main" val="1775685730"/>
                    </a:ext>
                  </a:extLst>
                </a:gridCol>
                <a:gridCol w="500141">
                  <a:extLst>
                    <a:ext uri="{9D8B030D-6E8A-4147-A177-3AD203B41FA5}">
                      <a16:colId xmlns:a16="http://schemas.microsoft.com/office/drawing/2014/main" val="613197185"/>
                    </a:ext>
                  </a:extLst>
                </a:gridCol>
                <a:gridCol w="500141">
                  <a:extLst>
                    <a:ext uri="{9D8B030D-6E8A-4147-A177-3AD203B41FA5}">
                      <a16:colId xmlns:a16="http://schemas.microsoft.com/office/drawing/2014/main" val="4077132638"/>
                    </a:ext>
                  </a:extLst>
                </a:gridCol>
                <a:gridCol w="500141">
                  <a:extLst>
                    <a:ext uri="{9D8B030D-6E8A-4147-A177-3AD203B41FA5}">
                      <a16:colId xmlns:a16="http://schemas.microsoft.com/office/drawing/2014/main" val="178737671"/>
                    </a:ext>
                  </a:extLst>
                </a:gridCol>
                <a:gridCol w="589840">
                  <a:extLst>
                    <a:ext uri="{9D8B030D-6E8A-4147-A177-3AD203B41FA5}">
                      <a16:colId xmlns:a16="http://schemas.microsoft.com/office/drawing/2014/main" val="3241438732"/>
                    </a:ext>
                  </a:extLst>
                </a:gridCol>
              </a:tblGrid>
              <a:tr h="368977">
                <a:tc>
                  <a:txBody>
                    <a:bodyPr/>
                    <a:lstStyle/>
                    <a:p>
                      <a:pPr algn="l" fontAlgn="b"/>
                      <a:endParaRPr lang="en-CA" sz="1200" b="1" i="0" u="none" strike="noStrike" dirty="0">
                        <a:effectLst/>
                        <a:latin typeface="+mn-lt"/>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 </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83615">
                <a:tc>
                  <a:txBody>
                    <a:bodyPr/>
                    <a:lstStyle/>
                    <a:p>
                      <a:r>
                        <a:rPr lang="en-US" sz="1200" dirty="0" smtClean="0">
                          <a:solidFill>
                            <a:schemeClr val="tx1"/>
                          </a:solidFill>
                          <a:latin typeface="+mn-lt"/>
                          <a:cs typeface="Arial" panose="020B0604020202020204" pitchFamily="34" charset="0"/>
                        </a:rPr>
                        <a:t>Improved</a:t>
                      </a:r>
                      <a:endParaRPr lang="en-US" sz="1200" dirty="0">
                        <a:solidFill>
                          <a:schemeClr val="tx1"/>
                        </a:solidFill>
                        <a:latin typeface="+mn-lt"/>
                        <a:cs typeface="Arial" panose="020B0604020202020204" pitchFamily="34" charset="0"/>
                      </a:endParaRPr>
                    </a:p>
                  </a:txBody>
                  <a:tcPr marL="27432" marR="27432" marT="27432" marB="27432"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100" b="0" i="0" u="none" strike="noStrike" dirty="0" smtClean="0">
                          <a:solidFill>
                            <a:srgbClr val="000000"/>
                          </a:solidFill>
                          <a:effectLst/>
                          <a:latin typeface="Arial" panose="020B0604020202020204" pitchFamily="34" charset="0"/>
                          <a:cs typeface="Arial" panose="020B0604020202020204" pitchFamily="34" charset="0"/>
                        </a:rPr>
                        <a:t>—</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Arial" panose="020B0604020202020204" pitchFamily="34" charset="0"/>
                          <a:cs typeface="Arial" panose="020B0604020202020204" pitchFamily="34" charset="0"/>
                        </a:rPr>
                        <a:t>—</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1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29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1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42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1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29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1219170" rtl="0" eaLnBrk="1" fontAlgn="b" latinLnBrk="0" hangingPunct="1"/>
                      <a:r>
                        <a:rPr lang="en-US" sz="11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22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100" b="0" i="0" u="none" strike="noStrike" dirty="0">
                          <a:solidFill>
                            <a:schemeClr val="bg1"/>
                          </a:solidFill>
                          <a:effectLst/>
                          <a:latin typeface="Arial" panose="020B0604020202020204" pitchFamily="34" charset="0"/>
                          <a:cs typeface="Arial" panose="020B0604020202020204" pitchFamily="34" charset="0"/>
                        </a:rPr>
                        <a:t>19</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122096">
                <a:tc>
                  <a:txBody>
                    <a:bodyPr/>
                    <a:lstStyle/>
                    <a:p>
                      <a:r>
                        <a:rPr lang="en-US" sz="1200" dirty="0" smtClean="0">
                          <a:solidFill>
                            <a:schemeClr val="tx1"/>
                          </a:solidFill>
                          <a:latin typeface="+mn-lt"/>
                          <a:cs typeface="Arial" panose="020B0604020202020204" pitchFamily="34" charset="0"/>
                        </a:rPr>
                        <a:t>Worse</a:t>
                      </a:r>
                      <a:endParaRPr lang="en-US" sz="1200" dirty="0">
                        <a:solidFill>
                          <a:schemeClr val="tx1"/>
                        </a:solidFill>
                        <a:latin typeface="+mn-lt"/>
                        <a:cs typeface="Arial" panose="020B0604020202020204" pitchFamily="34" charset="0"/>
                      </a:endParaRPr>
                    </a:p>
                  </a:txBody>
                  <a:tcPr marL="27432" marR="27432" marT="27432" marB="27432"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1219170" rtl="0" eaLnBrk="1" fontAlgn="b" latinLnBrk="0" hangingPunct="1"/>
                      <a:r>
                        <a:rPr lang="en-US" sz="1100" b="0" i="0" u="none" strike="noStrike" kern="1200" dirty="0" smtClean="0">
                          <a:solidFill>
                            <a:schemeClr val="bg1"/>
                          </a:solidFill>
                          <a:effectLst>
                            <a:glow rad="381000">
                              <a:srgbClr val="00A199"/>
                            </a:glow>
                          </a:effectLst>
                          <a:latin typeface="Arial" panose="020B0604020202020204" pitchFamily="34" charset="0"/>
                          <a:ea typeface="+mn-ea"/>
                          <a:cs typeface="Arial" panose="020B0604020202020204" pitchFamily="34" charset="0"/>
                        </a:rPr>
                        <a:t>16*</a:t>
                      </a:r>
                      <a:endParaRPr lang="en-US" sz="11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100" b="0" i="0" u="none" strike="noStrike" dirty="0" smtClean="0">
                          <a:solidFill>
                            <a:srgbClr val="000000"/>
                          </a:solidFill>
                          <a:effectLst/>
                          <a:latin typeface="Arial" panose="020B0604020202020204" pitchFamily="34" charset="0"/>
                          <a:cs typeface="Arial" panose="020B0604020202020204" pitchFamily="34" charset="0"/>
                        </a:rPr>
                        <a:t>24*</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57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1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21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35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1219170" rtl="0" eaLnBrk="1" fontAlgn="b" latinLnBrk="0" hangingPunct="1"/>
                      <a:r>
                        <a:rPr lang="en-US" sz="1100" b="0" i="0" u="none" strike="noStrike" kern="1200" dirty="0" smtClean="0">
                          <a:solidFill>
                            <a:schemeClr val="bg1"/>
                          </a:solidFill>
                          <a:effectLst>
                            <a:glow rad="381000">
                              <a:srgbClr val="00A199"/>
                            </a:glow>
                          </a:effectLst>
                          <a:latin typeface="Arial" panose="020B0604020202020204" pitchFamily="34" charset="0"/>
                          <a:ea typeface="+mn-ea"/>
                          <a:cs typeface="Arial" panose="020B0604020202020204" pitchFamily="34" charset="0"/>
                        </a:rPr>
                        <a:t>20*</a:t>
                      </a:r>
                      <a:endParaRPr lang="en-US" sz="11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100" b="0" i="0" u="none" strike="noStrike" kern="1200" dirty="0" smtClean="0">
                          <a:solidFill>
                            <a:schemeClr val="bg1"/>
                          </a:solidFill>
                          <a:effectLst>
                            <a:glow rad="381000">
                              <a:srgbClr val="00A199"/>
                            </a:glow>
                          </a:effectLst>
                          <a:latin typeface="Arial" panose="020B0604020202020204" pitchFamily="34" charset="0"/>
                          <a:ea typeface="+mn-ea"/>
                          <a:cs typeface="Arial" panose="020B0604020202020204" pitchFamily="34" charset="0"/>
                        </a:rPr>
                        <a:t>11*</a:t>
                      </a:r>
                      <a:endParaRPr lang="en-US" sz="11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marL="0" algn="ctr" defTabSz="1219170" rtl="0" eaLnBrk="1" fontAlgn="b" latinLnBrk="0" hangingPunct="1"/>
                      <a:r>
                        <a:rPr lang="en-US" sz="1100" b="0" i="0" u="none" strike="noStrike" kern="1200" dirty="0" smtClean="0">
                          <a:solidFill>
                            <a:schemeClr val="bg1"/>
                          </a:solidFill>
                          <a:effectLst>
                            <a:glow rad="381000">
                              <a:srgbClr val="00A199"/>
                            </a:glow>
                          </a:effectLst>
                          <a:latin typeface="Arial" panose="020B0604020202020204" pitchFamily="34" charset="0"/>
                          <a:ea typeface="+mn-ea"/>
                          <a:cs typeface="Arial" panose="020B0604020202020204" pitchFamily="34" charset="0"/>
                        </a:rPr>
                        <a:t>11*</a:t>
                      </a:r>
                      <a:endParaRPr lang="en-US" sz="11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100" b="0" i="0" u="none" strike="noStrike" dirty="0" smtClean="0">
                          <a:solidFill>
                            <a:srgbClr val="000000"/>
                          </a:solidFill>
                          <a:effectLst/>
                          <a:latin typeface="Arial" panose="020B0604020202020204" pitchFamily="34" charset="0"/>
                          <a:cs typeface="Arial" panose="020B0604020202020204" pitchFamily="34" charset="0"/>
                        </a:rPr>
                        <a:t>23*</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US" sz="1100" b="0" i="0" u="none" strike="noStrike" dirty="0" smtClean="0">
                          <a:solidFill>
                            <a:srgbClr val="000000"/>
                          </a:solidFill>
                          <a:effectLst/>
                          <a:latin typeface="Arial" panose="020B0604020202020204" pitchFamily="34" charset="0"/>
                          <a:cs typeface="Arial" panose="020B0604020202020204" pitchFamily="34" charset="0"/>
                        </a:rPr>
                        <a:t>17*</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US" sz="1100" b="0" i="0" u="none" strike="noStrike" kern="1200" dirty="0">
                          <a:solidFill>
                            <a:schemeClr val="bg1"/>
                          </a:solidFill>
                          <a:effectLst>
                            <a:glow rad="381000">
                              <a:srgbClr val="00A199"/>
                            </a:glow>
                          </a:effectLst>
                          <a:latin typeface="Arial" panose="020B0604020202020204" pitchFamily="34" charset="0"/>
                          <a:ea typeface="+mn-ea"/>
                          <a:cs typeface="Arial" panose="020B0604020202020204" pitchFamily="34" charset="0"/>
                        </a:rPr>
                        <a:t>25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US" sz="1100" b="0" i="0" u="none" strike="noStrike" dirty="0">
                          <a:solidFill>
                            <a:schemeClr val="bg1"/>
                          </a:solidFill>
                          <a:effectLst/>
                          <a:latin typeface="Arial" panose="020B0604020202020204" pitchFamily="34" charset="0"/>
                          <a:cs typeface="Arial" panose="020B0604020202020204" pitchFamily="34" charset="0"/>
                        </a:rPr>
                        <a:t>31</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2882299510"/>
                  </a:ext>
                </a:extLst>
              </a:tr>
            </a:tbl>
          </a:graphicData>
        </a:graphic>
      </p:graphicFrame>
      <p:sp>
        <p:nvSpPr>
          <p:cNvPr id="9" name="Rectangle 8"/>
          <p:cNvSpPr/>
          <p:nvPr/>
        </p:nvSpPr>
        <p:spPr>
          <a:xfrm>
            <a:off x="374904" y="4055581"/>
            <a:ext cx="7178421" cy="707886"/>
          </a:xfrm>
          <a:prstGeom prst="rect">
            <a:avLst/>
          </a:prstGeom>
        </p:spPr>
        <p:txBody>
          <a:bodyPr wrap="square" lIns="0" tIns="91440" bIns="0">
            <a:spAutoFit/>
          </a:bodyPr>
          <a:lstStyle/>
          <a:p>
            <a:r>
              <a:rPr lang="en-US" sz="800" b="1" dirty="0" smtClean="0">
                <a:latin typeface="Arial" panose="020B0604020202020204" pitchFamily="34" charset="0"/>
              </a:rPr>
              <a:t>Notes</a:t>
            </a:r>
          </a:p>
          <a:p>
            <a:r>
              <a:rPr lang="en-US" sz="800" dirty="0">
                <a:latin typeface="Arial" panose="020B0604020202020204" pitchFamily="34" charset="0"/>
                <a:cs typeface="Arial" panose="020B0604020202020204" pitchFamily="34" charset="0"/>
              </a:rPr>
              <a:t>* The coefficient of variation (CV) is between 16.6% and 33.3%; use with caution.</a:t>
            </a:r>
          </a:p>
          <a:p>
            <a:r>
              <a:rPr lang="en-US" sz="800" dirty="0">
                <a:latin typeface="Arial" panose="020B0604020202020204" pitchFamily="34" charset="0"/>
                <a:cs typeface="Arial" panose="020B0604020202020204" pitchFamily="34" charset="0"/>
              </a:rPr>
              <a:t>— Data </a:t>
            </a:r>
            <a:r>
              <a:rPr lang="en-US" sz="800" dirty="0" smtClean="0">
                <a:latin typeface="Arial" panose="020B0604020202020204" pitchFamily="34" charset="0"/>
                <a:cs typeface="Arial" panose="020B0604020202020204" pitchFamily="34" charset="0"/>
              </a:rPr>
              <a:t>is </a:t>
            </a:r>
            <a:r>
              <a:rPr lang="en-US" sz="800" dirty="0">
                <a:latin typeface="Arial" panose="020B0604020202020204" pitchFamily="34" charset="0"/>
                <a:cs typeface="Arial" panose="020B0604020202020204" pitchFamily="34" charset="0"/>
              </a:rPr>
              <a:t>suppressed due to extreme sampling variability (CV&gt;33.3%).</a:t>
            </a:r>
          </a:p>
          <a:p>
            <a:r>
              <a:rPr lang="en-US" sz="800" dirty="0" smtClean="0">
                <a:latin typeface="Arial" panose="020B0604020202020204" pitchFamily="34" charset="0"/>
              </a:rPr>
              <a:t>The CMWF </a:t>
            </a:r>
            <a:r>
              <a:rPr lang="en-US" sz="800" dirty="0">
                <a:latin typeface="Arial" panose="020B0604020202020204" pitchFamily="34" charset="0"/>
              </a:rPr>
              <a:t>average was calculated by adding the results from the 11 countries and dividing by the number of countries. The Canadian average represents the average experience of Canadians (as opposed to the mean of </a:t>
            </a:r>
            <a:r>
              <a:rPr lang="en-US" sz="800" dirty="0" smtClean="0">
                <a:latin typeface="Arial" panose="020B0604020202020204" pitchFamily="34" charset="0"/>
              </a:rPr>
              <a:t>provincial and territorial </a:t>
            </a:r>
            <a:r>
              <a:rPr lang="en-US" sz="800" dirty="0">
                <a:latin typeface="Arial" panose="020B0604020202020204" pitchFamily="34" charset="0"/>
              </a:rPr>
              <a:t>results</a:t>
            </a:r>
            <a:r>
              <a:rPr lang="en-US" sz="800" dirty="0" smtClean="0">
                <a:latin typeface="Arial" panose="020B0604020202020204" pitchFamily="34" charset="0"/>
              </a:rPr>
              <a:t>).</a:t>
            </a:r>
          </a:p>
        </p:txBody>
      </p:sp>
      <p:sp>
        <p:nvSpPr>
          <p:cNvPr id="43" name="Rectangle 42"/>
          <p:cNvSpPr/>
          <p:nvPr/>
        </p:nvSpPr>
        <p:spPr>
          <a:xfrm>
            <a:off x="374904" y="1035696"/>
            <a:ext cx="8307375" cy="661720"/>
          </a:xfrm>
          <a:prstGeom prst="rect">
            <a:avLst/>
          </a:prstGeom>
        </p:spPr>
        <p:txBody>
          <a:bodyPr wrap="square" lIns="0" tIns="91440" bIns="137160">
            <a:spAutoFit/>
          </a:bodyPr>
          <a:lstStyle/>
          <a:p>
            <a:r>
              <a:rPr lang="en-US" sz="1400" dirty="0">
                <a:solidFill>
                  <a:srgbClr val="365254"/>
                </a:solidFill>
                <a:cs typeface="Arial" panose="020B0604020202020204" pitchFamily="34" charset="0"/>
              </a:rPr>
              <a:t>Proportion of primary care physicians who think the quality of medical care their patients receive throughout </a:t>
            </a:r>
            <a:r>
              <a:rPr lang="en-US" sz="1400" dirty="0" smtClean="0">
                <a:solidFill>
                  <a:srgbClr val="365254"/>
                </a:solidFill>
                <a:cs typeface="Arial" panose="020B0604020202020204" pitchFamily="34" charset="0"/>
              </a:rPr>
              <a:t/>
            </a:r>
            <a:br>
              <a:rPr lang="en-US" sz="1400" dirty="0" smtClean="0">
                <a:solidFill>
                  <a:srgbClr val="365254"/>
                </a:solidFill>
                <a:cs typeface="Arial" panose="020B0604020202020204" pitchFamily="34" charset="0"/>
              </a:rPr>
            </a:br>
            <a:r>
              <a:rPr lang="en-US" sz="1400" dirty="0" smtClean="0">
                <a:solidFill>
                  <a:srgbClr val="365254"/>
                </a:solidFill>
                <a:cs typeface="Arial" panose="020B0604020202020204" pitchFamily="34" charset="0"/>
              </a:rPr>
              <a:t>the </a:t>
            </a:r>
            <a:r>
              <a:rPr lang="en-US" sz="1400" dirty="0">
                <a:solidFill>
                  <a:srgbClr val="365254"/>
                </a:solidFill>
                <a:cs typeface="Arial" panose="020B0604020202020204" pitchFamily="34" charset="0"/>
              </a:rPr>
              <a:t>health care system has improved or has become worse compared with 3 years ago</a:t>
            </a:r>
          </a:p>
        </p:txBody>
      </p:sp>
      <p:sp>
        <p:nvSpPr>
          <p:cNvPr id="44" name="Rectangle 43"/>
          <p:cNvSpPr/>
          <p:nvPr/>
        </p:nvSpPr>
        <p:spPr>
          <a:xfrm>
            <a:off x="374904" y="2932776"/>
            <a:ext cx="8307375" cy="446276"/>
          </a:xfrm>
          <a:prstGeom prst="rect">
            <a:avLst/>
          </a:prstGeom>
        </p:spPr>
        <p:txBody>
          <a:bodyPr wrap="square" lIns="0" tIns="91440" bIns="137160">
            <a:spAutoFit/>
          </a:bodyPr>
          <a:lstStyle/>
          <a:p>
            <a:r>
              <a:rPr lang="en-US" sz="1400" dirty="0">
                <a:solidFill>
                  <a:srgbClr val="365254"/>
                </a:solidFill>
                <a:cs typeface="Arial" panose="020B0604020202020204" pitchFamily="34" charset="0"/>
              </a:rPr>
              <a:t>Proportion of primary care physicians who rate the overall performance of the health care system as . . . </a:t>
            </a:r>
          </a:p>
        </p:txBody>
      </p:sp>
      <p:sp>
        <p:nvSpPr>
          <p:cNvPr id="31" name="Rectangle 30"/>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20" name="Group 19"/>
          <p:cNvGrpSpPr/>
          <p:nvPr/>
        </p:nvGrpSpPr>
        <p:grpSpPr>
          <a:xfrm>
            <a:off x="374904" y="6059010"/>
            <a:ext cx="3754098" cy="656156"/>
            <a:chOff x="374904" y="6059010"/>
            <a:chExt cx="3754098" cy="656156"/>
          </a:xfrm>
        </p:grpSpPr>
        <p:grpSp>
          <p:nvGrpSpPr>
            <p:cNvPr id="32" name="Group 31"/>
            <p:cNvGrpSpPr/>
            <p:nvPr/>
          </p:nvGrpSpPr>
          <p:grpSpPr>
            <a:xfrm>
              <a:off x="374904" y="6304861"/>
              <a:ext cx="3387471" cy="410305"/>
              <a:chOff x="3484840" y="6546819"/>
              <a:chExt cx="3387471" cy="410305"/>
            </a:xfrm>
          </p:grpSpPr>
          <p:sp>
            <p:nvSpPr>
              <p:cNvPr id="40" name="TextBox 39"/>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41" name="Oval 40"/>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grpSp>
          <p:nvGrpSpPr>
            <p:cNvPr id="33" name="Group 32"/>
            <p:cNvGrpSpPr/>
            <p:nvPr/>
          </p:nvGrpSpPr>
          <p:grpSpPr>
            <a:xfrm>
              <a:off x="374904" y="6059010"/>
              <a:ext cx="3754098" cy="230832"/>
              <a:chOff x="139635" y="6531780"/>
              <a:chExt cx="3754098" cy="230832"/>
            </a:xfrm>
          </p:grpSpPr>
          <p:sp>
            <p:nvSpPr>
              <p:cNvPr id="34" name="TextBox 12"/>
              <p:cNvSpPr txBox="1"/>
              <p:nvPr/>
            </p:nvSpPr>
            <p:spPr>
              <a:xfrm>
                <a:off x="271846" y="6531780"/>
                <a:ext cx="1466195"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Above average</a:t>
                </a:r>
                <a:endParaRPr lang="en-CA" sz="900" dirty="0">
                  <a:solidFill>
                    <a:srgbClr val="000000"/>
                  </a:solidFill>
                  <a:latin typeface="Arial" panose="020B0604020202020204" pitchFamily="34" charset="0"/>
                  <a:cs typeface="Arial" panose="020B0604020202020204" pitchFamily="34" charset="0"/>
                </a:endParaRPr>
              </a:p>
            </p:txBody>
          </p:sp>
          <p:sp>
            <p:nvSpPr>
              <p:cNvPr id="35" name="Oval 13"/>
              <p:cNvSpPr/>
              <p:nvPr/>
            </p:nvSpPr>
            <p:spPr>
              <a:xfrm>
                <a:off x="139635" y="6566971"/>
                <a:ext cx="164592" cy="160451"/>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48120"/>
                  </a:solidFill>
                  <a:latin typeface="Arial" panose="020B0604020202020204" pitchFamily="34" charset="0"/>
                  <a:cs typeface="Arial" panose="020B0604020202020204" pitchFamily="34" charset="0"/>
                </a:endParaRPr>
              </a:p>
            </p:txBody>
          </p:sp>
          <p:sp>
            <p:nvSpPr>
              <p:cNvPr id="36" name="TextBox 10"/>
              <p:cNvSpPr txBox="1"/>
              <p:nvPr/>
            </p:nvSpPr>
            <p:spPr>
              <a:xfrm>
                <a:off x="1350232" y="6531780"/>
                <a:ext cx="1332906"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Same as average</a:t>
                </a:r>
                <a:endParaRPr lang="en-CA" sz="900" dirty="0">
                  <a:solidFill>
                    <a:srgbClr val="000000"/>
                  </a:solidFill>
                  <a:latin typeface="Arial" panose="020B0604020202020204" pitchFamily="34" charset="0"/>
                  <a:cs typeface="Arial" panose="020B0604020202020204" pitchFamily="34" charset="0"/>
                </a:endParaRPr>
              </a:p>
            </p:txBody>
          </p:sp>
          <p:sp>
            <p:nvSpPr>
              <p:cNvPr id="37" name="Oval 11"/>
              <p:cNvSpPr/>
              <p:nvPr/>
            </p:nvSpPr>
            <p:spPr>
              <a:xfrm>
                <a:off x="1230041" y="6566971"/>
                <a:ext cx="164592" cy="160451"/>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sp>
            <p:nvSpPr>
              <p:cNvPr id="38" name="TextBox 8"/>
              <p:cNvSpPr txBox="1"/>
              <p:nvPr/>
            </p:nvSpPr>
            <p:spPr>
              <a:xfrm>
                <a:off x="2560829" y="6531780"/>
                <a:ext cx="1332904" cy="230832"/>
              </a:xfrm>
              <a:prstGeom prst="rect">
                <a:avLst/>
              </a:prstGeom>
              <a:noFill/>
            </p:spPr>
            <p:txBody>
              <a:bodyPr wrap="square" rtlCol="0">
                <a:spAutoFit/>
              </a:bodyPr>
              <a:lstStyle/>
              <a:p>
                <a:r>
                  <a:rPr lang="en-CA" sz="900" dirty="0" smtClean="0">
                    <a:solidFill>
                      <a:srgbClr val="000000"/>
                    </a:solidFill>
                    <a:latin typeface="Arial" panose="020B0604020202020204" pitchFamily="34" charset="0"/>
                    <a:cs typeface="Arial" panose="020B0604020202020204" pitchFamily="34" charset="0"/>
                  </a:rPr>
                  <a:t>Below average</a:t>
                </a:r>
                <a:endParaRPr lang="en-CA" sz="900" dirty="0">
                  <a:solidFill>
                    <a:srgbClr val="000000"/>
                  </a:solidFill>
                  <a:latin typeface="Arial" panose="020B0604020202020204" pitchFamily="34" charset="0"/>
                  <a:cs typeface="Arial" panose="020B0604020202020204" pitchFamily="34" charset="0"/>
                </a:endParaRPr>
              </a:p>
            </p:txBody>
          </p:sp>
          <p:sp>
            <p:nvSpPr>
              <p:cNvPr id="39" name="Oval 9"/>
              <p:cNvSpPr/>
              <p:nvPr/>
            </p:nvSpPr>
            <p:spPr>
              <a:xfrm>
                <a:off x="2440638" y="6566971"/>
                <a:ext cx="164592" cy="160451"/>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7424129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integration of care across health and social systems identified as top priority</a:t>
            </a:r>
            <a:endParaRPr lang="en-US" dirty="0"/>
          </a:p>
        </p:txBody>
      </p:sp>
      <p:grpSp>
        <p:nvGrpSpPr>
          <p:cNvPr id="14" name="Group 13"/>
          <p:cNvGrpSpPr/>
          <p:nvPr/>
        </p:nvGrpSpPr>
        <p:grpSpPr>
          <a:xfrm>
            <a:off x="425035" y="2047278"/>
            <a:ext cx="8328440" cy="3934392"/>
            <a:chOff x="472660" y="2066328"/>
            <a:chExt cx="8328440" cy="3934392"/>
          </a:xfrm>
        </p:grpSpPr>
        <p:graphicFrame>
          <p:nvGraphicFramePr>
            <p:cNvPr id="5" name="Chart 4"/>
            <p:cNvGraphicFramePr/>
            <p:nvPr>
              <p:extLst>
                <p:ext uri="{D42A27DB-BD31-4B8C-83A1-F6EECF244321}">
                  <p14:modId xmlns:p14="http://schemas.microsoft.com/office/powerpoint/2010/main" val="2164794359"/>
                </p:ext>
              </p:extLst>
            </p:nvPr>
          </p:nvGraphicFramePr>
          <p:xfrm>
            <a:off x="3469976" y="2066328"/>
            <a:ext cx="5331124" cy="393439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72660" y="2246371"/>
              <a:ext cx="3242090" cy="461665"/>
            </a:xfrm>
            <a:prstGeom prst="rect">
              <a:avLst/>
            </a:prstGeom>
          </p:spPr>
          <p:txBody>
            <a:bodyPr wrap="square" anchor="ctr">
              <a:spAutoFit/>
            </a:bodyPr>
            <a:lstStyle/>
            <a:p>
              <a:pPr algn="r"/>
              <a:r>
                <a:rPr lang="en-US" sz="1200" dirty="0">
                  <a:latin typeface="Arial Narrow" panose="020B0606020202030204" pitchFamily="34" charset="0"/>
                  <a:cs typeface="Arial" panose="020B0604020202020204" pitchFamily="34" charset="0"/>
                </a:rPr>
                <a:t>Better </a:t>
              </a:r>
              <a:r>
                <a:rPr lang="en-US" sz="1200" dirty="0" smtClean="0">
                  <a:latin typeface="Arial Narrow" panose="020B0606020202030204" pitchFamily="34" charset="0"/>
                  <a:cs typeface="Arial" panose="020B0604020202020204" pitchFamily="34" charset="0"/>
                </a:rPr>
                <a:t>integrate </a:t>
              </a:r>
              <a:r>
                <a:rPr lang="en-US" sz="1200" dirty="0">
                  <a:latin typeface="Arial Narrow" panose="020B0606020202030204" pitchFamily="34" charset="0"/>
                  <a:cs typeface="Arial" panose="020B0604020202020204" pitchFamily="34" charset="0"/>
                </a:rPr>
                <a:t>primary care with hospitals, mental </a:t>
              </a:r>
              <a:r>
                <a:rPr lang="en-US" sz="1200" dirty="0" smtClean="0">
                  <a:latin typeface="Arial Narrow" panose="020B0606020202030204" pitchFamily="34" charset="0"/>
                  <a:cs typeface="Arial" panose="020B0604020202020204" pitchFamily="34" charset="0"/>
                </a:rPr>
                <a:t>health services </a:t>
              </a:r>
              <a:r>
                <a:rPr lang="en-US" sz="1200" dirty="0">
                  <a:latin typeface="Arial Narrow" panose="020B0606020202030204" pitchFamily="34" charset="0"/>
                  <a:cs typeface="Arial" panose="020B0604020202020204" pitchFamily="34" charset="0"/>
                </a:rPr>
                <a:t>and community-based social services</a:t>
              </a:r>
            </a:p>
          </p:txBody>
        </p:sp>
        <p:sp>
          <p:nvSpPr>
            <p:cNvPr id="9" name="Rectangle 8"/>
            <p:cNvSpPr/>
            <p:nvPr/>
          </p:nvSpPr>
          <p:spPr>
            <a:xfrm>
              <a:off x="491710" y="2937510"/>
              <a:ext cx="3223040" cy="276999"/>
            </a:xfrm>
            <a:prstGeom prst="rect">
              <a:avLst/>
            </a:prstGeom>
          </p:spPr>
          <p:txBody>
            <a:bodyPr wrap="square" anchor="ctr">
              <a:spAutoFit/>
            </a:bodyPr>
            <a:lstStyle/>
            <a:p>
              <a:pPr algn="r"/>
              <a:r>
                <a:rPr lang="en-US" sz="1200" dirty="0">
                  <a:latin typeface="Arial Narrow" panose="020B0606020202030204" pitchFamily="34" charset="0"/>
                  <a:cs typeface="Arial" panose="020B0604020202020204" pitchFamily="34" charset="0"/>
                </a:rPr>
                <a:t>Reduce wait times for elective surgery and </a:t>
              </a:r>
              <a:r>
                <a:rPr lang="en-US" sz="1200" dirty="0" smtClean="0">
                  <a:latin typeface="Arial Narrow" panose="020B0606020202030204" pitchFamily="34" charset="0"/>
                  <a:cs typeface="Arial" panose="020B0604020202020204" pitchFamily="34" charset="0"/>
                </a:rPr>
                <a:t>specialists</a:t>
              </a:r>
              <a:endParaRPr lang="en-US" sz="1200" dirty="0">
                <a:latin typeface="Arial Narrow" panose="020B0606020202030204" pitchFamily="34" charset="0"/>
                <a:cs typeface="Arial" panose="020B0604020202020204" pitchFamily="34" charset="0"/>
              </a:endParaRPr>
            </a:p>
          </p:txBody>
        </p:sp>
        <p:sp>
          <p:nvSpPr>
            <p:cNvPr id="10" name="Rectangle 9"/>
            <p:cNvSpPr/>
            <p:nvPr/>
          </p:nvSpPr>
          <p:spPr>
            <a:xfrm>
              <a:off x="1288053" y="3405549"/>
              <a:ext cx="2426697" cy="461665"/>
            </a:xfrm>
            <a:prstGeom prst="rect">
              <a:avLst/>
            </a:prstGeom>
          </p:spPr>
          <p:txBody>
            <a:bodyPr wrap="square" anchor="ctr">
              <a:spAutoFit/>
            </a:bodyPr>
            <a:lstStyle/>
            <a:p>
              <a:pPr algn="r"/>
              <a:r>
                <a:rPr lang="en-US" sz="1200" dirty="0">
                  <a:latin typeface="Arial Narrow" panose="020B0606020202030204" pitchFamily="34" charset="0"/>
                  <a:cs typeface="Arial" panose="020B0604020202020204" pitchFamily="34" charset="0"/>
                </a:rPr>
                <a:t>Increase spending on disease prevention and/or public </a:t>
              </a:r>
              <a:r>
                <a:rPr lang="en-US" sz="1200" dirty="0" smtClean="0">
                  <a:latin typeface="Arial Narrow" panose="020B0606020202030204" pitchFamily="34" charset="0"/>
                  <a:cs typeface="Arial" panose="020B0604020202020204" pitchFamily="34" charset="0"/>
                </a:rPr>
                <a:t>health</a:t>
              </a:r>
              <a:endParaRPr lang="en-US" sz="1200" dirty="0">
                <a:latin typeface="Arial Narrow" panose="020B0606020202030204" pitchFamily="34" charset="0"/>
                <a:cs typeface="Arial" panose="020B0604020202020204" pitchFamily="34" charset="0"/>
              </a:endParaRPr>
            </a:p>
          </p:txBody>
        </p:sp>
        <p:sp>
          <p:nvSpPr>
            <p:cNvPr id="11" name="Rectangle 10"/>
            <p:cNvSpPr/>
            <p:nvPr/>
          </p:nvSpPr>
          <p:spPr>
            <a:xfrm>
              <a:off x="472660" y="4014216"/>
              <a:ext cx="3242090" cy="461665"/>
            </a:xfrm>
            <a:prstGeom prst="rect">
              <a:avLst/>
            </a:prstGeom>
          </p:spPr>
          <p:txBody>
            <a:bodyPr wrap="square" anchor="ctr">
              <a:spAutoFit/>
            </a:bodyPr>
            <a:lstStyle/>
            <a:p>
              <a:pPr algn="r"/>
              <a:r>
                <a:rPr lang="en-US" sz="1200" dirty="0">
                  <a:latin typeface="Arial Narrow" panose="020B0606020202030204" pitchFamily="34" charset="0"/>
                  <a:cs typeface="Arial" panose="020B0604020202020204" pitchFamily="34" charset="0"/>
                </a:rPr>
                <a:t>Increase access </a:t>
              </a:r>
              <a:r>
                <a:rPr lang="en-US" sz="1200" dirty="0" smtClean="0">
                  <a:latin typeface="Arial Narrow" panose="020B0606020202030204" pitchFamily="34" charset="0"/>
                  <a:cs typeface="Arial" panose="020B0604020202020204" pitchFamily="34" charset="0"/>
                </a:rPr>
                <a:t>to and </a:t>
              </a:r>
              <a:r>
                <a:rPr lang="en-US" sz="1200" dirty="0">
                  <a:latin typeface="Arial Narrow" panose="020B0606020202030204" pitchFamily="34" charset="0"/>
                  <a:cs typeface="Arial" panose="020B0604020202020204" pitchFamily="34" charset="0"/>
                </a:rPr>
                <a:t>funding for social care programs (e.g., housing, food, employment support</a:t>
              </a:r>
              <a:r>
                <a:rPr lang="en-US" sz="1200" dirty="0" smtClean="0">
                  <a:latin typeface="Arial Narrow" panose="020B0606020202030204" pitchFamily="34" charset="0"/>
                  <a:cs typeface="Arial" panose="020B0604020202020204" pitchFamily="34" charset="0"/>
                </a:rPr>
                <a:t>)</a:t>
              </a:r>
              <a:endParaRPr lang="en-US" sz="1200" dirty="0">
                <a:latin typeface="Arial Narrow" panose="020B0606020202030204" pitchFamily="34" charset="0"/>
                <a:cs typeface="Arial" panose="020B0604020202020204" pitchFamily="34" charset="0"/>
              </a:endParaRPr>
            </a:p>
          </p:txBody>
        </p:sp>
        <p:sp>
          <p:nvSpPr>
            <p:cNvPr id="12" name="Rectangle 11"/>
            <p:cNvSpPr/>
            <p:nvPr/>
          </p:nvSpPr>
          <p:spPr>
            <a:xfrm>
              <a:off x="1749147" y="4667977"/>
              <a:ext cx="1965603" cy="276999"/>
            </a:xfrm>
            <a:prstGeom prst="rect">
              <a:avLst/>
            </a:prstGeom>
          </p:spPr>
          <p:txBody>
            <a:bodyPr wrap="none" anchor="ctr">
              <a:spAutoFit/>
            </a:bodyPr>
            <a:lstStyle/>
            <a:p>
              <a:pPr algn="r"/>
              <a:r>
                <a:rPr lang="en-US" sz="1200" dirty="0">
                  <a:latin typeface="Arial Narrow" panose="020B0606020202030204" pitchFamily="34" charset="0"/>
                  <a:cs typeface="Arial" panose="020B0604020202020204" pitchFamily="34" charset="0"/>
                </a:rPr>
                <a:t>Reduce prescription drug prices</a:t>
              </a:r>
            </a:p>
          </p:txBody>
        </p:sp>
        <p:sp>
          <p:nvSpPr>
            <p:cNvPr id="13" name="Rectangle 12"/>
            <p:cNvSpPr/>
            <p:nvPr/>
          </p:nvSpPr>
          <p:spPr>
            <a:xfrm>
              <a:off x="1062990" y="5152510"/>
              <a:ext cx="2651760" cy="461665"/>
            </a:xfrm>
            <a:prstGeom prst="rect">
              <a:avLst/>
            </a:prstGeom>
          </p:spPr>
          <p:txBody>
            <a:bodyPr anchor="ctr">
              <a:spAutoFit/>
            </a:bodyPr>
            <a:lstStyle/>
            <a:p>
              <a:pPr algn="r"/>
              <a:r>
                <a:rPr lang="en-US" sz="1200" dirty="0">
                  <a:latin typeface="Arial Narrow" panose="020B0606020202030204" pitchFamily="34" charset="0"/>
                  <a:cs typeface="Arial" panose="020B0604020202020204" pitchFamily="34" charset="0"/>
                </a:rPr>
                <a:t>Reduce cost-sharing, </a:t>
              </a:r>
              <a:r>
                <a:rPr lang="en-US" sz="1200" dirty="0" smtClean="0">
                  <a:latin typeface="Arial Narrow" panose="020B0606020202030204" pitchFamily="34" charset="0"/>
                  <a:cs typeface="Arial" panose="020B0604020202020204" pitchFamily="34" charset="0"/>
                </a:rPr>
                <a:t>deductibles and</a:t>
              </a:r>
              <a:br>
                <a:rPr lang="en-US" sz="1200" dirty="0" smtClean="0">
                  <a:latin typeface="Arial Narrow" panose="020B0606020202030204" pitchFamily="34" charset="0"/>
                  <a:cs typeface="Arial" panose="020B0604020202020204" pitchFamily="34" charset="0"/>
                </a:rPr>
              </a:br>
              <a:r>
                <a:rPr lang="en-US" sz="1200" dirty="0" smtClean="0">
                  <a:latin typeface="Arial Narrow" panose="020B0606020202030204" pitchFamily="34" charset="0"/>
                  <a:cs typeface="Arial" panose="020B0604020202020204" pitchFamily="34" charset="0"/>
                </a:rPr>
                <a:t>co-payments </a:t>
              </a:r>
              <a:r>
                <a:rPr lang="en-US" sz="1200" dirty="0">
                  <a:latin typeface="Arial Narrow" panose="020B0606020202030204" pitchFamily="34" charset="0"/>
                  <a:cs typeface="Arial" panose="020B0604020202020204" pitchFamily="34" charset="0"/>
                </a:rPr>
                <a:t>for patients</a:t>
              </a:r>
            </a:p>
          </p:txBody>
        </p:sp>
      </p:grpSp>
      <p:sp>
        <p:nvSpPr>
          <p:cNvPr id="46" name="Rectangle 45"/>
          <p:cNvSpPr/>
          <p:nvPr/>
        </p:nvSpPr>
        <p:spPr>
          <a:xfrm>
            <a:off x="374904" y="1316736"/>
            <a:ext cx="8426196" cy="661720"/>
          </a:xfrm>
          <a:prstGeom prst="rect">
            <a:avLst/>
          </a:prstGeom>
        </p:spPr>
        <p:txBody>
          <a:bodyPr wrap="square" lIns="0" tIns="91440" bIns="137160">
            <a:spAutoFit/>
          </a:bodyPr>
          <a:lstStyle/>
          <a:p>
            <a:r>
              <a:rPr lang="en-US" sz="1400" dirty="0">
                <a:solidFill>
                  <a:srgbClr val="365254"/>
                </a:solidFill>
                <a:cs typeface="Arial" panose="020B0604020202020204" pitchFamily="34" charset="0"/>
              </a:rPr>
              <a:t>Proportion of primary care physicians who responded that the following strategies are the </a:t>
            </a:r>
            <a:r>
              <a:rPr lang="en-US" sz="1400" b="1" dirty="0">
                <a:solidFill>
                  <a:srgbClr val="365254"/>
                </a:solidFill>
                <a:cs typeface="Arial" panose="020B0604020202020204" pitchFamily="34" charset="0"/>
              </a:rPr>
              <a:t>top priority </a:t>
            </a:r>
            <a:r>
              <a:rPr lang="en-US" sz="1400" dirty="0">
                <a:solidFill>
                  <a:srgbClr val="365254"/>
                </a:solidFill>
                <a:cs typeface="Arial" panose="020B0604020202020204" pitchFamily="34" charset="0"/>
              </a:rPr>
              <a:t>in order </a:t>
            </a:r>
            <a:r>
              <a:rPr lang="en-US" sz="1400" dirty="0" smtClean="0">
                <a:solidFill>
                  <a:srgbClr val="365254"/>
                </a:solidFill>
                <a:cs typeface="Arial" panose="020B0604020202020204" pitchFamily="34" charset="0"/>
              </a:rPr>
              <a:t/>
            </a:r>
            <a:br>
              <a:rPr lang="en-US" sz="1400" dirty="0" smtClean="0">
                <a:solidFill>
                  <a:srgbClr val="365254"/>
                </a:solidFill>
                <a:cs typeface="Arial" panose="020B0604020202020204" pitchFamily="34" charset="0"/>
              </a:rPr>
            </a:br>
            <a:r>
              <a:rPr lang="en-US" sz="1400" dirty="0" smtClean="0">
                <a:solidFill>
                  <a:srgbClr val="365254"/>
                </a:solidFill>
                <a:cs typeface="Arial" panose="020B0604020202020204" pitchFamily="34" charset="0"/>
              </a:rPr>
              <a:t>to </a:t>
            </a:r>
            <a:r>
              <a:rPr lang="en-US" sz="1400" dirty="0">
                <a:solidFill>
                  <a:srgbClr val="365254"/>
                </a:solidFill>
                <a:cs typeface="Arial" panose="020B0604020202020204" pitchFamily="34" charset="0"/>
              </a:rPr>
              <a:t>improve quality of care and patient access</a:t>
            </a:r>
          </a:p>
        </p:txBody>
      </p:sp>
      <p:sp>
        <p:nvSpPr>
          <p:cNvPr id="16" name="Rectangle 15"/>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17" name="Group 16"/>
          <p:cNvGrpSpPr/>
          <p:nvPr/>
        </p:nvGrpSpPr>
        <p:grpSpPr>
          <a:xfrm>
            <a:off x="374904" y="6304861"/>
            <a:ext cx="3387471" cy="410305"/>
            <a:chOff x="3484840" y="6546819"/>
            <a:chExt cx="3387471" cy="410305"/>
          </a:xfrm>
        </p:grpSpPr>
        <p:sp>
          <p:nvSpPr>
            <p:cNvPr id="18" name="TextBox 17"/>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19" name="Oval 18"/>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310385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39" y="274320"/>
            <a:ext cx="8630185" cy="553998"/>
          </a:xfrm>
        </p:spPr>
        <p:txBody>
          <a:bodyPr/>
          <a:lstStyle/>
          <a:p>
            <a:r>
              <a:rPr lang="en-US" dirty="0" smtClean="0"/>
              <a:t>Provincial and territorial snapshot: Improvement strategies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621014515"/>
              </p:ext>
            </p:extLst>
          </p:nvPr>
        </p:nvGraphicFramePr>
        <p:xfrm>
          <a:off x="370939" y="1697416"/>
          <a:ext cx="8229595" cy="3464810"/>
        </p:xfrm>
        <a:graphic>
          <a:graphicData uri="http://schemas.openxmlformats.org/drawingml/2006/table">
            <a:tbl>
              <a:tblPr/>
              <a:tblGrid>
                <a:gridCol w="2244471">
                  <a:extLst>
                    <a:ext uri="{9D8B030D-6E8A-4147-A177-3AD203B41FA5}">
                      <a16:colId xmlns:a16="http://schemas.microsoft.com/office/drawing/2014/main" val="2274431385"/>
                    </a:ext>
                  </a:extLst>
                </a:gridCol>
                <a:gridCol w="449846">
                  <a:extLst>
                    <a:ext uri="{9D8B030D-6E8A-4147-A177-3AD203B41FA5}">
                      <a16:colId xmlns:a16="http://schemas.microsoft.com/office/drawing/2014/main" val="3414494534"/>
                    </a:ext>
                  </a:extLst>
                </a:gridCol>
                <a:gridCol w="449846">
                  <a:extLst>
                    <a:ext uri="{9D8B030D-6E8A-4147-A177-3AD203B41FA5}">
                      <a16:colId xmlns:a16="http://schemas.microsoft.com/office/drawing/2014/main" val="1291103358"/>
                    </a:ext>
                  </a:extLst>
                </a:gridCol>
                <a:gridCol w="449846">
                  <a:extLst>
                    <a:ext uri="{9D8B030D-6E8A-4147-A177-3AD203B41FA5}">
                      <a16:colId xmlns:a16="http://schemas.microsoft.com/office/drawing/2014/main" val="2659665947"/>
                    </a:ext>
                  </a:extLst>
                </a:gridCol>
                <a:gridCol w="449846">
                  <a:extLst>
                    <a:ext uri="{9D8B030D-6E8A-4147-A177-3AD203B41FA5}">
                      <a16:colId xmlns:a16="http://schemas.microsoft.com/office/drawing/2014/main" val="77205676"/>
                    </a:ext>
                  </a:extLst>
                </a:gridCol>
                <a:gridCol w="449846">
                  <a:extLst>
                    <a:ext uri="{9D8B030D-6E8A-4147-A177-3AD203B41FA5}">
                      <a16:colId xmlns:a16="http://schemas.microsoft.com/office/drawing/2014/main" val="5221739"/>
                    </a:ext>
                  </a:extLst>
                </a:gridCol>
                <a:gridCol w="449846">
                  <a:extLst>
                    <a:ext uri="{9D8B030D-6E8A-4147-A177-3AD203B41FA5}">
                      <a16:colId xmlns:a16="http://schemas.microsoft.com/office/drawing/2014/main" val="3757745029"/>
                    </a:ext>
                  </a:extLst>
                </a:gridCol>
                <a:gridCol w="449846">
                  <a:extLst>
                    <a:ext uri="{9D8B030D-6E8A-4147-A177-3AD203B41FA5}">
                      <a16:colId xmlns:a16="http://schemas.microsoft.com/office/drawing/2014/main" val="2250567162"/>
                    </a:ext>
                  </a:extLst>
                </a:gridCol>
                <a:gridCol w="449846">
                  <a:extLst>
                    <a:ext uri="{9D8B030D-6E8A-4147-A177-3AD203B41FA5}">
                      <a16:colId xmlns:a16="http://schemas.microsoft.com/office/drawing/2014/main" val="2848938551"/>
                    </a:ext>
                  </a:extLst>
                </a:gridCol>
                <a:gridCol w="449846">
                  <a:extLst>
                    <a:ext uri="{9D8B030D-6E8A-4147-A177-3AD203B41FA5}">
                      <a16:colId xmlns:a16="http://schemas.microsoft.com/office/drawing/2014/main" val="1775685730"/>
                    </a:ext>
                  </a:extLst>
                </a:gridCol>
                <a:gridCol w="449846">
                  <a:extLst>
                    <a:ext uri="{9D8B030D-6E8A-4147-A177-3AD203B41FA5}">
                      <a16:colId xmlns:a16="http://schemas.microsoft.com/office/drawing/2014/main" val="613197185"/>
                    </a:ext>
                  </a:extLst>
                </a:gridCol>
                <a:gridCol w="449846">
                  <a:extLst>
                    <a:ext uri="{9D8B030D-6E8A-4147-A177-3AD203B41FA5}">
                      <a16:colId xmlns:a16="http://schemas.microsoft.com/office/drawing/2014/main" val="4077132638"/>
                    </a:ext>
                  </a:extLst>
                </a:gridCol>
                <a:gridCol w="449846">
                  <a:extLst>
                    <a:ext uri="{9D8B030D-6E8A-4147-A177-3AD203B41FA5}">
                      <a16:colId xmlns:a16="http://schemas.microsoft.com/office/drawing/2014/main" val="178737671"/>
                    </a:ext>
                  </a:extLst>
                </a:gridCol>
                <a:gridCol w="586972">
                  <a:extLst>
                    <a:ext uri="{9D8B030D-6E8A-4147-A177-3AD203B41FA5}">
                      <a16:colId xmlns:a16="http://schemas.microsoft.com/office/drawing/2014/main" val="3241438732"/>
                    </a:ext>
                  </a:extLst>
                </a:gridCol>
              </a:tblGrid>
              <a:tr h="363663">
                <a:tc>
                  <a:txBody>
                    <a:bodyPr/>
                    <a:lstStyle/>
                    <a:p>
                      <a:pPr algn="l" fontAlgn="b"/>
                      <a:endParaRPr lang="en-CA" sz="1200" b="1" i="0" u="none" strike="noStrike" dirty="0">
                        <a:effectLst/>
                        <a:latin typeface="+mn-lt"/>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 </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649771">
                <a:tc>
                  <a:txBody>
                    <a:bodyPr/>
                    <a:lstStyle/>
                    <a:p>
                      <a:r>
                        <a:rPr lang="en-US" sz="1200" dirty="0" smtClean="0">
                          <a:latin typeface="+mn-lt"/>
                          <a:cs typeface="Arial" panose="020B0604020202020204" pitchFamily="34" charset="0"/>
                        </a:rPr>
                        <a:t>Better integrate primary care </a:t>
                      </a:r>
                      <a:br>
                        <a:rPr lang="en-US" sz="1200" dirty="0" smtClean="0">
                          <a:latin typeface="+mn-lt"/>
                          <a:cs typeface="Arial" panose="020B0604020202020204" pitchFamily="34" charset="0"/>
                        </a:rPr>
                      </a:br>
                      <a:r>
                        <a:rPr lang="en-US" sz="1200" dirty="0" smtClean="0">
                          <a:latin typeface="+mn-lt"/>
                          <a:cs typeface="Arial" panose="020B0604020202020204" pitchFamily="34" charset="0"/>
                        </a:rPr>
                        <a:t>with hospitals, mental health services and community-based social services</a:t>
                      </a:r>
                      <a:endParaRPr lang="en-US" sz="1200" dirty="0">
                        <a:latin typeface="+mn-lt"/>
                        <a:cs typeface="Arial" panose="020B0604020202020204" pitchFamily="34" charset="0"/>
                      </a:endParaRP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57</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487049">
                <a:tc>
                  <a:txBody>
                    <a:bodyPr/>
                    <a:lstStyle/>
                    <a:p>
                      <a:pPr marL="0" algn="l" defTabSz="1219170" rtl="0" eaLnBrk="1" fontAlgn="t" latinLnBrk="0" hangingPunct="1"/>
                      <a:r>
                        <a:rPr lang="en-US" sz="1200" kern="1200" dirty="0">
                          <a:solidFill>
                            <a:schemeClr val="tx1"/>
                          </a:solidFill>
                          <a:latin typeface="+mn-lt"/>
                          <a:ea typeface="+mn-ea"/>
                          <a:cs typeface="Arial" panose="020B0604020202020204" pitchFamily="34" charset="0"/>
                        </a:rPr>
                        <a:t>Reduce wait times for elective surgery and specialists</a:t>
                      </a: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35</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r h="487049">
                <a:tc>
                  <a:txBody>
                    <a:bodyPr/>
                    <a:lstStyle/>
                    <a:p>
                      <a:pPr marL="0" algn="l" defTabSz="1219170" rtl="0" eaLnBrk="1" fontAlgn="t" latinLnBrk="0" hangingPunct="1"/>
                      <a:r>
                        <a:rPr lang="en-US" sz="1200" kern="1200" dirty="0" smtClean="0">
                          <a:solidFill>
                            <a:schemeClr val="tx1"/>
                          </a:solidFill>
                          <a:latin typeface="+mn-lt"/>
                          <a:ea typeface="+mn-ea"/>
                          <a:cs typeface="Arial" panose="020B0604020202020204" pitchFamily="34" charset="0"/>
                        </a:rPr>
                        <a:t>Increase spending on disease prevention and/or public health</a:t>
                      </a:r>
                      <a:endParaRPr lang="en-US" sz="1200" kern="1200" dirty="0">
                        <a:solidFill>
                          <a:schemeClr val="tx1"/>
                        </a:solidFill>
                        <a:latin typeface="+mn-lt"/>
                        <a:ea typeface="+mn-ea"/>
                        <a:cs typeface="Arial" panose="020B0604020202020204" pitchFamily="34" charset="0"/>
                      </a:endParaRP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43</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995440861"/>
                  </a:ext>
                </a:extLst>
              </a:tr>
              <a:tr h="623423">
                <a:tc>
                  <a:txBody>
                    <a:bodyPr/>
                    <a:lstStyle/>
                    <a:p>
                      <a:pPr marL="0" algn="l" defTabSz="1219170" rtl="0" eaLnBrk="1" fontAlgn="t" latinLnBrk="0" hangingPunct="1"/>
                      <a:r>
                        <a:rPr lang="en-US" sz="1200" kern="1200" dirty="0">
                          <a:solidFill>
                            <a:schemeClr val="tx1"/>
                          </a:solidFill>
                          <a:latin typeface="+mn-lt"/>
                          <a:ea typeface="+mn-ea"/>
                          <a:cs typeface="Arial" panose="020B0604020202020204" pitchFamily="34" charset="0"/>
                        </a:rPr>
                        <a:t>Increase access </a:t>
                      </a:r>
                      <a:r>
                        <a:rPr lang="en-US" sz="1200" kern="1200" dirty="0" smtClean="0">
                          <a:solidFill>
                            <a:schemeClr val="tx1"/>
                          </a:solidFill>
                          <a:latin typeface="+mn-lt"/>
                          <a:ea typeface="+mn-ea"/>
                          <a:cs typeface="Arial" panose="020B0604020202020204" pitchFamily="34" charset="0"/>
                        </a:rPr>
                        <a:t>to and </a:t>
                      </a:r>
                      <a:r>
                        <a:rPr lang="en-US" sz="1200" kern="1200" dirty="0">
                          <a:solidFill>
                            <a:schemeClr val="tx1"/>
                          </a:solidFill>
                          <a:latin typeface="+mn-lt"/>
                          <a:ea typeface="+mn-ea"/>
                          <a:cs typeface="Arial" panose="020B0604020202020204" pitchFamily="34" charset="0"/>
                        </a:rPr>
                        <a:t>funding for social care programs (e.g., housing, food, employment support)</a:t>
                      </a: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35</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00282528"/>
                  </a:ext>
                </a:extLst>
              </a:tr>
              <a:tr h="239657">
                <a:tc>
                  <a:txBody>
                    <a:bodyPr/>
                    <a:lstStyle/>
                    <a:p>
                      <a:pPr marL="0" algn="l" defTabSz="1219170" rtl="0" eaLnBrk="1" fontAlgn="t" latinLnBrk="0" hangingPunct="1"/>
                      <a:r>
                        <a:rPr lang="en-US" sz="1200" kern="1200" dirty="0">
                          <a:solidFill>
                            <a:schemeClr val="tx1"/>
                          </a:solidFill>
                          <a:latin typeface="+mn-lt"/>
                          <a:ea typeface="+mn-ea"/>
                          <a:cs typeface="Arial" panose="020B0604020202020204" pitchFamily="34" charset="0"/>
                        </a:rPr>
                        <a:t>Reduce prescription drug prices</a:t>
                      </a: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24</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664802174"/>
                  </a:ext>
                </a:extLst>
              </a:tr>
              <a:tr h="0">
                <a:tc>
                  <a:txBody>
                    <a:bodyPr/>
                    <a:lstStyle/>
                    <a:p>
                      <a:pPr marL="0" algn="l" defTabSz="1219170" rtl="0" eaLnBrk="1" fontAlgn="t" latinLnBrk="0" hangingPunct="1"/>
                      <a:r>
                        <a:rPr lang="en-US" sz="1200" kern="1200" dirty="0">
                          <a:solidFill>
                            <a:schemeClr val="tx1"/>
                          </a:solidFill>
                          <a:latin typeface="+mn-lt"/>
                          <a:ea typeface="+mn-ea"/>
                          <a:cs typeface="Arial" panose="020B0604020202020204" pitchFamily="34" charset="0"/>
                        </a:rPr>
                        <a:t>Reduce cost-sharing, </a:t>
                      </a:r>
                      <a:r>
                        <a:rPr lang="en-US" sz="1200" kern="1200" dirty="0" smtClean="0">
                          <a:solidFill>
                            <a:schemeClr val="tx1"/>
                          </a:solidFill>
                          <a:latin typeface="+mn-lt"/>
                          <a:ea typeface="+mn-ea"/>
                          <a:cs typeface="Arial" panose="020B0604020202020204" pitchFamily="34" charset="0"/>
                        </a:rPr>
                        <a:t>deductibles </a:t>
                      </a:r>
                      <a:r>
                        <a:rPr lang="en-US" sz="1200" kern="1200" dirty="0">
                          <a:solidFill>
                            <a:schemeClr val="tx1"/>
                          </a:solidFill>
                          <a:latin typeface="+mn-lt"/>
                          <a:ea typeface="+mn-ea"/>
                          <a:cs typeface="Arial" panose="020B0604020202020204" pitchFamily="34" charset="0"/>
                        </a:rPr>
                        <a:t>and co-payments for patients</a:t>
                      </a: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16</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1309222015"/>
                  </a:ext>
                </a:extLst>
              </a:tr>
            </a:tbl>
          </a:graphicData>
        </a:graphic>
      </p:graphicFrame>
      <p:sp>
        <p:nvSpPr>
          <p:cNvPr id="8" name="Rectangle 7"/>
          <p:cNvSpPr/>
          <p:nvPr/>
        </p:nvSpPr>
        <p:spPr>
          <a:xfrm>
            <a:off x="374904" y="5169102"/>
            <a:ext cx="7216521" cy="707886"/>
          </a:xfrm>
          <a:prstGeom prst="rect">
            <a:avLst/>
          </a:prstGeom>
        </p:spPr>
        <p:txBody>
          <a:bodyPr wrap="square" lIns="0" tIns="91440" bIns="0">
            <a:spAutoFit/>
          </a:bodyPr>
          <a:lstStyle/>
          <a:p>
            <a:r>
              <a:rPr lang="en-US" sz="800" b="1" dirty="0" smtClean="0">
                <a:latin typeface="Arial" panose="020B0604020202020204" pitchFamily="34" charset="0"/>
              </a:rPr>
              <a:t>Notes</a:t>
            </a:r>
          </a:p>
          <a:p>
            <a:r>
              <a:rPr lang="en-US" sz="800" dirty="0">
                <a:latin typeface="Arial" panose="020B0604020202020204" pitchFamily="34" charset="0"/>
                <a:cs typeface="Arial" panose="020B0604020202020204" pitchFamily="34" charset="0"/>
              </a:rPr>
              <a:t>* The coefficient of variation (CV) is between 16.6% and 33.3%; use with caution.</a:t>
            </a:r>
          </a:p>
          <a:p>
            <a:r>
              <a:rPr lang="en-US" sz="800" dirty="0">
                <a:latin typeface="Arial" panose="020B0604020202020204" pitchFamily="34" charset="0"/>
                <a:cs typeface="Arial" panose="020B0604020202020204" pitchFamily="34" charset="0"/>
              </a:rPr>
              <a:t>— Data </a:t>
            </a:r>
            <a:r>
              <a:rPr lang="en-US" sz="800" dirty="0" smtClean="0">
                <a:latin typeface="Arial" panose="020B0604020202020204" pitchFamily="34" charset="0"/>
                <a:cs typeface="Arial" panose="020B0604020202020204" pitchFamily="34" charset="0"/>
              </a:rPr>
              <a:t>is </a:t>
            </a:r>
            <a:r>
              <a:rPr lang="en-US" sz="800" dirty="0">
                <a:latin typeface="Arial" panose="020B0604020202020204" pitchFamily="34" charset="0"/>
                <a:cs typeface="Arial" panose="020B0604020202020204" pitchFamily="34" charset="0"/>
              </a:rPr>
              <a:t>suppressed due to extreme sampling variability (CV&gt;33.3%).</a:t>
            </a:r>
          </a:p>
          <a:p>
            <a:r>
              <a:rPr lang="en-US" sz="800" dirty="0" smtClean="0">
                <a:latin typeface="Arial" panose="020B0604020202020204" pitchFamily="34" charset="0"/>
              </a:rPr>
              <a:t>The CMWF </a:t>
            </a:r>
            <a:r>
              <a:rPr lang="en-US" sz="800" dirty="0">
                <a:latin typeface="Arial" panose="020B0604020202020204" pitchFamily="34" charset="0"/>
              </a:rPr>
              <a:t>average was calculated by adding the results from the 11 countries and dividing by the number of countries. The Canadian average represents the average experience of Canadians (as opposed to the mean of provincial </a:t>
            </a:r>
            <a:r>
              <a:rPr lang="en-US" sz="800" dirty="0" smtClean="0">
                <a:latin typeface="Arial" panose="020B0604020202020204" pitchFamily="34" charset="0"/>
              </a:rPr>
              <a:t>and territorial results).</a:t>
            </a:r>
          </a:p>
        </p:txBody>
      </p:sp>
      <p:sp>
        <p:nvSpPr>
          <p:cNvPr id="41" name="Rectangle 40"/>
          <p:cNvSpPr/>
          <p:nvPr/>
        </p:nvSpPr>
        <p:spPr>
          <a:xfrm>
            <a:off x="374904" y="1035696"/>
            <a:ext cx="8307375" cy="661720"/>
          </a:xfrm>
          <a:prstGeom prst="rect">
            <a:avLst/>
          </a:prstGeom>
        </p:spPr>
        <p:txBody>
          <a:bodyPr wrap="square" lIns="0" tIns="91440" bIns="137160">
            <a:spAutoFit/>
          </a:bodyPr>
          <a:lstStyle/>
          <a:p>
            <a:r>
              <a:rPr lang="en-US" sz="1400" dirty="0">
                <a:solidFill>
                  <a:srgbClr val="365254"/>
                </a:solidFill>
                <a:cs typeface="Arial" panose="020B0604020202020204" pitchFamily="34" charset="0"/>
              </a:rPr>
              <a:t>Proportion of primary care physicians who responded that the following strategies are the </a:t>
            </a:r>
            <a:r>
              <a:rPr lang="en-US" sz="1400" b="1" dirty="0">
                <a:solidFill>
                  <a:srgbClr val="365254"/>
                </a:solidFill>
                <a:cs typeface="Arial" panose="020B0604020202020204" pitchFamily="34" charset="0"/>
              </a:rPr>
              <a:t>top priority </a:t>
            </a:r>
            <a:r>
              <a:rPr lang="en-US" sz="1400" dirty="0">
                <a:solidFill>
                  <a:srgbClr val="365254"/>
                </a:solidFill>
                <a:cs typeface="Arial" panose="020B0604020202020204" pitchFamily="34" charset="0"/>
              </a:rPr>
              <a:t>in order </a:t>
            </a:r>
            <a:r>
              <a:rPr lang="en-US" sz="1400" dirty="0" smtClean="0">
                <a:solidFill>
                  <a:srgbClr val="365254"/>
                </a:solidFill>
                <a:cs typeface="Arial" panose="020B0604020202020204" pitchFamily="34" charset="0"/>
              </a:rPr>
              <a:t/>
            </a:r>
            <a:br>
              <a:rPr lang="en-US" sz="1400" dirty="0" smtClean="0">
                <a:solidFill>
                  <a:srgbClr val="365254"/>
                </a:solidFill>
                <a:cs typeface="Arial" panose="020B0604020202020204" pitchFamily="34" charset="0"/>
              </a:rPr>
            </a:br>
            <a:r>
              <a:rPr lang="en-US" sz="1400" dirty="0" smtClean="0">
                <a:solidFill>
                  <a:srgbClr val="365254"/>
                </a:solidFill>
                <a:cs typeface="Arial" panose="020B0604020202020204" pitchFamily="34" charset="0"/>
              </a:rPr>
              <a:t>to </a:t>
            </a:r>
            <a:r>
              <a:rPr lang="en-US" sz="1400" dirty="0">
                <a:solidFill>
                  <a:srgbClr val="365254"/>
                </a:solidFill>
                <a:cs typeface="Arial" panose="020B0604020202020204" pitchFamily="34" charset="0"/>
              </a:rPr>
              <a:t>improve quality of care and patient access</a:t>
            </a:r>
          </a:p>
        </p:txBody>
      </p:sp>
      <p:sp>
        <p:nvSpPr>
          <p:cNvPr id="10" name="Rectangle 9"/>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11" name="Group 10"/>
          <p:cNvGrpSpPr/>
          <p:nvPr/>
        </p:nvGrpSpPr>
        <p:grpSpPr>
          <a:xfrm>
            <a:off x="374904" y="6304861"/>
            <a:ext cx="3387471" cy="410305"/>
            <a:chOff x="3484840" y="6546819"/>
            <a:chExt cx="3387471" cy="410305"/>
          </a:xfrm>
        </p:grpSpPr>
        <p:sp>
          <p:nvSpPr>
            <p:cNvPr id="12" name="TextBox 11"/>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13" name="Oval 12"/>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050678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39" y="274320"/>
            <a:ext cx="8573035" cy="553998"/>
          </a:xfrm>
        </p:spPr>
        <p:txBody>
          <a:bodyPr/>
          <a:lstStyle/>
          <a:p>
            <a:r>
              <a:rPr lang="en-US" dirty="0" smtClean="0"/>
              <a:t>Physicians identified patient requests as biggest barrier to reducing low-value or potentially wasteful care in Canada</a:t>
            </a:r>
            <a:endParaRPr lang="en-US" dirty="0"/>
          </a:p>
        </p:txBody>
      </p:sp>
      <p:grpSp>
        <p:nvGrpSpPr>
          <p:cNvPr id="14" name="Group 13"/>
          <p:cNvGrpSpPr/>
          <p:nvPr/>
        </p:nvGrpSpPr>
        <p:grpSpPr>
          <a:xfrm>
            <a:off x="409039" y="2286425"/>
            <a:ext cx="8632940" cy="2776186"/>
            <a:chOff x="409039" y="2229275"/>
            <a:chExt cx="8632940" cy="2776186"/>
          </a:xfrm>
        </p:grpSpPr>
        <p:graphicFrame>
          <p:nvGraphicFramePr>
            <p:cNvPr id="7" name="Chart 6"/>
            <p:cNvGraphicFramePr/>
            <p:nvPr>
              <p:extLst>
                <p:ext uri="{D42A27DB-BD31-4B8C-83A1-F6EECF244321}">
                  <p14:modId xmlns:p14="http://schemas.microsoft.com/office/powerpoint/2010/main" val="1444310857"/>
                </p:ext>
              </p:extLst>
            </p:nvPr>
          </p:nvGraphicFramePr>
          <p:xfrm>
            <a:off x="3462550" y="2229275"/>
            <a:ext cx="5579429" cy="277618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09039" y="2421228"/>
              <a:ext cx="3224425" cy="276999"/>
            </a:xfrm>
            <a:prstGeom prst="rect">
              <a:avLst/>
            </a:prstGeom>
          </p:spPr>
          <p:txBody>
            <a:bodyPr wrap="square" anchor="ctr">
              <a:spAutoFit/>
            </a:bodyPr>
            <a:lstStyle/>
            <a:p>
              <a:pPr algn="r" fontAlgn="t"/>
              <a:r>
                <a:rPr lang="en-US" sz="1200" dirty="0">
                  <a:latin typeface="Arial Narrow" panose="020B0606020202030204" pitchFamily="34" charset="0"/>
                  <a:cs typeface="Arial" panose="020B0604020202020204" pitchFamily="34" charset="0"/>
                </a:rPr>
                <a:t>Patient requests for unnecessary tests and treatments</a:t>
              </a:r>
              <a:endParaRPr lang="en-US" sz="1200" dirty="0">
                <a:solidFill>
                  <a:srgbClr val="000000"/>
                </a:solidFill>
                <a:latin typeface="Arial Narrow" panose="020B0606020202030204" pitchFamily="34" charset="0"/>
                <a:cs typeface="Arial" panose="020B0604020202020204" pitchFamily="34" charset="0"/>
              </a:endParaRPr>
            </a:p>
          </p:txBody>
        </p:sp>
        <p:sp>
          <p:nvSpPr>
            <p:cNvPr id="9" name="Rectangle 8"/>
            <p:cNvSpPr/>
            <p:nvPr/>
          </p:nvSpPr>
          <p:spPr>
            <a:xfrm>
              <a:off x="409039" y="3033134"/>
              <a:ext cx="3224425" cy="276999"/>
            </a:xfrm>
            <a:prstGeom prst="rect">
              <a:avLst/>
            </a:prstGeom>
          </p:spPr>
          <p:txBody>
            <a:bodyPr wrap="square" anchor="ctr">
              <a:spAutoFit/>
            </a:bodyPr>
            <a:lstStyle/>
            <a:p>
              <a:pPr algn="r" fontAlgn="t"/>
              <a:r>
                <a:rPr lang="en-US" sz="1200" dirty="0">
                  <a:latin typeface="Arial Narrow" panose="020B0606020202030204" pitchFamily="34" charset="0"/>
                  <a:cs typeface="Arial" panose="020B0604020202020204" pitchFamily="34" charset="0"/>
                </a:rPr>
                <a:t>Lack of time for shared decision-making with patients</a:t>
              </a:r>
              <a:endParaRPr lang="en-US" sz="1200" dirty="0">
                <a:solidFill>
                  <a:srgbClr val="000000"/>
                </a:solidFill>
                <a:latin typeface="Arial Narrow" panose="020B0606020202030204" pitchFamily="34" charset="0"/>
                <a:cs typeface="Arial" panose="020B0604020202020204" pitchFamily="34" charset="0"/>
              </a:endParaRPr>
            </a:p>
          </p:txBody>
        </p:sp>
        <p:sp>
          <p:nvSpPr>
            <p:cNvPr id="10" name="Rectangle 9"/>
            <p:cNvSpPr/>
            <p:nvPr/>
          </p:nvSpPr>
          <p:spPr>
            <a:xfrm>
              <a:off x="1603741" y="3646326"/>
              <a:ext cx="2029723" cy="276999"/>
            </a:xfrm>
            <a:prstGeom prst="rect">
              <a:avLst/>
            </a:prstGeom>
          </p:spPr>
          <p:txBody>
            <a:bodyPr wrap="none" anchor="ctr">
              <a:spAutoFit/>
            </a:bodyPr>
            <a:lstStyle/>
            <a:p>
              <a:pPr algn="r" fontAlgn="t"/>
              <a:r>
                <a:rPr lang="en-US" sz="1200" dirty="0">
                  <a:latin typeface="Arial Narrow" panose="020B0606020202030204" pitchFamily="34" charset="0"/>
                  <a:cs typeface="Arial" panose="020B0604020202020204" pitchFamily="34" charset="0"/>
                </a:rPr>
                <a:t>Medical malpractice environment</a:t>
              </a:r>
              <a:endParaRPr lang="en-US" sz="1200" dirty="0">
                <a:solidFill>
                  <a:srgbClr val="365254"/>
                </a:solidFill>
                <a:latin typeface="Arial Narrow" panose="020B0606020202030204" pitchFamily="34" charset="0"/>
                <a:cs typeface="Arial" panose="020B0604020202020204" pitchFamily="34" charset="0"/>
              </a:endParaRPr>
            </a:p>
          </p:txBody>
        </p:sp>
        <p:sp>
          <p:nvSpPr>
            <p:cNvPr id="11" name="Rectangle 10"/>
            <p:cNvSpPr/>
            <p:nvPr/>
          </p:nvSpPr>
          <p:spPr>
            <a:xfrm>
              <a:off x="596454" y="4212076"/>
              <a:ext cx="3037010" cy="461665"/>
            </a:xfrm>
            <a:prstGeom prst="rect">
              <a:avLst/>
            </a:prstGeom>
          </p:spPr>
          <p:txBody>
            <a:bodyPr wrap="square" anchor="ctr">
              <a:spAutoFit/>
            </a:bodyPr>
            <a:lstStyle/>
            <a:p>
              <a:pPr algn="r" fontAlgn="t"/>
              <a:r>
                <a:rPr lang="en-US" sz="1200" dirty="0">
                  <a:latin typeface="Arial Narrow" panose="020B0606020202030204" pitchFamily="34" charset="0"/>
                  <a:cs typeface="Arial" panose="020B0604020202020204" pitchFamily="34" charset="0"/>
                </a:rPr>
                <a:t>Lack of tools or decision aids to help determine whether a patient will </a:t>
              </a:r>
              <a:r>
                <a:rPr lang="en-US" sz="1200" dirty="0" smtClean="0">
                  <a:latin typeface="Arial Narrow" panose="020B0606020202030204" pitchFamily="34" charset="0"/>
                  <a:cs typeface="Arial" panose="020B0604020202020204" pitchFamily="34" charset="0"/>
                </a:rPr>
                <a:t>benefit </a:t>
              </a:r>
              <a:r>
                <a:rPr lang="en-US" sz="1200" dirty="0">
                  <a:latin typeface="Arial Narrow" panose="020B0606020202030204" pitchFamily="34" charset="0"/>
                  <a:cs typeface="Arial" panose="020B0604020202020204" pitchFamily="34" charset="0"/>
                </a:rPr>
                <a:t>from a service</a:t>
              </a:r>
              <a:endParaRPr lang="en-US" sz="1200" dirty="0">
                <a:solidFill>
                  <a:srgbClr val="000000"/>
                </a:solidFill>
                <a:latin typeface="Arial Narrow" panose="020B0606020202030204" pitchFamily="34" charset="0"/>
                <a:cs typeface="Arial" panose="020B0604020202020204" pitchFamily="34" charset="0"/>
              </a:endParaRPr>
            </a:p>
          </p:txBody>
        </p:sp>
      </p:grpSp>
      <p:sp>
        <p:nvSpPr>
          <p:cNvPr id="46" name="Rectangle 45"/>
          <p:cNvSpPr/>
          <p:nvPr/>
        </p:nvSpPr>
        <p:spPr>
          <a:xfrm>
            <a:off x="374904" y="1316736"/>
            <a:ext cx="8426196" cy="877163"/>
          </a:xfrm>
          <a:prstGeom prst="rect">
            <a:avLst/>
          </a:prstGeom>
        </p:spPr>
        <p:txBody>
          <a:bodyPr wrap="square" lIns="0" tIns="91440" bIns="137160">
            <a:spAutoFit/>
          </a:bodyPr>
          <a:lstStyle/>
          <a:p>
            <a:r>
              <a:rPr lang="en-US" sz="1400" dirty="0">
                <a:solidFill>
                  <a:srgbClr val="365254"/>
                </a:solidFill>
                <a:cs typeface="Arial" panose="020B0604020202020204" pitchFamily="34" charset="0"/>
              </a:rPr>
              <a:t>In some countries, increasing attention is being given to treatments that may be of low value or that </a:t>
            </a:r>
            <a:r>
              <a:rPr lang="en-US" sz="1400" dirty="0" smtClean="0">
                <a:solidFill>
                  <a:srgbClr val="365254"/>
                </a:solidFill>
                <a:cs typeface="Arial" panose="020B0604020202020204" pitchFamily="34" charset="0"/>
              </a:rPr>
              <a:t/>
            </a:r>
            <a:br>
              <a:rPr lang="en-US" sz="1400" dirty="0" smtClean="0">
                <a:solidFill>
                  <a:srgbClr val="365254"/>
                </a:solidFill>
                <a:cs typeface="Arial" panose="020B0604020202020204" pitchFamily="34" charset="0"/>
              </a:rPr>
            </a:br>
            <a:r>
              <a:rPr lang="en-US" sz="1400" dirty="0" smtClean="0">
                <a:solidFill>
                  <a:srgbClr val="365254"/>
                </a:solidFill>
                <a:cs typeface="Arial" panose="020B0604020202020204" pitchFamily="34" charset="0"/>
              </a:rPr>
              <a:t>could </a:t>
            </a:r>
            <a:r>
              <a:rPr lang="en-US" sz="1400" dirty="0">
                <a:solidFill>
                  <a:srgbClr val="365254"/>
                </a:solidFill>
                <a:cs typeface="Arial" panose="020B0604020202020204" pitchFamily="34" charset="0"/>
              </a:rPr>
              <a:t>potentially be wasteful. Proportion of primary care physicians who responded that the following </a:t>
            </a:r>
            <a:r>
              <a:rPr lang="en-US" sz="1400" dirty="0" smtClean="0">
                <a:solidFill>
                  <a:srgbClr val="365254"/>
                </a:solidFill>
                <a:cs typeface="Arial" panose="020B0604020202020204" pitchFamily="34" charset="0"/>
              </a:rPr>
              <a:t/>
            </a:r>
            <a:br>
              <a:rPr lang="en-US" sz="1400" dirty="0" smtClean="0">
                <a:solidFill>
                  <a:srgbClr val="365254"/>
                </a:solidFill>
                <a:cs typeface="Arial" panose="020B0604020202020204" pitchFamily="34" charset="0"/>
              </a:rPr>
            </a:br>
            <a:r>
              <a:rPr lang="en-US" sz="1400" dirty="0" smtClean="0">
                <a:solidFill>
                  <a:srgbClr val="365254"/>
                </a:solidFill>
                <a:cs typeface="Arial" panose="020B0604020202020204" pitchFamily="34" charset="0"/>
              </a:rPr>
              <a:t>are </a:t>
            </a:r>
            <a:r>
              <a:rPr lang="en-US" sz="1400" b="1" dirty="0">
                <a:solidFill>
                  <a:srgbClr val="365254"/>
                </a:solidFill>
                <a:cs typeface="Arial" panose="020B0604020202020204" pitchFamily="34" charset="0"/>
              </a:rPr>
              <a:t>major </a:t>
            </a:r>
            <a:r>
              <a:rPr lang="en-US" sz="1400" b="1" dirty="0" smtClean="0">
                <a:solidFill>
                  <a:srgbClr val="365254"/>
                </a:solidFill>
                <a:cs typeface="Arial" panose="020B0604020202020204" pitchFamily="34" charset="0"/>
              </a:rPr>
              <a:t>barriers </a:t>
            </a:r>
            <a:r>
              <a:rPr lang="en-US" sz="1400" dirty="0">
                <a:solidFill>
                  <a:srgbClr val="365254"/>
                </a:solidFill>
                <a:cs typeface="Arial" panose="020B0604020202020204" pitchFamily="34" charset="0"/>
              </a:rPr>
              <a:t>to reducing low-value or potentially wasteful care</a:t>
            </a:r>
          </a:p>
        </p:txBody>
      </p:sp>
      <p:grpSp>
        <p:nvGrpSpPr>
          <p:cNvPr id="47" name="Group 46"/>
          <p:cNvGrpSpPr/>
          <p:nvPr/>
        </p:nvGrpSpPr>
        <p:grpSpPr>
          <a:xfrm>
            <a:off x="1182370" y="5435697"/>
            <a:ext cx="6780530" cy="594360"/>
            <a:chOff x="877570" y="5412993"/>
            <a:chExt cx="6780530" cy="594360"/>
          </a:xfrm>
        </p:grpSpPr>
        <p:sp>
          <p:nvSpPr>
            <p:cNvPr id="48" name="Rectangle 47"/>
            <p:cNvSpPr/>
            <p:nvPr/>
          </p:nvSpPr>
          <p:spPr>
            <a:xfrm>
              <a:off x="1482609" y="5438137"/>
              <a:ext cx="6175491" cy="528350"/>
            </a:xfrm>
            <a:prstGeom prst="rect">
              <a:avLst/>
            </a:prstGeom>
          </p:spPr>
          <p:txBody>
            <a:bodyPr wrap="square">
              <a:spAutoFit/>
            </a:bodyPr>
            <a:lstStyle/>
            <a:p>
              <a:pPr>
                <a:lnSpc>
                  <a:spcPts val="1800"/>
                </a:lnSpc>
              </a:pPr>
              <a:r>
                <a:rPr lang="en-US" sz="1100" dirty="0">
                  <a:latin typeface="Arial" panose="020B0604020202020204" pitchFamily="34" charset="0"/>
                  <a:cs typeface="Arial" panose="020B0604020202020204" pitchFamily="34" charset="0"/>
                </a:rPr>
                <a:t>Many Canadians are aware that there are medical tests and treatments that can be unnecessary, but they need more support or tools in deciding whether to use them.</a:t>
              </a:r>
              <a:r>
                <a:rPr lang="en-US" sz="1100" baseline="30000"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 </a:t>
              </a:r>
            </a:p>
          </p:txBody>
        </p:sp>
        <p:pic>
          <p:nvPicPr>
            <p:cNvPr id="49" name="Content Placeholder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570" y="5412993"/>
              <a:ext cx="594360" cy="594360"/>
            </a:xfrm>
            <a:prstGeom prst="rect">
              <a:avLst/>
            </a:prstGeom>
          </p:spPr>
        </p:pic>
      </p:grpSp>
      <p:sp>
        <p:nvSpPr>
          <p:cNvPr id="17" name="Rectangle 16"/>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18" name="Group 17"/>
          <p:cNvGrpSpPr/>
          <p:nvPr/>
        </p:nvGrpSpPr>
        <p:grpSpPr>
          <a:xfrm>
            <a:off x="374904" y="6304861"/>
            <a:ext cx="3387471" cy="410305"/>
            <a:chOff x="3484840" y="6546819"/>
            <a:chExt cx="3387471" cy="410305"/>
          </a:xfrm>
        </p:grpSpPr>
        <p:sp>
          <p:nvSpPr>
            <p:cNvPr id="19" name="TextBox 18"/>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20" name="Oval 19"/>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334487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and territorial snapshot: Barriers to reducing low-value care</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665842131"/>
              </p:ext>
            </p:extLst>
          </p:nvPr>
        </p:nvGraphicFramePr>
        <p:xfrm>
          <a:off x="370947" y="1994105"/>
          <a:ext cx="8229593" cy="2834640"/>
        </p:xfrm>
        <a:graphic>
          <a:graphicData uri="http://schemas.openxmlformats.org/drawingml/2006/table">
            <a:tbl>
              <a:tblPr/>
              <a:tblGrid>
                <a:gridCol w="1643642">
                  <a:extLst>
                    <a:ext uri="{9D8B030D-6E8A-4147-A177-3AD203B41FA5}">
                      <a16:colId xmlns:a16="http://schemas.microsoft.com/office/drawing/2014/main" val="2274431385"/>
                    </a:ext>
                  </a:extLst>
                </a:gridCol>
                <a:gridCol w="499509">
                  <a:extLst>
                    <a:ext uri="{9D8B030D-6E8A-4147-A177-3AD203B41FA5}">
                      <a16:colId xmlns:a16="http://schemas.microsoft.com/office/drawing/2014/main" val="3414494534"/>
                    </a:ext>
                  </a:extLst>
                </a:gridCol>
                <a:gridCol w="499509">
                  <a:extLst>
                    <a:ext uri="{9D8B030D-6E8A-4147-A177-3AD203B41FA5}">
                      <a16:colId xmlns:a16="http://schemas.microsoft.com/office/drawing/2014/main" val="1291103358"/>
                    </a:ext>
                  </a:extLst>
                </a:gridCol>
                <a:gridCol w="499509">
                  <a:extLst>
                    <a:ext uri="{9D8B030D-6E8A-4147-A177-3AD203B41FA5}">
                      <a16:colId xmlns:a16="http://schemas.microsoft.com/office/drawing/2014/main" val="2659665947"/>
                    </a:ext>
                  </a:extLst>
                </a:gridCol>
                <a:gridCol w="499509">
                  <a:extLst>
                    <a:ext uri="{9D8B030D-6E8A-4147-A177-3AD203B41FA5}">
                      <a16:colId xmlns:a16="http://schemas.microsoft.com/office/drawing/2014/main" val="77205676"/>
                    </a:ext>
                  </a:extLst>
                </a:gridCol>
                <a:gridCol w="499509">
                  <a:extLst>
                    <a:ext uri="{9D8B030D-6E8A-4147-A177-3AD203B41FA5}">
                      <a16:colId xmlns:a16="http://schemas.microsoft.com/office/drawing/2014/main" val="5221739"/>
                    </a:ext>
                  </a:extLst>
                </a:gridCol>
                <a:gridCol w="499509">
                  <a:extLst>
                    <a:ext uri="{9D8B030D-6E8A-4147-A177-3AD203B41FA5}">
                      <a16:colId xmlns:a16="http://schemas.microsoft.com/office/drawing/2014/main" val="3757745029"/>
                    </a:ext>
                  </a:extLst>
                </a:gridCol>
                <a:gridCol w="499509">
                  <a:extLst>
                    <a:ext uri="{9D8B030D-6E8A-4147-A177-3AD203B41FA5}">
                      <a16:colId xmlns:a16="http://schemas.microsoft.com/office/drawing/2014/main" val="2250567162"/>
                    </a:ext>
                  </a:extLst>
                </a:gridCol>
                <a:gridCol w="499509">
                  <a:extLst>
                    <a:ext uri="{9D8B030D-6E8A-4147-A177-3AD203B41FA5}">
                      <a16:colId xmlns:a16="http://schemas.microsoft.com/office/drawing/2014/main" val="2848938551"/>
                    </a:ext>
                  </a:extLst>
                </a:gridCol>
                <a:gridCol w="499509">
                  <a:extLst>
                    <a:ext uri="{9D8B030D-6E8A-4147-A177-3AD203B41FA5}">
                      <a16:colId xmlns:a16="http://schemas.microsoft.com/office/drawing/2014/main" val="1775685730"/>
                    </a:ext>
                  </a:extLst>
                </a:gridCol>
                <a:gridCol w="499509">
                  <a:extLst>
                    <a:ext uri="{9D8B030D-6E8A-4147-A177-3AD203B41FA5}">
                      <a16:colId xmlns:a16="http://schemas.microsoft.com/office/drawing/2014/main" val="613197185"/>
                    </a:ext>
                  </a:extLst>
                </a:gridCol>
                <a:gridCol w="499509">
                  <a:extLst>
                    <a:ext uri="{9D8B030D-6E8A-4147-A177-3AD203B41FA5}">
                      <a16:colId xmlns:a16="http://schemas.microsoft.com/office/drawing/2014/main" val="4077132638"/>
                    </a:ext>
                  </a:extLst>
                </a:gridCol>
                <a:gridCol w="499509">
                  <a:extLst>
                    <a:ext uri="{9D8B030D-6E8A-4147-A177-3AD203B41FA5}">
                      <a16:colId xmlns:a16="http://schemas.microsoft.com/office/drawing/2014/main" val="178737671"/>
                    </a:ext>
                  </a:extLst>
                </a:gridCol>
                <a:gridCol w="591843">
                  <a:extLst>
                    <a:ext uri="{9D8B030D-6E8A-4147-A177-3AD203B41FA5}">
                      <a16:colId xmlns:a16="http://schemas.microsoft.com/office/drawing/2014/main" val="3241438732"/>
                    </a:ext>
                  </a:extLst>
                </a:gridCol>
              </a:tblGrid>
              <a:tr h="388610">
                <a:tc>
                  <a:txBody>
                    <a:bodyPr/>
                    <a:lstStyle/>
                    <a:p>
                      <a:pPr algn="l" fontAlgn="b"/>
                      <a:endParaRPr lang="en-CA" sz="1200" b="1" i="0" u="none" strike="noStrike" dirty="0">
                        <a:effectLst/>
                        <a:latin typeface="+mn-lt"/>
                        <a:cs typeface="Arial" panose="020B0604020202020204" pitchFamily="34" charset="0"/>
                      </a:endParaRPr>
                    </a:p>
                  </a:txBody>
                  <a:tcPr marL="27432" marR="27432" marT="27432" marB="27432"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CA" sz="1200" b="1" i="0" u="none" strike="noStrike" dirty="0">
                          <a:solidFill>
                            <a:srgbClr val="000000"/>
                          </a:solidFill>
                          <a:effectLst/>
                          <a:latin typeface="+mn-lt"/>
                          <a:cs typeface="Arial" panose="020B0604020202020204" pitchFamily="34" charset="0"/>
                        </a:rPr>
                        <a:t>N.L.</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P.E.I.</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N.S.</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N.B.</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Que.</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Ont.</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Man.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Sask.</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Alta.</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a:solidFill>
                            <a:srgbClr val="000000"/>
                          </a:solidFill>
                          <a:effectLst/>
                          <a:latin typeface="+mn-lt"/>
                          <a:cs typeface="Arial" panose="020B0604020202020204" pitchFamily="34" charset="0"/>
                        </a:rPr>
                        <a:t>B.C.</a:t>
                      </a: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Terr. </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Can.</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200" b="1" i="0" u="none" strike="noStrike" dirty="0" smtClean="0">
                          <a:solidFill>
                            <a:srgbClr val="000000"/>
                          </a:solidFill>
                          <a:effectLst/>
                          <a:latin typeface="+mn-lt"/>
                          <a:cs typeface="Arial" panose="020B0604020202020204" pitchFamily="34" charset="0"/>
                        </a:rPr>
                        <a:t>CMWF avg.</a:t>
                      </a:r>
                      <a:endParaRPr lang="en-CA" sz="1200" b="1" i="0" u="none" strike="noStrike" dirty="0">
                        <a:solidFill>
                          <a:srgbClr val="000000"/>
                        </a:solidFill>
                        <a:effectLst/>
                        <a:latin typeface="+mn-lt"/>
                        <a:cs typeface="Arial" panose="020B0604020202020204" pitchFamily="34" charset="0"/>
                      </a:endParaRPr>
                    </a:p>
                  </a:txBody>
                  <a:tcPr marL="27432" marR="27432" marT="27432" marB="27432"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541278">
                <a:tc>
                  <a:txBody>
                    <a:bodyPr/>
                    <a:lstStyle/>
                    <a:p>
                      <a:pPr marL="0" algn="l" defTabSz="1219170" rtl="0" eaLnBrk="1" fontAlgn="t" latinLnBrk="0" hangingPunct="1"/>
                      <a:r>
                        <a:rPr lang="en-US" sz="1200" kern="1200" dirty="0">
                          <a:solidFill>
                            <a:schemeClr val="tx1"/>
                          </a:solidFill>
                          <a:latin typeface="+mn-lt"/>
                          <a:ea typeface="+mn-ea"/>
                          <a:cs typeface="Arial" panose="020B0604020202020204" pitchFamily="34" charset="0"/>
                        </a:rPr>
                        <a:t>Patient requests for unnecessary tests </a:t>
                      </a:r>
                      <a:r>
                        <a:rPr lang="en-US" sz="1200" kern="1200" dirty="0" smtClean="0">
                          <a:solidFill>
                            <a:schemeClr val="tx1"/>
                          </a:solidFill>
                          <a:latin typeface="+mn-lt"/>
                          <a:ea typeface="+mn-ea"/>
                          <a:cs typeface="Arial" panose="020B0604020202020204" pitchFamily="34" charset="0"/>
                        </a:rPr>
                        <a:t/>
                      </a:r>
                      <a:br>
                        <a:rPr lang="en-US" sz="1200" kern="1200" dirty="0" smtClean="0">
                          <a:solidFill>
                            <a:schemeClr val="tx1"/>
                          </a:solidFill>
                          <a:latin typeface="+mn-lt"/>
                          <a:ea typeface="+mn-ea"/>
                          <a:cs typeface="Arial" panose="020B0604020202020204" pitchFamily="34" charset="0"/>
                        </a:rPr>
                      </a:br>
                      <a:r>
                        <a:rPr lang="en-US" sz="1200" kern="1200" dirty="0" smtClean="0">
                          <a:solidFill>
                            <a:schemeClr val="tx1"/>
                          </a:solidFill>
                          <a:latin typeface="+mn-lt"/>
                          <a:ea typeface="+mn-ea"/>
                          <a:cs typeface="Arial" panose="020B0604020202020204" pitchFamily="34" charset="0"/>
                        </a:rPr>
                        <a:t>and </a:t>
                      </a:r>
                      <a:r>
                        <a:rPr lang="en-US" sz="1200" kern="1200" dirty="0">
                          <a:solidFill>
                            <a:schemeClr val="tx1"/>
                          </a:solidFill>
                          <a:latin typeface="+mn-lt"/>
                          <a:ea typeface="+mn-ea"/>
                          <a:cs typeface="Arial" panose="020B0604020202020204" pitchFamily="34" charset="0"/>
                        </a:rPr>
                        <a:t>treatments</a:t>
                      </a: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71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62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57</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541278">
                <a:tc>
                  <a:txBody>
                    <a:bodyPr/>
                    <a:lstStyle/>
                    <a:p>
                      <a:pPr marL="0" algn="l" defTabSz="1219170" rtl="0" eaLnBrk="1" fontAlgn="t" latinLnBrk="0" hangingPunct="1"/>
                      <a:r>
                        <a:rPr lang="en-US" sz="1200" kern="1200" dirty="0">
                          <a:solidFill>
                            <a:schemeClr val="tx1"/>
                          </a:solidFill>
                          <a:latin typeface="+mn-lt"/>
                          <a:ea typeface="+mn-ea"/>
                          <a:cs typeface="Arial" panose="020B0604020202020204" pitchFamily="34" charset="0"/>
                        </a:rPr>
                        <a:t>Lack of time for shared decision-making </a:t>
                      </a:r>
                      <a:r>
                        <a:rPr lang="en-US" sz="1200" kern="1200" dirty="0" smtClean="0">
                          <a:solidFill>
                            <a:schemeClr val="tx1"/>
                          </a:solidFill>
                          <a:latin typeface="+mn-lt"/>
                          <a:ea typeface="+mn-ea"/>
                          <a:cs typeface="Arial" panose="020B0604020202020204" pitchFamily="34" charset="0"/>
                        </a:rPr>
                        <a:t/>
                      </a:r>
                      <a:br>
                        <a:rPr lang="en-US" sz="1200" kern="1200" dirty="0" smtClean="0">
                          <a:solidFill>
                            <a:schemeClr val="tx1"/>
                          </a:solidFill>
                          <a:latin typeface="+mn-lt"/>
                          <a:ea typeface="+mn-ea"/>
                          <a:cs typeface="Arial" panose="020B0604020202020204" pitchFamily="34" charset="0"/>
                        </a:rPr>
                      </a:br>
                      <a:r>
                        <a:rPr lang="en-US" sz="1200" kern="1200" dirty="0" smtClean="0">
                          <a:solidFill>
                            <a:schemeClr val="tx1"/>
                          </a:solidFill>
                          <a:latin typeface="+mn-lt"/>
                          <a:ea typeface="+mn-ea"/>
                          <a:cs typeface="Arial" panose="020B0604020202020204" pitchFamily="34" charset="0"/>
                        </a:rPr>
                        <a:t>with </a:t>
                      </a:r>
                      <a:r>
                        <a:rPr lang="en-US" sz="1200" kern="1200" dirty="0">
                          <a:solidFill>
                            <a:schemeClr val="tx1"/>
                          </a:solidFill>
                          <a:latin typeface="+mn-lt"/>
                          <a:ea typeface="+mn-ea"/>
                          <a:cs typeface="Arial" panose="020B0604020202020204" pitchFamily="34" charset="0"/>
                        </a:rPr>
                        <a:t>patients</a:t>
                      </a: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29</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41</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r h="388610">
                <a:tc>
                  <a:txBody>
                    <a:bodyPr/>
                    <a:lstStyle/>
                    <a:p>
                      <a:pPr marL="0" algn="l" defTabSz="1219170" rtl="0" eaLnBrk="1" fontAlgn="t" latinLnBrk="0" hangingPunct="1"/>
                      <a:r>
                        <a:rPr lang="en-US" sz="1200" kern="1200" dirty="0">
                          <a:solidFill>
                            <a:schemeClr val="tx1"/>
                          </a:solidFill>
                          <a:latin typeface="+mn-lt"/>
                          <a:ea typeface="+mn-ea"/>
                          <a:cs typeface="Arial" panose="020B0604020202020204" pitchFamily="34" charset="0"/>
                        </a:rPr>
                        <a:t>Medical malpractice environment</a:t>
                      </a: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27</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40</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995440861"/>
                  </a:ext>
                </a:extLst>
              </a:tr>
              <a:tr h="474361">
                <a:tc>
                  <a:txBody>
                    <a:bodyPr/>
                    <a:lstStyle/>
                    <a:p>
                      <a:pPr marL="0" algn="l" defTabSz="1219170" rtl="0" eaLnBrk="1" fontAlgn="t" latinLnBrk="0" hangingPunct="1"/>
                      <a:r>
                        <a:rPr lang="en-US" sz="1200" kern="1200" dirty="0">
                          <a:solidFill>
                            <a:schemeClr val="tx1"/>
                          </a:solidFill>
                          <a:latin typeface="+mn-lt"/>
                          <a:ea typeface="+mn-ea"/>
                          <a:cs typeface="Arial" panose="020B0604020202020204" pitchFamily="34" charset="0"/>
                        </a:rPr>
                        <a:t>Lack of tools or decision aids to help determine whether a patient will </a:t>
                      </a:r>
                      <a:r>
                        <a:rPr lang="en-US" sz="1200" kern="1200" dirty="0" smtClean="0">
                          <a:solidFill>
                            <a:schemeClr val="tx1"/>
                          </a:solidFill>
                          <a:latin typeface="+mn-lt"/>
                          <a:ea typeface="+mn-ea"/>
                          <a:cs typeface="Arial" panose="020B0604020202020204" pitchFamily="34" charset="0"/>
                        </a:rPr>
                        <a:t>benefit </a:t>
                      </a:r>
                      <a:r>
                        <a:rPr lang="en-US" sz="1200" kern="1200" dirty="0">
                          <a:solidFill>
                            <a:schemeClr val="tx1"/>
                          </a:solidFill>
                          <a:latin typeface="+mn-lt"/>
                          <a:ea typeface="+mn-ea"/>
                          <a:cs typeface="Arial" panose="020B0604020202020204" pitchFamily="34" charset="0"/>
                        </a:rPr>
                        <a:t>from a service</a:t>
                      </a:r>
                    </a:p>
                  </a:txBody>
                  <a:tcPr marL="27432" marR="27432" marT="27432" marB="27432">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24</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20*</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27432" marR="27432"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chemeClr val="bg1"/>
                          </a:solidFill>
                          <a:effectLst/>
                          <a:latin typeface="Arial" panose="020B0604020202020204" pitchFamily="34" charset="0"/>
                          <a:cs typeface="Arial" panose="020B0604020202020204" pitchFamily="34" charset="0"/>
                        </a:rPr>
                        <a:t>27</a:t>
                      </a:r>
                    </a:p>
                  </a:txBody>
                  <a:tcPr marL="27432" marR="27432" marT="27432" marB="27432"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2100282528"/>
                  </a:ext>
                </a:extLst>
              </a:tr>
            </a:tbl>
          </a:graphicData>
        </a:graphic>
      </p:graphicFrame>
      <p:sp>
        <p:nvSpPr>
          <p:cNvPr id="8" name="Rectangle 7"/>
          <p:cNvSpPr/>
          <p:nvPr/>
        </p:nvSpPr>
        <p:spPr>
          <a:xfrm>
            <a:off x="374904" y="4841960"/>
            <a:ext cx="7210428" cy="584775"/>
          </a:xfrm>
          <a:prstGeom prst="rect">
            <a:avLst/>
          </a:prstGeom>
        </p:spPr>
        <p:txBody>
          <a:bodyPr wrap="square" lIns="0" tIns="91440" bIns="0">
            <a:spAutoFit/>
          </a:bodyPr>
          <a:lstStyle/>
          <a:p>
            <a:r>
              <a:rPr lang="en-US" sz="800" b="1" dirty="0" smtClean="0">
                <a:latin typeface="Arial" panose="020B0604020202020204" pitchFamily="34" charset="0"/>
              </a:rPr>
              <a:t>Notes</a:t>
            </a:r>
          </a:p>
          <a:p>
            <a:r>
              <a:rPr lang="en-US" sz="800" dirty="0">
                <a:latin typeface="Arial" panose="020B0604020202020204" pitchFamily="34" charset="0"/>
                <a:cs typeface="Arial" panose="020B0604020202020204" pitchFamily="34" charset="0"/>
              </a:rPr>
              <a:t>* The coefficient of variation (CV) is between 16.6% and 33.3%; use with caution.</a:t>
            </a:r>
          </a:p>
          <a:p>
            <a:r>
              <a:rPr lang="en-US" sz="800" dirty="0" smtClean="0">
                <a:latin typeface="Arial" panose="020B0604020202020204" pitchFamily="34" charset="0"/>
              </a:rPr>
              <a:t>The CMWF </a:t>
            </a:r>
            <a:r>
              <a:rPr lang="en-US" sz="800" dirty="0">
                <a:latin typeface="Arial" panose="020B0604020202020204" pitchFamily="34" charset="0"/>
              </a:rPr>
              <a:t>average was calculated by adding the results from the 11 countries and dividing by the number of countries. The Canadian average represents the average experience of Canadians (as opposed to the mean of provincial </a:t>
            </a:r>
            <a:r>
              <a:rPr lang="en-US" sz="800" dirty="0" smtClean="0">
                <a:latin typeface="Arial" panose="020B0604020202020204" pitchFamily="34" charset="0"/>
              </a:rPr>
              <a:t>and territorial results).</a:t>
            </a:r>
          </a:p>
        </p:txBody>
      </p:sp>
      <p:sp>
        <p:nvSpPr>
          <p:cNvPr id="41" name="Rectangle 40"/>
          <p:cNvSpPr/>
          <p:nvPr/>
        </p:nvSpPr>
        <p:spPr>
          <a:xfrm>
            <a:off x="374904" y="1316736"/>
            <a:ext cx="8426196" cy="661720"/>
          </a:xfrm>
          <a:prstGeom prst="rect">
            <a:avLst/>
          </a:prstGeom>
        </p:spPr>
        <p:txBody>
          <a:bodyPr wrap="square" lIns="0" tIns="91440" bIns="137160">
            <a:spAutoFit/>
          </a:bodyPr>
          <a:lstStyle/>
          <a:p>
            <a:r>
              <a:rPr lang="en-US" sz="1400" dirty="0">
                <a:solidFill>
                  <a:srgbClr val="365254"/>
                </a:solidFill>
                <a:cs typeface="Arial" panose="020B0604020202020204" pitchFamily="34" charset="0"/>
              </a:rPr>
              <a:t>Proportion of primary care physicians who responded that the following are </a:t>
            </a:r>
            <a:r>
              <a:rPr lang="en-US" sz="1400" b="1" dirty="0">
                <a:solidFill>
                  <a:srgbClr val="365254"/>
                </a:solidFill>
                <a:cs typeface="Arial" panose="020B0604020202020204" pitchFamily="34" charset="0"/>
              </a:rPr>
              <a:t>major barriers </a:t>
            </a:r>
            <a:r>
              <a:rPr lang="en-US" sz="1400" dirty="0">
                <a:solidFill>
                  <a:srgbClr val="365254"/>
                </a:solidFill>
                <a:cs typeface="Arial" panose="020B0604020202020204" pitchFamily="34" charset="0"/>
              </a:rPr>
              <a:t>to reducing </a:t>
            </a:r>
            <a:r>
              <a:rPr lang="en-US" sz="1400" dirty="0" smtClean="0">
                <a:solidFill>
                  <a:srgbClr val="365254"/>
                </a:solidFill>
                <a:cs typeface="Arial" panose="020B0604020202020204" pitchFamily="34" charset="0"/>
              </a:rPr>
              <a:t/>
            </a:r>
            <a:br>
              <a:rPr lang="en-US" sz="1400" dirty="0" smtClean="0">
                <a:solidFill>
                  <a:srgbClr val="365254"/>
                </a:solidFill>
                <a:cs typeface="Arial" panose="020B0604020202020204" pitchFamily="34" charset="0"/>
              </a:rPr>
            </a:br>
            <a:r>
              <a:rPr lang="en-US" sz="1400" dirty="0" smtClean="0">
                <a:solidFill>
                  <a:srgbClr val="365254"/>
                </a:solidFill>
                <a:cs typeface="Arial" panose="020B0604020202020204" pitchFamily="34" charset="0"/>
              </a:rPr>
              <a:t>low-value </a:t>
            </a:r>
            <a:r>
              <a:rPr lang="en-US" sz="1400" dirty="0">
                <a:solidFill>
                  <a:srgbClr val="365254"/>
                </a:solidFill>
                <a:cs typeface="Arial" panose="020B0604020202020204" pitchFamily="34" charset="0"/>
              </a:rPr>
              <a:t>or potentially wasteful care</a:t>
            </a:r>
          </a:p>
        </p:txBody>
      </p:sp>
      <p:sp>
        <p:nvSpPr>
          <p:cNvPr id="10" name="Rectangle 9"/>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grpSp>
        <p:nvGrpSpPr>
          <p:cNvPr id="11" name="Group 10"/>
          <p:cNvGrpSpPr/>
          <p:nvPr/>
        </p:nvGrpSpPr>
        <p:grpSpPr>
          <a:xfrm>
            <a:off x="374904" y="6304861"/>
            <a:ext cx="3387471" cy="410305"/>
            <a:chOff x="3484840" y="6546819"/>
            <a:chExt cx="3387471" cy="410305"/>
          </a:xfrm>
        </p:grpSpPr>
        <p:sp>
          <p:nvSpPr>
            <p:cNvPr id="12" name="TextBox 11"/>
            <p:cNvSpPr txBox="1"/>
            <p:nvPr/>
          </p:nvSpPr>
          <p:spPr>
            <a:xfrm>
              <a:off x="3608492" y="6546819"/>
              <a:ext cx="3263819" cy="410305"/>
            </a:xfrm>
            <a:prstGeom prst="rect">
              <a:avLst/>
            </a:prstGeom>
            <a:noFill/>
          </p:spPr>
          <p:txBody>
            <a:bodyPr wrap="square" rtlCol="0" anchor="ctr">
              <a:spAutoFit/>
            </a:bodyPr>
            <a:lstStyle/>
            <a:p>
              <a:pPr>
                <a:lnSpc>
                  <a:spcPts val="1300"/>
                </a:lnSpc>
              </a:pPr>
              <a:r>
                <a:rPr lang="en-CA" sz="900" dirty="0" smtClean="0">
                  <a:latin typeface="Arial" panose="020B0604020202020204" pitchFamily="34" charset="0"/>
                  <a:cs typeface="Arial" panose="020B0604020202020204" pitchFamily="34" charset="0"/>
                </a:rPr>
                <a:t>Non-directional or no statistical tests were performed </a:t>
              </a:r>
              <a:br>
                <a:rPr lang="en-CA" sz="900" dirty="0" smtClean="0">
                  <a:latin typeface="Arial" panose="020B0604020202020204" pitchFamily="34" charset="0"/>
                  <a:cs typeface="Arial" panose="020B0604020202020204" pitchFamily="34" charset="0"/>
                </a:rPr>
              </a:br>
              <a:r>
                <a:rPr lang="en-CA" sz="900" dirty="0" smtClean="0">
                  <a:latin typeface="Arial" panose="020B0604020202020204" pitchFamily="34" charset="0"/>
                  <a:cs typeface="Arial" panose="020B0604020202020204" pitchFamily="34" charset="0"/>
                </a:rPr>
                <a:t>to compare with the CMWF average (e.g., territories).</a:t>
              </a:r>
              <a:endParaRPr lang="en-CA" sz="900" dirty="0">
                <a:latin typeface="Arial" panose="020B0604020202020204" pitchFamily="34" charset="0"/>
                <a:cs typeface="Arial" panose="020B0604020202020204" pitchFamily="34" charset="0"/>
              </a:endParaRPr>
            </a:p>
          </p:txBody>
        </p:sp>
        <p:sp>
          <p:nvSpPr>
            <p:cNvPr id="13" name="Oval 12"/>
            <p:cNvSpPr/>
            <p:nvPr/>
          </p:nvSpPr>
          <p:spPr>
            <a:xfrm>
              <a:off x="3484840" y="6593922"/>
              <a:ext cx="164592" cy="160450"/>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9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670476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Methodology notes</a:t>
            </a:r>
            <a:endParaRPr lang="en-CA" dirty="0"/>
          </a:p>
        </p:txBody>
      </p:sp>
      <p:sp>
        <p:nvSpPr>
          <p:cNvPr id="8" name="Text Placeholder 2"/>
          <p:cNvSpPr>
            <a:spLocks noGrp="1"/>
          </p:cNvSpPr>
          <p:nvPr>
            <p:ph idx="4294967295"/>
          </p:nvPr>
        </p:nvSpPr>
        <p:spPr>
          <a:xfrm>
            <a:off x="374904" y="1271016"/>
            <a:ext cx="8225636" cy="4525963"/>
          </a:xfrm>
        </p:spPr>
        <p:txBody>
          <a:bodyPr>
            <a:noAutofit/>
          </a:bodyPr>
          <a:lstStyle/>
          <a:p>
            <a:pPr marL="0" indent="0">
              <a:lnSpc>
                <a:spcPts val="1600"/>
              </a:lnSpc>
              <a:spcBef>
                <a:spcPts val="0"/>
              </a:spcBef>
              <a:spcAft>
                <a:spcPts val="1200"/>
              </a:spcAft>
              <a:buNone/>
            </a:pPr>
            <a:r>
              <a:rPr lang="en-US" sz="1100" b="0" dirty="0" smtClean="0">
                <a:solidFill>
                  <a:schemeClr val="tx1"/>
                </a:solidFill>
                <a:latin typeface="Arial" panose="020B0604020202020204" pitchFamily="34" charset="0"/>
              </a:rPr>
              <a:t>The </a:t>
            </a:r>
            <a:r>
              <a:rPr lang="en-US" sz="1100" b="0" dirty="0">
                <a:solidFill>
                  <a:schemeClr val="tx1"/>
                </a:solidFill>
                <a:latin typeface="Arial" panose="020B0604020202020204" pitchFamily="34" charset="0"/>
              </a:rPr>
              <a:t>CMWF’s 2019 International Health Policy Survey of Primary Care Physicians includes responses from primary care physicians in 11 countries: Australia, Canada, France, Germany, the Netherlands, New Zealand, Norway, Sweden, Switzerland, the United Kingdom and the United States. </a:t>
            </a:r>
          </a:p>
          <a:p>
            <a:pPr marL="0" indent="0">
              <a:lnSpc>
                <a:spcPts val="1600"/>
              </a:lnSpc>
              <a:spcBef>
                <a:spcPts val="0"/>
              </a:spcBef>
              <a:spcAft>
                <a:spcPts val="1200"/>
              </a:spcAft>
              <a:buNone/>
            </a:pPr>
            <a:r>
              <a:rPr lang="en-US" sz="1100" b="0" dirty="0">
                <a:solidFill>
                  <a:schemeClr val="tx1"/>
                </a:solidFill>
                <a:latin typeface="Arial" panose="020B0604020202020204" pitchFamily="34" charset="0"/>
              </a:rPr>
              <a:t>More detailed methodology notes, including a complete list of response rates from all countries surveyed, are available online. </a:t>
            </a:r>
          </a:p>
          <a:p>
            <a:pPr marL="0" indent="0">
              <a:lnSpc>
                <a:spcPts val="1600"/>
              </a:lnSpc>
              <a:spcBef>
                <a:spcPts val="0"/>
              </a:spcBef>
              <a:spcAft>
                <a:spcPts val="1200"/>
              </a:spcAft>
              <a:buNone/>
            </a:pPr>
            <a:r>
              <a:rPr lang="en-US" sz="1100" b="0" dirty="0">
                <a:solidFill>
                  <a:schemeClr val="tx1"/>
                </a:solidFill>
                <a:latin typeface="Arial" panose="020B0604020202020204" pitchFamily="34" charset="0"/>
              </a:rPr>
              <a:t>In Canada, Social Science Research Solutions (SSRS) conducted mail and online surveys from January 29 to June 3, 2019, </a:t>
            </a:r>
            <a:r>
              <a:rPr lang="en-US" sz="1100" b="0" dirty="0" smtClean="0">
                <a:solidFill>
                  <a:schemeClr val="tx1"/>
                </a:solidFill>
                <a:latin typeface="Arial" panose="020B0604020202020204" pitchFamily="34" charset="0"/>
              </a:rPr>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for </a:t>
            </a:r>
            <a:r>
              <a:rPr lang="en-US" sz="1100" b="0" dirty="0">
                <a:solidFill>
                  <a:schemeClr val="tx1"/>
                </a:solidFill>
                <a:latin typeface="Arial" panose="020B0604020202020204" pitchFamily="34" charset="0"/>
              </a:rPr>
              <a:t>the provinces (except P.E.I.), and censuses of P.E.I. and the territories from February 27 to July 30, 2019. In addition to </a:t>
            </a:r>
            <a:r>
              <a:rPr lang="en-US" sz="1100" b="0" dirty="0" smtClean="0">
                <a:solidFill>
                  <a:schemeClr val="tx1"/>
                </a:solidFill>
                <a:latin typeface="Arial" panose="020B0604020202020204" pitchFamily="34" charset="0"/>
              </a:rPr>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the </a:t>
            </a:r>
            <a:r>
              <a:rPr lang="en-US" sz="1100" b="0" dirty="0">
                <a:solidFill>
                  <a:schemeClr val="tx1"/>
                </a:solidFill>
                <a:latin typeface="Arial" panose="020B0604020202020204" pitchFamily="34" charset="0"/>
              </a:rPr>
              <a:t>base sample funded by the CMWF, sample sizes were increased in Quebec and Ontario with funding from provincial </a:t>
            </a:r>
            <a:r>
              <a:rPr lang="en-US" sz="1100" b="0" dirty="0" smtClean="0">
                <a:solidFill>
                  <a:schemeClr val="tx1"/>
                </a:solidFill>
                <a:latin typeface="Arial" panose="020B0604020202020204" pitchFamily="34" charset="0"/>
              </a:rPr>
              <a:t>organizations</a:t>
            </a:r>
            <a:r>
              <a:rPr lang="en-US" sz="1100" b="0" dirty="0">
                <a:solidFill>
                  <a:schemeClr val="tx1"/>
                </a:solidFill>
                <a:latin typeface="Arial" panose="020B0604020202020204" pitchFamily="34" charset="0"/>
              </a:rPr>
              <a:t>, </a:t>
            </a:r>
            <a:r>
              <a:rPr lang="en-US" sz="1100" b="0" dirty="0" smtClean="0">
                <a:solidFill>
                  <a:schemeClr val="tx1"/>
                </a:solidFill>
                <a:latin typeface="Arial" panose="020B0604020202020204" pitchFamily="34" charset="0"/>
              </a:rPr>
              <a:t>and </a:t>
            </a:r>
            <a:r>
              <a:rPr lang="en-US" sz="1100" b="0" dirty="0">
                <a:solidFill>
                  <a:schemeClr val="tx1"/>
                </a:solidFill>
                <a:latin typeface="Arial" panose="020B0604020202020204" pitchFamily="34" charset="0"/>
              </a:rPr>
              <a:t>in the rest of the provinces and territories with funding from CIHI. Primary care physicians were randomly selected in the provinces (except P.E.I.); all primary care physicians in P.E.I. and the territories were invited to participate. </a:t>
            </a:r>
            <a:r>
              <a:rPr lang="en-US" sz="1100" b="0" dirty="0" smtClean="0">
                <a:solidFill>
                  <a:schemeClr val="tx1"/>
                </a:solidFill>
                <a:latin typeface="Arial" panose="020B0604020202020204" pitchFamily="34" charset="0"/>
              </a:rPr>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To </a:t>
            </a:r>
            <a:r>
              <a:rPr lang="en-US" sz="1100" b="0" dirty="0">
                <a:solidFill>
                  <a:schemeClr val="tx1"/>
                </a:solidFill>
                <a:latin typeface="Arial" panose="020B0604020202020204" pitchFamily="34" charset="0"/>
              </a:rPr>
              <a:t>encourage participation, </a:t>
            </a:r>
            <a:r>
              <a:rPr lang="en-US" sz="1100" b="0" dirty="0" smtClean="0">
                <a:solidFill>
                  <a:schemeClr val="tx1"/>
                </a:solidFill>
                <a:latin typeface="Arial" panose="020B0604020202020204" pitchFamily="34" charset="0"/>
              </a:rPr>
              <a:t>an </a:t>
            </a:r>
            <a:r>
              <a:rPr lang="en-US" sz="1100" b="0" dirty="0">
                <a:solidFill>
                  <a:schemeClr val="tx1"/>
                </a:solidFill>
                <a:latin typeface="Arial" panose="020B0604020202020204" pitchFamily="34" charset="0"/>
              </a:rPr>
              <a:t>incentive cheque of $25 or $100 was provided for each primary care physician selected in </a:t>
            </a:r>
            <a:r>
              <a:rPr lang="en-US" sz="1100" b="0" dirty="0" smtClean="0">
                <a:solidFill>
                  <a:schemeClr val="tx1"/>
                </a:solidFill>
                <a:latin typeface="Arial" panose="020B0604020202020204" pitchFamily="34" charset="0"/>
              </a:rPr>
              <a:t>the </a:t>
            </a:r>
            <a:r>
              <a:rPr lang="en-US" sz="1100" b="0" dirty="0">
                <a:solidFill>
                  <a:schemeClr val="tx1"/>
                </a:solidFill>
                <a:latin typeface="Arial" panose="020B0604020202020204" pitchFamily="34" charset="0"/>
              </a:rPr>
              <a:t>provinces </a:t>
            </a:r>
            <a:r>
              <a:rPr lang="en-US" sz="1100" b="0" dirty="0" smtClean="0">
                <a:solidFill>
                  <a:schemeClr val="tx1"/>
                </a:solidFill>
                <a:latin typeface="Arial" panose="020B0604020202020204" pitchFamily="34" charset="0"/>
              </a:rPr>
              <a:t>and </a:t>
            </a:r>
            <a:r>
              <a:rPr lang="en-US" sz="1100" b="0" dirty="0">
                <a:solidFill>
                  <a:schemeClr val="tx1"/>
                </a:solidFill>
                <a:latin typeface="Arial" panose="020B0604020202020204" pitchFamily="34" charset="0"/>
              </a:rPr>
              <a:t>territories, respectively. In total, there were 2,569 respondents in Canada, for an overall response rate of 39.3%. </a:t>
            </a:r>
          </a:p>
          <a:p>
            <a:pPr marL="0" indent="0">
              <a:lnSpc>
                <a:spcPts val="1600"/>
              </a:lnSpc>
              <a:spcBef>
                <a:spcPts val="0"/>
              </a:spcBef>
              <a:spcAft>
                <a:spcPts val="2000"/>
              </a:spcAft>
              <a:buNone/>
            </a:pPr>
            <a:r>
              <a:rPr lang="en-US" sz="1100" b="0" dirty="0">
                <a:solidFill>
                  <a:schemeClr val="tx1"/>
                </a:solidFill>
                <a:latin typeface="Arial" panose="020B0604020202020204" pitchFamily="34" charset="0"/>
              </a:rPr>
              <a:t>Due to small sample sizes in Yukon, the Northwest Territories and Nunavut, the results from the territories are reported together (with permission and support</a:t>
            </a:r>
            <a:r>
              <a:rPr lang="en-US" sz="1100" b="0" dirty="0" smtClean="0">
                <a:solidFill>
                  <a:schemeClr val="tx1"/>
                </a:solidFill>
                <a:latin typeface="Arial" panose="020B0604020202020204" pitchFamily="34" charset="0"/>
              </a:rPr>
              <a:t>).</a:t>
            </a:r>
          </a:p>
        </p:txBody>
      </p:sp>
      <p:sp>
        <p:nvSpPr>
          <p:cNvPr id="6" name="Rectangle 5"/>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00777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904" y="1271016"/>
            <a:ext cx="8225636" cy="4525963"/>
          </a:xfrm>
        </p:spPr>
        <p:txBody>
          <a:bodyPr/>
          <a:lstStyle/>
          <a:p>
            <a:pPr marL="0" lvl="0" indent="0">
              <a:lnSpc>
                <a:spcPts val="2600"/>
              </a:lnSpc>
              <a:spcBef>
                <a:spcPts val="0"/>
              </a:spcBef>
              <a:spcAft>
                <a:spcPts val="900"/>
              </a:spcAft>
              <a:buNone/>
            </a:pPr>
            <a:r>
              <a:rPr lang="en-US" sz="2400" b="0" dirty="0">
                <a:solidFill>
                  <a:srgbClr val="00A199"/>
                </a:solidFill>
              </a:rPr>
              <a:t>Weighting of results</a:t>
            </a:r>
          </a:p>
          <a:p>
            <a:pPr marL="0" lvl="0" indent="0">
              <a:lnSpc>
                <a:spcPts val="1600"/>
              </a:lnSpc>
              <a:spcBef>
                <a:spcPts val="0"/>
              </a:spcBef>
              <a:spcAft>
                <a:spcPts val="1500"/>
              </a:spcAft>
              <a:buNone/>
            </a:pPr>
            <a:r>
              <a:rPr lang="en-US" sz="1100" b="0" dirty="0">
                <a:solidFill>
                  <a:schemeClr val="tx1"/>
                </a:solidFill>
                <a:latin typeface="Arial" panose="020B0604020202020204" pitchFamily="34" charset="0"/>
              </a:rPr>
              <a:t>The survey data for Canada was first weighted by age and gender (for Ontario, Quebec and the rest of Canada). The weights were subsequently adjusted to reflect the share of each jurisdiction among Canadian primary care physicians. Benchmarks for physician distribution were derived from the CMA Masterfile, January 2018, Canadian Medical Association.</a:t>
            </a:r>
          </a:p>
          <a:p>
            <a:pPr marL="0" lvl="0" indent="0">
              <a:lnSpc>
                <a:spcPts val="2600"/>
              </a:lnSpc>
              <a:spcBef>
                <a:spcPts val="0"/>
              </a:spcBef>
              <a:spcAft>
                <a:spcPts val="900"/>
              </a:spcAft>
              <a:buNone/>
            </a:pPr>
            <a:r>
              <a:rPr lang="en-US" sz="2400" b="0" dirty="0" smtClean="0">
                <a:solidFill>
                  <a:srgbClr val="00A199"/>
                </a:solidFill>
              </a:rPr>
              <a:t>Averages </a:t>
            </a:r>
            <a:r>
              <a:rPr lang="en-US" sz="2400" b="0" dirty="0">
                <a:solidFill>
                  <a:srgbClr val="00A199"/>
                </a:solidFill>
              </a:rPr>
              <a:t>and trends</a:t>
            </a:r>
          </a:p>
          <a:p>
            <a:pPr marL="0" lvl="0" indent="0">
              <a:lnSpc>
                <a:spcPts val="1600"/>
              </a:lnSpc>
              <a:spcBef>
                <a:spcPts val="0"/>
              </a:spcBef>
              <a:spcAft>
                <a:spcPts val="1200"/>
              </a:spcAft>
              <a:buNone/>
            </a:pPr>
            <a:r>
              <a:rPr lang="en-US" sz="1100" b="0" dirty="0">
                <a:solidFill>
                  <a:schemeClr val="tx1"/>
                </a:solidFill>
                <a:latin typeface="Arial" panose="020B0604020202020204" pitchFamily="34" charset="0"/>
              </a:rPr>
              <a:t>For this chartbook, the CMWF average was calculated by adding the results from the 11 countries and dividing by the number </a:t>
            </a:r>
            <a:r>
              <a:rPr lang="en-US" sz="1100" b="0" dirty="0" smtClean="0">
                <a:solidFill>
                  <a:schemeClr val="tx1"/>
                </a:solidFill>
                <a:latin typeface="Arial" panose="020B0604020202020204" pitchFamily="34" charset="0"/>
              </a:rPr>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of </a:t>
            </a:r>
            <a:r>
              <a:rPr lang="en-US" sz="1100" b="0" dirty="0">
                <a:solidFill>
                  <a:schemeClr val="tx1"/>
                </a:solidFill>
                <a:latin typeface="Arial" panose="020B0604020202020204" pitchFamily="34" charset="0"/>
              </a:rPr>
              <a:t>countries. The Canadian average represents the average experience of Canadians (as opposed to the mean of provincial </a:t>
            </a:r>
            <a:r>
              <a:rPr lang="en-US" sz="1100" b="0" dirty="0" smtClean="0">
                <a:solidFill>
                  <a:schemeClr val="tx1"/>
                </a:solidFill>
                <a:latin typeface="Arial" panose="020B0604020202020204" pitchFamily="34" charset="0"/>
              </a:rPr>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and </a:t>
            </a:r>
            <a:r>
              <a:rPr lang="en-US" sz="1100" b="0" dirty="0">
                <a:solidFill>
                  <a:schemeClr val="tx1"/>
                </a:solidFill>
                <a:latin typeface="Arial" panose="020B0604020202020204" pitchFamily="34" charset="0"/>
              </a:rPr>
              <a:t>territorial results). Except where otherwise noted, results were compared over time using data from previous CMWF surveys.</a:t>
            </a:r>
          </a:p>
          <a:p>
            <a:pPr marL="0" lvl="0" indent="0">
              <a:lnSpc>
                <a:spcPts val="1600"/>
              </a:lnSpc>
              <a:spcBef>
                <a:spcPts val="0"/>
              </a:spcBef>
              <a:buNone/>
            </a:pPr>
            <a:r>
              <a:rPr lang="en-US" sz="1100" b="0" dirty="0">
                <a:solidFill>
                  <a:schemeClr val="tx1"/>
                </a:solidFill>
                <a:latin typeface="Arial" panose="020B0604020202020204" pitchFamily="34" charset="0"/>
              </a:rPr>
              <a:t>Trending results are for reference only, and caution should be used when interpreting the results. Some questions were </a:t>
            </a:r>
            <a:r>
              <a:rPr lang="en-US" sz="1100" b="0" dirty="0" smtClean="0">
                <a:solidFill>
                  <a:schemeClr val="tx1"/>
                </a:solidFill>
                <a:latin typeface="Arial" panose="020B0604020202020204" pitchFamily="34" charset="0"/>
              </a:rPr>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modified </a:t>
            </a:r>
            <a:r>
              <a:rPr lang="en-US" sz="1100" b="0" dirty="0">
                <a:solidFill>
                  <a:schemeClr val="tx1"/>
                </a:solidFill>
                <a:latin typeface="Arial" panose="020B0604020202020204" pitchFamily="34" charset="0"/>
              </a:rPr>
              <a:t>compared with the 2015 survey (e.g., question text revised, response options added, question placement changed, translation changed).</a:t>
            </a:r>
          </a:p>
          <a:p>
            <a:endParaRPr lang="en-US" dirty="0"/>
          </a:p>
        </p:txBody>
      </p:sp>
      <p:sp>
        <p:nvSpPr>
          <p:cNvPr id="2" name="Title 1"/>
          <p:cNvSpPr>
            <a:spLocks noGrp="1"/>
          </p:cNvSpPr>
          <p:nvPr>
            <p:ph type="title"/>
          </p:nvPr>
        </p:nvSpPr>
        <p:spPr/>
        <p:txBody>
          <a:bodyPr/>
          <a:lstStyle/>
          <a:p>
            <a:r>
              <a:rPr lang="en-CA" dirty="0" smtClean="0"/>
              <a:t>Methodology notes (continued)</a:t>
            </a:r>
            <a:endParaRPr lang="en-CA" dirty="0"/>
          </a:p>
        </p:txBody>
      </p:sp>
      <p:sp>
        <p:nvSpPr>
          <p:cNvPr id="5" name="Rectangle 4"/>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43974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Methodology notes (continued)</a:t>
            </a:r>
            <a:endParaRPr lang="en-CA" dirty="0"/>
          </a:p>
        </p:txBody>
      </p:sp>
      <p:sp>
        <p:nvSpPr>
          <p:cNvPr id="7" name="Content Placeholder 2"/>
          <p:cNvSpPr>
            <a:spLocks noGrp="1"/>
          </p:cNvSpPr>
          <p:nvPr>
            <p:ph idx="4294967295"/>
          </p:nvPr>
        </p:nvSpPr>
        <p:spPr>
          <a:xfrm>
            <a:off x="374904" y="1271016"/>
            <a:ext cx="8225636" cy="4525963"/>
          </a:xfrm>
        </p:spPr>
        <p:txBody>
          <a:bodyPr/>
          <a:lstStyle/>
          <a:p>
            <a:pPr marL="0" indent="0">
              <a:lnSpc>
                <a:spcPts val="2600"/>
              </a:lnSpc>
              <a:spcBef>
                <a:spcPts val="0"/>
              </a:spcBef>
              <a:spcAft>
                <a:spcPts val="900"/>
              </a:spcAft>
              <a:buNone/>
            </a:pPr>
            <a:r>
              <a:rPr lang="en-US" sz="2400" b="0" dirty="0">
                <a:solidFill>
                  <a:srgbClr val="00A199"/>
                </a:solidFill>
              </a:rPr>
              <a:t>Statistical analysis</a:t>
            </a:r>
          </a:p>
          <a:p>
            <a:pPr marL="0" lvl="0" indent="0" defTabSz="914400">
              <a:lnSpc>
                <a:spcPts val="1600"/>
              </a:lnSpc>
              <a:spcBef>
                <a:spcPts val="0"/>
              </a:spcBef>
              <a:spcAft>
                <a:spcPts val="1200"/>
              </a:spcAft>
              <a:buNone/>
            </a:pPr>
            <a:r>
              <a:rPr lang="en-US" sz="1100" b="0" dirty="0">
                <a:solidFill>
                  <a:schemeClr val="tx1"/>
                </a:solidFill>
                <a:latin typeface="Arial" panose="020B0604020202020204" pitchFamily="34" charset="0"/>
              </a:rPr>
              <a:t>Consistent with other published reports on CMWF data,</a:t>
            </a:r>
            <a:r>
              <a:rPr lang="en-US" sz="1100" b="0" baseline="30000" dirty="0">
                <a:solidFill>
                  <a:schemeClr val="tx1"/>
                </a:solidFill>
                <a:latin typeface="Arial" panose="020B0604020202020204" pitchFamily="34" charset="0"/>
              </a:rPr>
              <a:t>1</a:t>
            </a:r>
            <a:r>
              <a:rPr lang="en-US" sz="1100" b="0" dirty="0">
                <a:solidFill>
                  <a:schemeClr val="tx1"/>
                </a:solidFill>
                <a:latin typeface="Arial" panose="020B0604020202020204" pitchFamily="34" charset="0"/>
              </a:rPr>
              <a:t> non-response categories such as “not sure,” “declined to answer” </a:t>
            </a:r>
            <a:r>
              <a:rPr lang="en-US" sz="1100" b="0" dirty="0" smtClean="0">
                <a:solidFill>
                  <a:schemeClr val="tx1"/>
                </a:solidFill>
                <a:latin typeface="Arial" panose="020B0604020202020204" pitchFamily="34" charset="0"/>
              </a:rPr>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and </a:t>
            </a:r>
            <a:r>
              <a:rPr lang="en-US" sz="1100" b="0" dirty="0">
                <a:solidFill>
                  <a:schemeClr val="tx1"/>
                </a:solidFill>
                <a:latin typeface="Arial" panose="020B0604020202020204" pitchFamily="34" charset="0"/>
              </a:rPr>
              <a:t>“not applicable” were excluded from reporting and statistical analyses. </a:t>
            </a:r>
          </a:p>
          <a:p>
            <a:pPr marL="0" indent="0">
              <a:lnSpc>
                <a:spcPts val="1600"/>
              </a:lnSpc>
              <a:spcBef>
                <a:spcPts val="0"/>
              </a:spcBef>
              <a:buNone/>
            </a:pPr>
            <a:r>
              <a:rPr lang="en-US" sz="1100" b="0" dirty="0">
                <a:solidFill>
                  <a:schemeClr val="tx1"/>
                </a:solidFill>
                <a:latin typeface="Arial" panose="020B0604020202020204" pitchFamily="34" charset="0"/>
              </a:rPr>
              <a:t>CIHI developed statistical methods to determine whether </a:t>
            </a:r>
            <a:endParaRPr lang="en-CA" sz="1100" b="0" dirty="0">
              <a:solidFill>
                <a:schemeClr val="tx1"/>
              </a:solidFill>
              <a:latin typeface="Arial" panose="020B0604020202020204" pitchFamily="34" charset="0"/>
            </a:endParaRPr>
          </a:p>
          <a:p>
            <a:pPr marL="171450" lvl="0" indent="-171450" defTabSz="914400">
              <a:lnSpc>
                <a:spcPts val="1600"/>
              </a:lnSpc>
              <a:spcBef>
                <a:spcPts val="0"/>
              </a:spcBef>
              <a:spcAft>
                <a:spcPts val="450"/>
              </a:spcAft>
              <a:buFont typeface="Arial" panose="020B0604020202020204" pitchFamily="34" charset="0"/>
              <a:buChar char="•"/>
            </a:pPr>
            <a:r>
              <a:rPr lang="en-CA" sz="1100" b="0" dirty="0">
                <a:solidFill>
                  <a:schemeClr val="tx1"/>
                </a:solidFill>
                <a:latin typeface="Arial" panose="020B0604020202020204" pitchFamily="34" charset="0"/>
              </a:rPr>
              <a:t>Canadian results were significantly different from the average of 11 countries; and </a:t>
            </a:r>
          </a:p>
          <a:p>
            <a:pPr marL="171450" lvl="0" indent="-171450" defTabSz="914400">
              <a:lnSpc>
                <a:spcPts val="1600"/>
              </a:lnSpc>
              <a:spcBef>
                <a:spcPts val="0"/>
              </a:spcBef>
              <a:spcAft>
                <a:spcPts val="1200"/>
              </a:spcAft>
              <a:buFont typeface="Arial" panose="020B0604020202020204" pitchFamily="34" charset="0"/>
              <a:buChar char="•"/>
            </a:pPr>
            <a:r>
              <a:rPr lang="en-CA" sz="1100" b="0" dirty="0">
                <a:solidFill>
                  <a:schemeClr val="tx1"/>
                </a:solidFill>
                <a:latin typeface="Arial" panose="020B0604020202020204" pitchFamily="34" charset="0"/>
              </a:rPr>
              <a:t>Provincial results were significantly different from the international average. </a:t>
            </a:r>
          </a:p>
          <a:p>
            <a:pPr marL="0" lvl="0" indent="0" defTabSz="914400">
              <a:lnSpc>
                <a:spcPts val="1600"/>
              </a:lnSpc>
              <a:spcBef>
                <a:spcPts val="0"/>
              </a:spcBef>
              <a:spcAft>
                <a:spcPts val="1200"/>
              </a:spcAft>
              <a:buNone/>
            </a:pPr>
            <a:r>
              <a:rPr lang="en-US" sz="1100" b="0" dirty="0">
                <a:solidFill>
                  <a:schemeClr val="tx1"/>
                </a:solidFill>
                <a:latin typeface="Arial" panose="020B0604020202020204" pitchFamily="34" charset="0"/>
              </a:rPr>
              <a:t>For the calculation of variances and confidence intervals, standard methods for the variances of sums and </a:t>
            </a:r>
            <a:r>
              <a:rPr lang="en-US" sz="1100" b="0" dirty="0" smtClean="0">
                <a:solidFill>
                  <a:schemeClr val="tx1"/>
                </a:solidFill>
                <a:latin typeface="Arial" panose="020B0604020202020204" pitchFamily="34" charset="0"/>
              </a:rPr>
              <a:t>differences of </a:t>
            </a:r>
            <a:r>
              <a:rPr lang="en-US" sz="1100" b="0" dirty="0">
                <a:solidFill>
                  <a:schemeClr val="tx1"/>
                </a:solidFill>
                <a:latin typeface="Arial" panose="020B0604020202020204" pitchFamily="34" charset="0"/>
              </a:rPr>
              <a:t>estimates from independent simple random samples were used, with the design effects provided by SSRS used to appropriately adjust the variances for the effects of the survey design and post-survey weight adjustments. Coefficients </a:t>
            </a:r>
            <a:r>
              <a:rPr lang="en-US" sz="1100" b="0" dirty="0" smtClean="0">
                <a:solidFill>
                  <a:schemeClr val="tx1"/>
                </a:solidFill>
                <a:latin typeface="Arial" panose="020B0604020202020204" pitchFamily="34" charset="0"/>
              </a:rPr>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of </a:t>
            </a:r>
            <a:r>
              <a:rPr lang="en-US" sz="1100" b="0" dirty="0">
                <a:solidFill>
                  <a:schemeClr val="tx1"/>
                </a:solidFill>
                <a:latin typeface="Arial" panose="020B0604020202020204" pitchFamily="34" charset="0"/>
              </a:rPr>
              <a:t>variation were calculated by dividing the standard error by the estimate.</a:t>
            </a:r>
          </a:p>
          <a:p>
            <a:pPr marL="0" lvl="0" indent="0" defTabSz="914400">
              <a:lnSpc>
                <a:spcPts val="1600"/>
              </a:lnSpc>
              <a:spcBef>
                <a:spcPts val="0"/>
              </a:spcBef>
              <a:spcAft>
                <a:spcPts val="1200"/>
              </a:spcAft>
              <a:buNone/>
            </a:pPr>
            <a:r>
              <a:rPr lang="en-US" sz="1100" b="0" dirty="0">
                <a:solidFill>
                  <a:schemeClr val="tx1"/>
                </a:solidFill>
                <a:latin typeface="Arial" panose="020B0604020202020204" pitchFamily="34" charset="0"/>
              </a:rPr>
              <a:t>Relationships between different variables were analyzed using logistic regression modelling. A main response category was determined for each question, and responses were dichotomized such that the response value of interest was coded as 1 and </a:t>
            </a:r>
            <a:r>
              <a:rPr lang="en-US" sz="1100" b="0" dirty="0" smtClean="0">
                <a:solidFill>
                  <a:schemeClr val="tx1"/>
                </a:solidFill>
                <a:latin typeface="Arial" panose="020B0604020202020204" pitchFamily="34" charset="0"/>
              </a:rPr>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all </a:t>
            </a:r>
            <a:r>
              <a:rPr lang="en-US" sz="1100" b="0" dirty="0">
                <a:solidFill>
                  <a:schemeClr val="tx1"/>
                </a:solidFill>
                <a:latin typeface="Arial" panose="020B0604020202020204" pitchFamily="34" charset="0"/>
              </a:rPr>
              <a:t>other values, excluding non-response categories, were coded as 0. Logistic regression was then used to fit this binary variable on explanatory variables with appropriate adjustment for survey weights and stratification variables using the SAS procedure SURVEYLOGISTIC for the analysis. </a:t>
            </a:r>
            <a:endParaRPr lang="en-CA" sz="1100" b="0" dirty="0">
              <a:solidFill>
                <a:schemeClr val="tx1"/>
              </a:solidFill>
              <a:latin typeface="Arial" panose="020B0604020202020204" pitchFamily="34" charset="0"/>
            </a:endParaRPr>
          </a:p>
          <a:p>
            <a:endParaRPr lang="en-US" dirty="0"/>
          </a:p>
        </p:txBody>
      </p:sp>
      <p:sp>
        <p:nvSpPr>
          <p:cNvPr id="5" name="Rectangle 4"/>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5629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4294967295"/>
          </p:nvPr>
        </p:nvSpPr>
        <p:spPr>
          <a:xfrm>
            <a:off x="374904" y="1271016"/>
            <a:ext cx="8225636" cy="4525963"/>
          </a:xfrm>
        </p:spPr>
        <p:txBody>
          <a:bodyPr>
            <a:normAutofit/>
          </a:bodyPr>
          <a:lstStyle/>
          <a:p>
            <a:pPr marL="0" indent="0">
              <a:lnSpc>
                <a:spcPts val="1600"/>
              </a:lnSpc>
              <a:buNone/>
            </a:pPr>
            <a:r>
              <a:rPr lang="en-US" sz="1100" b="0" dirty="0">
                <a:solidFill>
                  <a:schemeClr val="tx1"/>
                </a:solidFill>
                <a:latin typeface="Arial" panose="020B0604020202020204" pitchFamily="34" charset="0"/>
              </a:rPr>
              <a:t>The Commonwealth Fund provided core support, with cofunding from the German Federal Ministry of Health and the German Institute for Quality Assurance and Transparency in Healthcare (Germany); the Haute autorité de santé, Caisse nationale de l’assurance maladie and the Directorate for Research, Evaluation, Studies, and Statistics of the French Ministry of Health (France); the Dutch Ministry of Health, Welfare, and Sport, and Radboud University Medical Center (the Netherlands); </a:t>
            </a:r>
            <a:r>
              <a:rPr lang="en-US" sz="1100" b="0" dirty="0" smtClean="0">
                <a:solidFill>
                  <a:schemeClr val="tx1"/>
                </a:solidFill>
                <a:latin typeface="Arial" panose="020B0604020202020204" pitchFamily="34" charset="0"/>
              </a:rPr>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the </a:t>
            </a:r>
            <a:r>
              <a:rPr lang="en-US" sz="1100" b="0" dirty="0">
                <a:solidFill>
                  <a:schemeClr val="tx1"/>
                </a:solidFill>
                <a:latin typeface="Arial" panose="020B0604020202020204" pitchFamily="34" charset="0"/>
              </a:rPr>
              <a:t>Norwegian Institute of Public Health (Norway); the Swedish Agency for Health and Care Services Analysis (Sweden); </a:t>
            </a:r>
            <a:r>
              <a:rPr lang="en-US" sz="1100" b="0" dirty="0" smtClean="0">
                <a:solidFill>
                  <a:schemeClr val="tx1"/>
                </a:solidFill>
                <a:latin typeface="Arial" panose="020B0604020202020204" pitchFamily="34" charset="0"/>
              </a:rPr>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and </a:t>
            </a:r>
            <a:r>
              <a:rPr lang="en-US" sz="1100" b="0" dirty="0">
                <a:solidFill>
                  <a:schemeClr val="tx1"/>
                </a:solidFill>
                <a:latin typeface="Arial" panose="020B0604020202020204" pitchFamily="34" charset="0"/>
              </a:rPr>
              <a:t>the Swiss Federal Office of Public Health (Switzerland). Additional support to fund expanded samples was provided by </a:t>
            </a:r>
            <a:r>
              <a:rPr lang="en-US" sz="1100" b="0" dirty="0" smtClean="0">
                <a:solidFill>
                  <a:schemeClr val="tx1"/>
                </a:solidFill>
                <a:latin typeface="Arial" panose="020B0604020202020204" pitchFamily="34" charset="0"/>
              </a:rPr>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the </a:t>
            </a:r>
            <a:r>
              <a:rPr lang="en-US" sz="1100" b="0" dirty="0">
                <a:solidFill>
                  <a:schemeClr val="tx1"/>
                </a:solidFill>
                <a:latin typeface="Arial" panose="020B0604020202020204" pitchFamily="34" charset="0"/>
              </a:rPr>
              <a:t>New South Wales Agency for Clinical Innovation and the Department of Health and Human Services (Australia); the Canadian Institute for Health Information, Canada Health Infoway, the ministère de la Santé et des Services sociaux du Québec and Health Quality Ontario (Canada); and the Health Foundation of the United Kingdom (U.K.).</a:t>
            </a:r>
            <a:endParaRPr lang="en-US" sz="1100" b="0" dirty="0" smtClean="0">
              <a:solidFill>
                <a:schemeClr val="tx1"/>
              </a:solidFill>
              <a:latin typeface="Arial" panose="020B0604020202020204" pitchFamily="34" charset="0"/>
            </a:endParaRPr>
          </a:p>
          <a:p>
            <a:pPr marL="0" lvl="0" indent="0">
              <a:lnSpc>
                <a:spcPts val="1600"/>
              </a:lnSpc>
              <a:buNone/>
            </a:pPr>
            <a:r>
              <a:rPr lang="en-US" sz="1100" b="0" dirty="0" smtClean="0">
                <a:solidFill>
                  <a:schemeClr val="tx1"/>
                </a:solidFill>
                <a:latin typeface="Arial" panose="020B0604020202020204" pitchFamily="34" charset="0"/>
              </a:rPr>
              <a:t>Within Canada, funding for an expanded Canadian sample was provided by CIHI, Canada Health Infoway, the ministère </a:t>
            </a:r>
            <a:r>
              <a:rPr lang="en-US" sz="1100" b="0" dirty="0">
                <a:solidFill>
                  <a:schemeClr val="tx1"/>
                </a:solidFill>
                <a:latin typeface="Arial" panose="020B0604020202020204" pitchFamily="34" charset="0"/>
              </a:rPr>
              <a:t>de la Santé et des Services </a:t>
            </a:r>
            <a:r>
              <a:rPr lang="en-US" sz="1100" b="0" dirty="0" smtClean="0">
                <a:solidFill>
                  <a:schemeClr val="tx1"/>
                </a:solidFill>
                <a:latin typeface="Arial" panose="020B0604020202020204" pitchFamily="34" charset="0"/>
              </a:rPr>
              <a:t>sociaux </a:t>
            </a:r>
            <a:r>
              <a:rPr lang="en-US" sz="1100" b="0" dirty="0">
                <a:solidFill>
                  <a:schemeClr val="tx1"/>
                </a:solidFill>
                <a:latin typeface="Arial" panose="020B0604020202020204" pitchFamily="34" charset="0"/>
              </a:rPr>
              <a:t>du </a:t>
            </a:r>
            <a:r>
              <a:rPr lang="en-US" sz="1100" b="0" dirty="0" smtClean="0">
                <a:solidFill>
                  <a:schemeClr val="tx1"/>
                </a:solidFill>
                <a:latin typeface="Arial" panose="020B0604020202020204" pitchFamily="34" charset="0"/>
              </a:rPr>
              <a:t>Québec and Health Quality Ontario. </a:t>
            </a:r>
          </a:p>
          <a:p>
            <a:endParaRPr lang="en-US" dirty="0"/>
          </a:p>
        </p:txBody>
      </p:sp>
      <p:sp>
        <p:nvSpPr>
          <p:cNvPr id="2" name="Title 1"/>
          <p:cNvSpPr>
            <a:spLocks noGrp="1"/>
          </p:cNvSpPr>
          <p:nvPr>
            <p:ph type="title"/>
          </p:nvPr>
        </p:nvSpPr>
        <p:spPr>
          <a:xfrm>
            <a:off x="370940" y="274320"/>
            <a:ext cx="8229600" cy="553998"/>
          </a:xfrm>
        </p:spPr>
        <p:txBody>
          <a:bodyPr>
            <a:noAutofit/>
          </a:bodyPr>
          <a:lstStyle/>
          <a:p>
            <a:r>
              <a:rPr lang="en-US" dirty="0" smtClean="0"/>
              <a:t>Acknowledgements</a:t>
            </a:r>
            <a:endParaRPr lang="en-US" dirty="0"/>
          </a:p>
        </p:txBody>
      </p:sp>
      <p:sp>
        <p:nvSpPr>
          <p:cNvPr id="6" name="Rectangle 5"/>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61775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 </a:t>
            </a:r>
            <a:r>
              <a:rPr lang="en-CA" dirty="0" smtClean="0"/>
              <a:t>of survey respondents (unweighted)</a:t>
            </a:r>
            <a:endParaRPr lang="en-US" dirty="0"/>
          </a:p>
        </p:txBody>
      </p:sp>
      <p:graphicFrame>
        <p:nvGraphicFramePr>
          <p:cNvPr id="4" name="Table 2"/>
          <p:cNvGraphicFramePr>
            <a:graphicFrameLocks noGrp="1"/>
          </p:cNvGraphicFramePr>
          <p:nvPr>
            <p:extLst>
              <p:ext uri="{D42A27DB-BD31-4B8C-83A1-F6EECF244321}">
                <p14:modId xmlns:p14="http://schemas.microsoft.com/office/powerpoint/2010/main" val="4150296668"/>
              </p:ext>
            </p:extLst>
          </p:nvPr>
        </p:nvGraphicFramePr>
        <p:xfrm>
          <a:off x="370940" y="1271016"/>
          <a:ext cx="8229606" cy="3538986"/>
        </p:xfrm>
        <a:graphic>
          <a:graphicData uri="http://schemas.openxmlformats.org/drawingml/2006/table">
            <a:tbl>
              <a:tblPr/>
              <a:tblGrid>
                <a:gridCol w="1485978">
                  <a:extLst>
                    <a:ext uri="{9D8B030D-6E8A-4147-A177-3AD203B41FA5}">
                      <a16:colId xmlns:a16="http://schemas.microsoft.com/office/drawing/2014/main" val="20000"/>
                    </a:ext>
                  </a:extLst>
                </a:gridCol>
                <a:gridCol w="561969">
                  <a:extLst>
                    <a:ext uri="{9D8B030D-6E8A-4147-A177-3AD203B41FA5}">
                      <a16:colId xmlns:a16="http://schemas.microsoft.com/office/drawing/2014/main" val="20001"/>
                    </a:ext>
                  </a:extLst>
                </a:gridCol>
                <a:gridCol w="561969">
                  <a:extLst>
                    <a:ext uri="{9D8B030D-6E8A-4147-A177-3AD203B41FA5}">
                      <a16:colId xmlns:a16="http://schemas.microsoft.com/office/drawing/2014/main" val="20002"/>
                    </a:ext>
                  </a:extLst>
                </a:gridCol>
                <a:gridCol w="561969">
                  <a:extLst>
                    <a:ext uri="{9D8B030D-6E8A-4147-A177-3AD203B41FA5}">
                      <a16:colId xmlns:a16="http://schemas.microsoft.com/office/drawing/2014/main" val="20003"/>
                    </a:ext>
                  </a:extLst>
                </a:gridCol>
                <a:gridCol w="561969">
                  <a:extLst>
                    <a:ext uri="{9D8B030D-6E8A-4147-A177-3AD203B41FA5}">
                      <a16:colId xmlns:a16="http://schemas.microsoft.com/office/drawing/2014/main" val="20004"/>
                    </a:ext>
                  </a:extLst>
                </a:gridCol>
                <a:gridCol w="561969">
                  <a:extLst>
                    <a:ext uri="{9D8B030D-6E8A-4147-A177-3AD203B41FA5}">
                      <a16:colId xmlns:a16="http://schemas.microsoft.com/office/drawing/2014/main" val="20005"/>
                    </a:ext>
                  </a:extLst>
                </a:gridCol>
                <a:gridCol w="561969">
                  <a:extLst>
                    <a:ext uri="{9D8B030D-6E8A-4147-A177-3AD203B41FA5}">
                      <a16:colId xmlns:a16="http://schemas.microsoft.com/office/drawing/2014/main" val="20006"/>
                    </a:ext>
                  </a:extLst>
                </a:gridCol>
                <a:gridCol w="561969">
                  <a:extLst>
                    <a:ext uri="{9D8B030D-6E8A-4147-A177-3AD203B41FA5}">
                      <a16:colId xmlns:a16="http://schemas.microsoft.com/office/drawing/2014/main" val="20007"/>
                    </a:ext>
                  </a:extLst>
                </a:gridCol>
                <a:gridCol w="561969">
                  <a:extLst>
                    <a:ext uri="{9D8B030D-6E8A-4147-A177-3AD203B41FA5}">
                      <a16:colId xmlns:a16="http://schemas.microsoft.com/office/drawing/2014/main" val="20008"/>
                    </a:ext>
                  </a:extLst>
                </a:gridCol>
                <a:gridCol w="561969">
                  <a:extLst>
                    <a:ext uri="{9D8B030D-6E8A-4147-A177-3AD203B41FA5}">
                      <a16:colId xmlns:a16="http://schemas.microsoft.com/office/drawing/2014/main" val="20009"/>
                    </a:ext>
                  </a:extLst>
                </a:gridCol>
                <a:gridCol w="561969">
                  <a:extLst>
                    <a:ext uri="{9D8B030D-6E8A-4147-A177-3AD203B41FA5}">
                      <a16:colId xmlns:a16="http://schemas.microsoft.com/office/drawing/2014/main" val="20010"/>
                    </a:ext>
                  </a:extLst>
                </a:gridCol>
                <a:gridCol w="561969">
                  <a:extLst>
                    <a:ext uri="{9D8B030D-6E8A-4147-A177-3AD203B41FA5}">
                      <a16:colId xmlns:a16="http://schemas.microsoft.com/office/drawing/2014/main" val="1294765698"/>
                    </a:ext>
                  </a:extLst>
                </a:gridCol>
                <a:gridCol w="561969">
                  <a:extLst>
                    <a:ext uri="{9D8B030D-6E8A-4147-A177-3AD203B41FA5}">
                      <a16:colId xmlns:a16="http://schemas.microsoft.com/office/drawing/2014/main" val="20011"/>
                    </a:ext>
                  </a:extLst>
                </a:gridCol>
              </a:tblGrid>
              <a:tr h="265434">
                <a:tc>
                  <a:txBody>
                    <a:bodyPr/>
                    <a:lstStyle/>
                    <a:p>
                      <a:pPr algn="l" rtl="0" fontAlgn="b"/>
                      <a:r>
                        <a:rPr lang="en-CA" sz="1200" b="0" i="0" u="none" strike="noStrike" dirty="0">
                          <a:solidFill>
                            <a:schemeClr val="tx1"/>
                          </a:solidFill>
                          <a:effectLst/>
                          <a:latin typeface="+mn-lt"/>
                        </a:rPr>
                        <a:t> </a:t>
                      </a:r>
                    </a:p>
                  </a:txBody>
                  <a:tcPr marL="27432" marR="27432" marT="27432" marB="27432" anchor="ctr">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en-CA" sz="1200" b="1" i="0" u="none" strike="noStrike" dirty="0">
                          <a:solidFill>
                            <a:srgbClr val="365254"/>
                          </a:solidFill>
                          <a:effectLst/>
                          <a:latin typeface="+mn-lt"/>
                        </a:rPr>
                        <a:t>N.L.</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en-CA" sz="1200" b="1" i="0" u="none" strike="noStrike" dirty="0">
                          <a:solidFill>
                            <a:srgbClr val="365254"/>
                          </a:solidFill>
                          <a:effectLst/>
                          <a:latin typeface="+mn-lt"/>
                        </a:rPr>
                        <a:t>P.E.I.</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en-CA" sz="1200" b="1" i="0" u="none" strike="noStrike" dirty="0">
                          <a:solidFill>
                            <a:srgbClr val="365254"/>
                          </a:solidFill>
                          <a:effectLst/>
                          <a:latin typeface="+mn-lt"/>
                        </a:rPr>
                        <a:t>N.S.</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en-CA" sz="1200" b="1" i="0" u="none" strike="noStrike" dirty="0">
                          <a:solidFill>
                            <a:srgbClr val="365254"/>
                          </a:solidFill>
                          <a:effectLst/>
                          <a:latin typeface="+mn-lt"/>
                        </a:rPr>
                        <a:t>N.B.</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en-CA" sz="1200" b="1" i="0" u="none" strike="noStrike" dirty="0">
                          <a:solidFill>
                            <a:srgbClr val="365254"/>
                          </a:solidFill>
                          <a:effectLst/>
                          <a:latin typeface="+mn-lt"/>
                        </a:rPr>
                        <a:t>Que.</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en-CA" sz="1200" b="1" i="0" u="none" strike="noStrike" dirty="0">
                          <a:solidFill>
                            <a:srgbClr val="365254"/>
                          </a:solidFill>
                          <a:effectLst/>
                          <a:latin typeface="+mn-lt"/>
                        </a:rPr>
                        <a:t>Ont.</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en-CA" sz="1200" b="1" i="0" u="none" strike="noStrike" dirty="0">
                          <a:solidFill>
                            <a:srgbClr val="365254"/>
                          </a:solidFill>
                          <a:effectLst/>
                          <a:latin typeface="+mn-lt"/>
                        </a:rPr>
                        <a:t>Man.</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en-CA" sz="1200" b="1" i="0" u="none" strike="noStrike" dirty="0">
                          <a:solidFill>
                            <a:srgbClr val="365254"/>
                          </a:solidFill>
                          <a:effectLst/>
                          <a:latin typeface="+mn-lt"/>
                        </a:rPr>
                        <a:t>Sask.</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en-CA" sz="1200" b="1" i="0" u="none" strike="noStrike" dirty="0">
                          <a:solidFill>
                            <a:srgbClr val="365254"/>
                          </a:solidFill>
                          <a:effectLst/>
                          <a:latin typeface="+mn-lt"/>
                        </a:rPr>
                        <a:t>Alta.</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en-CA" sz="1200" b="1" i="0" u="none" strike="noStrike" dirty="0">
                          <a:solidFill>
                            <a:srgbClr val="365254"/>
                          </a:solidFill>
                          <a:effectLst/>
                          <a:latin typeface="+mn-lt"/>
                        </a:rPr>
                        <a:t>B.C.</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en-CA" sz="1200" b="1" i="0" u="none" strike="noStrike" dirty="0" smtClean="0">
                          <a:solidFill>
                            <a:srgbClr val="365254"/>
                          </a:solidFill>
                          <a:effectLst/>
                          <a:latin typeface="+mn-lt"/>
                        </a:rPr>
                        <a:t>Terr. </a:t>
                      </a:r>
                      <a:endParaRPr lang="en-CA" sz="1200" b="1" i="0" u="none" strike="noStrike" dirty="0">
                        <a:solidFill>
                          <a:srgbClr val="365254"/>
                        </a:solidFill>
                        <a:effectLst/>
                        <a:latin typeface="+mn-lt"/>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en-CA" sz="1200" b="1" i="0" u="none" strike="noStrike" dirty="0">
                          <a:solidFill>
                            <a:srgbClr val="365254"/>
                          </a:solidFill>
                          <a:effectLst/>
                          <a:latin typeface="+mn-lt"/>
                        </a:rPr>
                        <a:t>Can.</a:t>
                      </a:r>
                    </a:p>
                  </a:txBody>
                  <a:tcPr marL="27432" marR="27432" marT="27432" marB="27432" anchor="b">
                    <a:lnL w="635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extLst>
                  <a:ext uri="{0D108BD9-81ED-4DB2-BD59-A6C34878D82A}">
                    <a16:rowId xmlns:a16="http://schemas.microsoft.com/office/drawing/2014/main" val="10000"/>
                  </a:ext>
                </a:extLst>
              </a:tr>
              <a:tr h="177669">
                <a:tc>
                  <a:txBody>
                    <a:bodyPr/>
                    <a:lstStyle/>
                    <a:p>
                      <a:pPr algn="l" rtl="0" fontAlgn="b"/>
                      <a:r>
                        <a:rPr lang="en-CA" sz="1200" b="1" i="0" u="none" strike="noStrike" dirty="0">
                          <a:solidFill>
                            <a:srgbClr val="365254"/>
                          </a:solidFill>
                          <a:effectLst/>
                          <a:latin typeface="+mn-lt"/>
                        </a:rPr>
                        <a:t>Total</a:t>
                      </a:r>
                    </a:p>
                  </a:txBody>
                  <a:tcPr marL="27432" marR="27432" marT="27432" marB="27432">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r" defTabSz="1219170" rtl="0" eaLnBrk="1" fontAlgn="b" latinLnBrk="0" hangingPunct="1"/>
                      <a:r>
                        <a:rPr lang="en-CA" sz="1000" b="1" i="0" u="none" strike="noStrike" kern="1200" dirty="0" smtClean="0">
                          <a:solidFill>
                            <a:srgbClr val="000000"/>
                          </a:solidFill>
                          <a:effectLst/>
                          <a:latin typeface="Arial" panose="020B0604020202020204" pitchFamily="34" charset="0"/>
                          <a:ea typeface="+mn-ea"/>
                          <a:cs typeface="Arial" panose="020B0604020202020204" pitchFamily="34" charset="0"/>
                        </a:rPr>
                        <a:t>192</a:t>
                      </a:r>
                      <a:endParaRPr lang="en-CA"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155448"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r" defTabSz="1219170" rtl="0" eaLnBrk="1" fontAlgn="b" latinLnBrk="0" hangingPunct="1"/>
                      <a:r>
                        <a:rPr lang="en-CA" sz="1000" b="1" i="0" u="none" strike="noStrike" kern="1200" dirty="0" smtClean="0">
                          <a:solidFill>
                            <a:srgbClr val="000000"/>
                          </a:solidFill>
                          <a:effectLst/>
                          <a:latin typeface="Arial" panose="020B0604020202020204" pitchFamily="34" charset="0"/>
                          <a:ea typeface="+mn-ea"/>
                          <a:cs typeface="Arial" panose="020B0604020202020204" pitchFamily="34" charset="0"/>
                        </a:rPr>
                        <a:t>44</a:t>
                      </a:r>
                      <a:endParaRPr lang="en-CA"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155448"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r" defTabSz="1219170" rtl="0" eaLnBrk="1" fontAlgn="b" latinLnBrk="0" hangingPunct="1"/>
                      <a:r>
                        <a:rPr lang="en-CA" sz="1000" b="1" i="0" u="none" strike="noStrike" kern="1200" dirty="0" smtClean="0">
                          <a:solidFill>
                            <a:srgbClr val="000000"/>
                          </a:solidFill>
                          <a:effectLst/>
                          <a:latin typeface="Arial" panose="020B0604020202020204" pitchFamily="34" charset="0"/>
                          <a:ea typeface="+mn-ea"/>
                          <a:cs typeface="Arial" panose="020B0604020202020204" pitchFamily="34" charset="0"/>
                        </a:rPr>
                        <a:t>186</a:t>
                      </a:r>
                      <a:endParaRPr lang="en-CA"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155448"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r" defTabSz="1219170" rtl="0" eaLnBrk="1" fontAlgn="b" latinLnBrk="0" hangingPunct="1"/>
                      <a:r>
                        <a:rPr lang="en-CA" sz="1000" b="1" i="0" u="none" strike="noStrike" kern="1200" dirty="0" smtClean="0">
                          <a:solidFill>
                            <a:srgbClr val="000000"/>
                          </a:solidFill>
                          <a:effectLst/>
                          <a:latin typeface="Arial" panose="020B0604020202020204" pitchFamily="34" charset="0"/>
                          <a:ea typeface="+mn-ea"/>
                          <a:cs typeface="Arial" panose="020B0604020202020204" pitchFamily="34" charset="0"/>
                        </a:rPr>
                        <a:t>196</a:t>
                      </a:r>
                      <a:endParaRPr lang="en-CA"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155448"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r" defTabSz="1219170" rtl="0" eaLnBrk="1" fontAlgn="b" latinLnBrk="0" hangingPunct="1"/>
                      <a:r>
                        <a:rPr lang="en-CA" sz="1000" b="1" i="0" u="none" strike="noStrike" kern="1200" dirty="0" smtClean="0">
                          <a:solidFill>
                            <a:srgbClr val="000000"/>
                          </a:solidFill>
                          <a:effectLst/>
                          <a:latin typeface="Arial" panose="020B0604020202020204" pitchFamily="34" charset="0"/>
                          <a:ea typeface="+mn-ea"/>
                          <a:cs typeface="Arial" panose="020B0604020202020204" pitchFamily="34" charset="0"/>
                        </a:rPr>
                        <a:t>464</a:t>
                      </a:r>
                      <a:endParaRPr lang="en-CA"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155448"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r" defTabSz="1219170" rtl="0" eaLnBrk="1" fontAlgn="b" latinLnBrk="0" hangingPunct="1"/>
                      <a:r>
                        <a:rPr lang="en-CA" sz="1000" b="1" i="0" u="none" strike="noStrike" kern="1200" dirty="0" smtClean="0">
                          <a:solidFill>
                            <a:srgbClr val="000000"/>
                          </a:solidFill>
                          <a:effectLst/>
                          <a:latin typeface="Arial" panose="020B0604020202020204" pitchFamily="34" charset="0"/>
                          <a:ea typeface="+mn-ea"/>
                          <a:cs typeface="Arial" panose="020B0604020202020204" pitchFamily="34" charset="0"/>
                        </a:rPr>
                        <a:t>597</a:t>
                      </a:r>
                      <a:endParaRPr lang="en-CA"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155448"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r" defTabSz="1219170" rtl="0" eaLnBrk="1" fontAlgn="b" latinLnBrk="0" hangingPunct="1"/>
                      <a:r>
                        <a:rPr lang="en-CA" sz="1000" b="1" i="0" u="none" strike="noStrike" kern="1200" dirty="0" smtClean="0">
                          <a:solidFill>
                            <a:srgbClr val="000000"/>
                          </a:solidFill>
                          <a:effectLst/>
                          <a:latin typeface="Arial" panose="020B0604020202020204" pitchFamily="34" charset="0"/>
                          <a:ea typeface="+mn-ea"/>
                          <a:cs typeface="Arial" panose="020B0604020202020204" pitchFamily="34" charset="0"/>
                        </a:rPr>
                        <a:t>186</a:t>
                      </a:r>
                      <a:endParaRPr lang="en-CA"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155448"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r" defTabSz="1219170" rtl="0" eaLnBrk="1" fontAlgn="b" latinLnBrk="0" hangingPunct="1"/>
                      <a:r>
                        <a:rPr lang="en-CA" sz="1000" b="1" i="0" u="none" strike="noStrike" kern="1200" dirty="0" smtClean="0">
                          <a:solidFill>
                            <a:srgbClr val="000000"/>
                          </a:solidFill>
                          <a:effectLst/>
                          <a:latin typeface="Arial" panose="020B0604020202020204" pitchFamily="34" charset="0"/>
                          <a:ea typeface="+mn-ea"/>
                          <a:cs typeface="Arial" panose="020B0604020202020204" pitchFamily="34" charset="0"/>
                        </a:rPr>
                        <a:t>206</a:t>
                      </a:r>
                      <a:endParaRPr lang="en-CA"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155448"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r" defTabSz="1219170" rtl="0" eaLnBrk="1" fontAlgn="b" latinLnBrk="0" hangingPunct="1"/>
                      <a:r>
                        <a:rPr lang="en-CA" sz="1000" b="1" i="0" u="none" strike="noStrike" kern="1200" dirty="0" smtClean="0">
                          <a:solidFill>
                            <a:srgbClr val="000000"/>
                          </a:solidFill>
                          <a:effectLst/>
                          <a:latin typeface="Arial" panose="020B0604020202020204" pitchFamily="34" charset="0"/>
                          <a:ea typeface="+mn-ea"/>
                          <a:cs typeface="Arial" panose="020B0604020202020204" pitchFamily="34" charset="0"/>
                        </a:rPr>
                        <a:t>177</a:t>
                      </a:r>
                      <a:endParaRPr lang="en-CA"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155448"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r" defTabSz="1219170" rtl="0" eaLnBrk="1" fontAlgn="b" latinLnBrk="0" hangingPunct="1"/>
                      <a:r>
                        <a:rPr lang="en-CA" sz="1000" b="1" i="0" u="none" strike="noStrike" kern="1200" dirty="0" smtClean="0">
                          <a:solidFill>
                            <a:srgbClr val="000000"/>
                          </a:solidFill>
                          <a:effectLst/>
                          <a:latin typeface="Arial" panose="020B0604020202020204" pitchFamily="34" charset="0"/>
                          <a:ea typeface="+mn-ea"/>
                          <a:cs typeface="Arial" panose="020B0604020202020204" pitchFamily="34" charset="0"/>
                        </a:rPr>
                        <a:t>203</a:t>
                      </a:r>
                      <a:endParaRPr lang="en-CA"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155448"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r" defTabSz="1219170" rtl="0" eaLnBrk="1" fontAlgn="b" latinLnBrk="0" hangingPunct="1"/>
                      <a:r>
                        <a:rPr lang="en-CA" sz="1000" b="1" i="0" u="none" strike="noStrike" kern="1200" dirty="0" smtClean="0">
                          <a:solidFill>
                            <a:srgbClr val="000000"/>
                          </a:solidFill>
                          <a:effectLst/>
                          <a:latin typeface="Arial" panose="020B0604020202020204" pitchFamily="34" charset="0"/>
                          <a:ea typeface="+mn-ea"/>
                          <a:cs typeface="Arial" panose="020B0604020202020204" pitchFamily="34" charset="0"/>
                        </a:rPr>
                        <a:t>51</a:t>
                      </a:r>
                      <a:r>
                        <a:rPr lang="en-CA" sz="1000" b="1" i="0" u="none" strike="noStrike" kern="1200" baseline="30000" dirty="0" smtClean="0">
                          <a:solidFill>
                            <a:srgbClr val="000000"/>
                          </a:solidFill>
                          <a:effectLst/>
                          <a:latin typeface="Arial" panose="020B0604020202020204" pitchFamily="34" charset="0"/>
                          <a:ea typeface="+mn-ea"/>
                          <a:cs typeface="Arial" panose="020B0604020202020204" pitchFamily="34" charset="0"/>
                        </a:rPr>
                        <a:t>†</a:t>
                      </a:r>
                      <a:endParaRPr lang="en-CA" sz="1000" b="1" i="0" u="none" strike="noStrike" kern="1200" baseline="30000" dirty="0">
                        <a:solidFill>
                          <a:srgbClr val="000000"/>
                        </a:solidFill>
                        <a:effectLst/>
                        <a:latin typeface="Arial" panose="020B0604020202020204" pitchFamily="34" charset="0"/>
                        <a:ea typeface="+mn-ea"/>
                        <a:cs typeface="Arial" panose="020B0604020202020204" pitchFamily="34" charset="0"/>
                      </a:endParaRPr>
                    </a:p>
                  </a:txBody>
                  <a:tcPr marL="27432" marR="155448"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r" defTabSz="1219170" rtl="0" eaLnBrk="1" fontAlgn="b" latinLnBrk="0" hangingPunct="1"/>
                      <a:r>
                        <a:rPr lang="en-CA" sz="1000" b="1" i="0" u="none" strike="noStrike" kern="1200" dirty="0" smtClean="0">
                          <a:solidFill>
                            <a:srgbClr val="000000"/>
                          </a:solidFill>
                          <a:effectLst/>
                          <a:latin typeface="Arial" panose="020B0604020202020204" pitchFamily="34" charset="0"/>
                          <a:ea typeface="+mn-ea"/>
                          <a:cs typeface="Arial" panose="020B0604020202020204" pitchFamily="34" charset="0"/>
                        </a:rPr>
                        <a:t>2,569</a:t>
                      </a:r>
                      <a:endParaRPr lang="en-CA"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7432" marR="109728" marT="27432" marB="27432">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6150">
                <a:tc>
                  <a:txBody>
                    <a:bodyPr/>
                    <a:lstStyle/>
                    <a:p>
                      <a:pPr algn="l" rtl="0" fontAlgn="b"/>
                      <a:r>
                        <a:rPr lang="en-CA" sz="1200" b="1" i="0" u="none" strike="noStrike" dirty="0" smtClean="0">
                          <a:solidFill>
                            <a:srgbClr val="177784"/>
                          </a:solidFill>
                          <a:effectLst/>
                          <a:latin typeface="+mn-lt"/>
                        </a:rPr>
                        <a:t>Gender</a:t>
                      </a:r>
                      <a:endParaRPr lang="en-CA" sz="1200" b="1" i="0" u="none" strike="noStrike" dirty="0">
                        <a:solidFill>
                          <a:srgbClr val="177784"/>
                        </a:solidFill>
                        <a:effectLst/>
                        <a:latin typeface="+mn-lt"/>
                      </a:endParaRPr>
                    </a:p>
                  </a:txBody>
                  <a:tcPr marL="27432" marR="27432" marT="27432" marB="27432">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CA" sz="1000" b="0" i="0" u="none" strike="noStrike" dirty="0">
                        <a:solidFill>
                          <a:schemeClr val="tx1"/>
                        </a:solidFill>
                        <a:effectLst/>
                        <a:latin typeface="Arial" panose="020B0604020202020204" pitchFamily="34" charset="0"/>
                        <a:cs typeface="Arial" panose="020B0604020202020204" pitchFamily="34" charset="0"/>
                      </a:endParaRPr>
                    </a:p>
                  </a:txBody>
                  <a:tcPr marL="27432" marR="155448"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CA" sz="1000" b="0" i="0" u="none" strike="noStrike" dirty="0">
                        <a:solidFill>
                          <a:schemeClr val="tx1"/>
                        </a:solidFill>
                        <a:effectLst/>
                        <a:latin typeface="Arial" panose="020B0604020202020204" pitchFamily="34" charset="0"/>
                        <a:cs typeface="Arial" panose="020B0604020202020204" pitchFamily="34" charset="0"/>
                      </a:endParaRPr>
                    </a:p>
                  </a:txBody>
                  <a:tcPr marL="27432" marR="155448"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CA" sz="1000" b="0" i="0" u="none" strike="noStrike" dirty="0">
                        <a:solidFill>
                          <a:schemeClr val="tx1"/>
                        </a:solidFill>
                        <a:effectLst/>
                        <a:latin typeface="Arial" panose="020B0604020202020204" pitchFamily="34" charset="0"/>
                        <a:cs typeface="Arial" panose="020B0604020202020204" pitchFamily="34" charset="0"/>
                      </a:endParaRPr>
                    </a:p>
                  </a:txBody>
                  <a:tcPr marL="27432" marR="155448"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CA" sz="1000" b="0" i="0" u="none" strike="noStrike" dirty="0">
                        <a:solidFill>
                          <a:schemeClr val="tx1"/>
                        </a:solidFill>
                        <a:effectLst/>
                        <a:latin typeface="Arial" panose="020B0604020202020204" pitchFamily="34" charset="0"/>
                        <a:cs typeface="Arial" panose="020B0604020202020204" pitchFamily="34" charset="0"/>
                      </a:endParaRPr>
                    </a:p>
                  </a:txBody>
                  <a:tcPr marL="27432" marR="155448"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CA" sz="1000" b="0" i="0" u="none" strike="noStrike" dirty="0">
                        <a:solidFill>
                          <a:schemeClr val="tx1"/>
                        </a:solidFill>
                        <a:effectLst/>
                        <a:latin typeface="Arial" panose="020B0604020202020204" pitchFamily="34" charset="0"/>
                        <a:cs typeface="Arial" panose="020B0604020202020204" pitchFamily="34" charset="0"/>
                      </a:endParaRPr>
                    </a:p>
                  </a:txBody>
                  <a:tcPr marL="27432" marR="155448"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CA" sz="1000" b="0" i="0" u="none" strike="noStrike" dirty="0">
                        <a:solidFill>
                          <a:schemeClr val="tx1"/>
                        </a:solidFill>
                        <a:effectLst/>
                        <a:latin typeface="Arial" panose="020B0604020202020204" pitchFamily="34" charset="0"/>
                        <a:cs typeface="Arial" panose="020B0604020202020204" pitchFamily="34" charset="0"/>
                      </a:endParaRPr>
                    </a:p>
                  </a:txBody>
                  <a:tcPr marL="27432" marR="155448"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CA" sz="1000" b="0" i="0" u="none" strike="noStrike" dirty="0">
                        <a:solidFill>
                          <a:schemeClr val="tx1"/>
                        </a:solidFill>
                        <a:effectLst/>
                        <a:latin typeface="Arial" panose="020B0604020202020204" pitchFamily="34" charset="0"/>
                        <a:cs typeface="Arial" panose="020B0604020202020204" pitchFamily="34" charset="0"/>
                      </a:endParaRPr>
                    </a:p>
                  </a:txBody>
                  <a:tcPr marL="27432" marR="155448"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CA" sz="1000" b="0" i="0" u="none" strike="noStrike" dirty="0">
                        <a:solidFill>
                          <a:schemeClr val="tx1"/>
                        </a:solidFill>
                        <a:effectLst/>
                        <a:latin typeface="Arial" panose="020B0604020202020204" pitchFamily="34" charset="0"/>
                        <a:cs typeface="Arial" panose="020B0604020202020204" pitchFamily="34" charset="0"/>
                      </a:endParaRPr>
                    </a:p>
                  </a:txBody>
                  <a:tcPr marL="27432" marR="155448"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CA" sz="1000" b="0" i="0" u="none" strike="noStrike" dirty="0">
                        <a:solidFill>
                          <a:schemeClr val="tx1"/>
                        </a:solidFill>
                        <a:effectLst/>
                        <a:latin typeface="Arial" panose="020B0604020202020204" pitchFamily="34" charset="0"/>
                        <a:cs typeface="Arial" panose="020B0604020202020204" pitchFamily="34" charset="0"/>
                      </a:endParaRPr>
                    </a:p>
                  </a:txBody>
                  <a:tcPr marL="27432" marR="155448"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CA" sz="1000" b="0" i="0" u="none" strike="noStrike" dirty="0">
                        <a:solidFill>
                          <a:schemeClr val="tx1"/>
                        </a:solidFill>
                        <a:effectLst/>
                        <a:latin typeface="Arial" panose="020B0604020202020204" pitchFamily="34" charset="0"/>
                        <a:cs typeface="Arial" panose="020B0604020202020204" pitchFamily="34" charset="0"/>
                      </a:endParaRPr>
                    </a:p>
                  </a:txBody>
                  <a:tcPr marL="27432" marR="155448"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CA" sz="1000" b="0" i="0" u="none" strike="noStrike" dirty="0">
                        <a:solidFill>
                          <a:schemeClr val="tx1"/>
                        </a:solidFill>
                        <a:effectLst/>
                        <a:latin typeface="Arial" panose="020B0604020202020204" pitchFamily="34" charset="0"/>
                        <a:cs typeface="Arial" panose="020B0604020202020204" pitchFamily="34" charset="0"/>
                      </a:endParaRPr>
                    </a:p>
                  </a:txBody>
                  <a:tcPr marL="27432" marR="155448"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CA" sz="1000" b="0" i="0" u="none" strike="noStrike" dirty="0">
                        <a:solidFill>
                          <a:schemeClr val="tx1"/>
                        </a:solidFill>
                        <a:effectLst/>
                        <a:latin typeface="Arial" panose="020B0604020202020204" pitchFamily="34" charset="0"/>
                        <a:cs typeface="Arial" panose="020B0604020202020204" pitchFamily="34" charset="0"/>
                      </a:endParaRPr>
                    </a:p>
                  </a:txBody>
                  <a:tcPr marL="27432" marR="109728" marT="27432" marB="27432">
                    <a:lnL w="12700" cap="flat" cmpd="sng" algn="ctr">
                      <a:no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8431">
                <a:tc>
                  <a:txBody>
                    <a:bodyPr/>
                    <a:lstStyle/>
                    <a:p>
                      <a:pPr algn="l" rtl="0" fontAlgn="b"/>
                      <a:r>
                        <a:rPr lang="en-CA" sz="1200" b="0" i="0" u="none" strike="noStrike" dirty="0" smtClean="0">
                          <a:solidFill>
                            <a:srgbClr val="365254"/>
                          </a:solidFill>
                          <a:effectLst/>
                          <a:latin typeface="+mn-lt"/>
                        </a:rPr>
                        <a:t>Male</a:t>
                      </a:r>
                      <a:endParaRPr lang="en-CA" sz="1200" b="0" i="0" u="none" strike="noStrike" dirty="0">
                        <a:solidFill>
                          <a:srgbClr val="365254"/>
                        </a:solidFill>
                        <a:effectLst/>
                        <a:latin typeface="+mn-lt"/>
                      </a:endParaRPr>
                    </a:p>
                  </a:txBody>
                  <a:tcPr marL="137160" marR="27432" marT="27432" marB="27432">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56%</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75%</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54%</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44%</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50%</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54%</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60%</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58%</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56%</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smtClean="0">
                          <a:solidFill>
                            <a:srgbClr val="000000"/>
                          </a:solidFill>
                          <a:effectLst/>
                          <a:latin typeface="Arial" panose="020B0604020202020204" pitchFamily="34" charset="0"/>
                          <a:cs typeface="Arial" panose="020B0604020202020204" pitchFamily="34" charset="0"/>
                        </a:rPr>
                        <a:t>41%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52%</a:t>
                      </a:r>
                    </a:p>
                  </a:txBody>
                  <a:tcPr marL="27432" marR="109728" marT="27432" marB="27432"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7387">
                <a:tc>
                  <a:txBody>
                    <a:bodyPr/>
                    <a:lstStyle/>
                    <a:p>
                      <a:pPr algn="l" rtl="0" fontAlgn="b"/>
                      <a:r>
                        <a:rPr lang="en-CA" sz="1200" b="0" i="0" u="none" strike="noStrike" dirty="0" smtClean="0">
                          <a:solidFill>
                            <a:srgbClr val="365254"/>
                          </a:solidFill>
                          <a:effectLst/>
                          <a:latin typeface="+mn-lt"/>
                        </a:rPr>
                        <a:t>Female</a:t>
                      </a:r>
                      <a:endParaRPr lang="en-CA" sz="1200" b="0" i="0" u="none" strike="noStrike" dirty="0">
                        <a:solidFill>
                          <a:srgbClr val="365254"/>
                        </a:solidFill>
                        <a:effectLst/>
                        <a:latin typeface="+mn-lt"/>
                      </a:endParaRPr>
                    </a:p>
                  </a:txBody>
                  <a:tcPr marL="137160" marR="27432" marT="27432" marB="27432">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44%</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44%</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55%</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52%</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49%</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45%</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41%</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44%</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smtClean="0">
                          <a:solidFill>
                            <a:srgbClr val="000000"/>
                          </a:solidFill>
                          <a:effectLst/>
                          <a:latin typeface="Arial" panose="020B0604020202020204" pitchFamily="34" charset="0"/>
                          <a:cs typeface="Arial" panose="020B0604020202020204" pitchFamily="34" charset="0"/>
                        </a:rPr>
                        <a:t>59%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47%</a:t>
                      </a:r>
                    </a:p>
                  </a:txBody>
                  <a:tcPr marL="27432" marR="109728" marT="27432" marB="27432"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0143">
                <a:tc>
                  <a:txBody>
                    <a:bodyPr/>
                    <a:lstStyle/>
                    <a:p>
                      <a:pPr algn="l" rtl="0" fontAlgn="b"/>
                      <a:r>
                        <a:rPr lang="en-CA" sz="1200" b="1" i="0" u="none" strike="noStrike" dirty="0" smtClean="0">
                          <a:solidFill>
                            <a:srgbClr val="177784"/>
                          </a:solidFill>
                          <a:effectLst/>
                          <a:latin typeface="+mn-lt"/>
                        </a:rPr>
                        <a:t>Age</a:t>
                      </a:r>
                      <a:endParaRPr lang="en-CA" sz="1200" b="1" i="0" u="none" strike="noStrike" dirty="0">
                        <a:solidFill>
                          <a:srgbClr val="177784"/>
                        </a:solidFill>
                        <a:effectLst/>
                        <a:latin typeface="+mn-lt"/>
                      </a:endParaRPr>
                    </a:p>
                  </a:txBody>
                  <a:tcPr marL="27432" marR="27432" marT="27432" marB="27432">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CA" sz="1100" b="0" i="0" u="none" strike="noStrike" dirty="0">
                        <a:solidFill>
                          <a:schemeClr val="tx1"/>
                        </a:solidFill>
                        <a:effectLst/>
                        <a:latin typeface="+mn-lt"/>
                      </a:endParaRPr>
                    </a:p>
                  </a:txBody>
                  <a:tcPr marL="27432" marR="15544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CA" sz="1100" b="0" i="0" u="none" strike="noStrike" dirty="0">
                        <a:solidFill>
                          <a:schemeClr val="tx1"/>
                        </a:solidFill>
                        <a:effectLst/>
                        <a:latin typeface="+mn-lt"/>
                      </a:endParaRPr>
                    </a:p>
                  </a:txBody>
                  <a:tcPr marL="27432" marR="15544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CA" sz="1100" b="0" i="0" u="none" strike="noStrike" dirty="0">
                        <a:solidFill>
                          <a:schemeClr val="tx1"/>
                        </a:solidFill>
                        <a:effectLst/>
                        <a:latin typeface="+mn-lt"/>
                      </a:endParaRPr>
                    </a:p>
                  </a:txBody>
                  <a:tcPr marL="27432" marR="15544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CA" sz="1100" b="0" i="0" u="none" strike="noStrike" dirty="0">
                        <a:solidFill>
                          <a:schemeClr val="tx1"/>
                        </a:solidFill>
                        <a:effectLst/>
                        <a:latin typeface="+mn-lt"/>
                      </a:endParaRPr>
                    </a:p>
                  </a:txBody>
                  <a:tcPr marL="27432" marR="15544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CA" sz="1100" b="0" i="0" u="none" strike="noStrike" dirty="0">
                        <a:solidFill>
                          <a:schemeClr val="tx1"/>
                        </a:solidFill>
                        <a:effectLst/>
                        <a:latin typeface="+mn-lt"/>
                      </a:endParaRPr>
                    </a:p>
                  </a:txBody>
                  <a:tcPr marL="27432" marR="15544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CA" sz="1100" b="0" i="0" u="none" strike="noStrike" dirty="0">
                        <a:solidFill>
                          <a:schemeClr val="tx1"/>
                        </a:solidFill>
                        <a:effectLst/>
                        <a:latin typeface="+mn-lt"/>
                      </a:endParaRPr>
                    </a:p>
                  </a:txBody>
                  <a:tcPr marL="27432" marR="15544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CA" sz="1100" b="0" i="0" u="none" strike="noStrike" dirty="0">
                        <a:solidFill>
                          <a:schemeClr val="tx1"/>
                        </a:solidFill>
                        <a:effectLst/>
                        <a:latin typeface="+mn-lt"/>
                      </a:endParaRPr>
                    </a:p>
                  </a:txBody>
                  <a:tcPr marL="27432" marR="15544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CA" sz="1100" b="0" i="0" u="none" strike="noStrike" dirty="0">
                        <a:solidFill>
                          <a:schemeClr val="tx1"/>
                        </a:solidFill>
                        <a:effectLst/>
                        <a:latin typeface="+mn-lt"/>
                      </a:endParaRPr>
                    </a:p>
                  </a:txBody>
                  <a:tcPr marL="27432" marR="15544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CA" sz="1100" b="0" i="0" u="none" strike="noStrike" dirty="0">
                        <a:solidFill>
                          <a:schemeClr val="tx1"/>
                        </a:solidFill>
                        <a:effectLst/>
                        <a:latin typeface="+mn-lt"/>
                      </a:endParaRPr>
                    </a:p>
                  </a:txBody>
                  <a:tcPr marL="27432" marR="15544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CA" sz="1100" b="0" i="0" u="none" strike="noStrike" dirty="0">
                        <a:solidFill>
                          <a:schemeClr val="tx1"/>
                        </a:solidFill>
                        <a:effectLst/>
                        <a:latin typeface="+mn-lt"/>
                      </a:endParaRPr>
                    </a:p>
                  </a:txBody>
                  <a:tcPr marL="27432" marR="15544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CA" sz="1100" b="0" i="0" u="none" strike="noStrike" dirty="0">
                        <a:solidFill>
                          <a:schemeClr val="tx1"/>
                        </a:solidFill>
                        <a:effectLst/>
                        <a:latin typeface="+mn-lt"/>
                      </a:endParaRPr>
                    </a:p>
                  </a:txBody>
                  <a:tcPr marL="27432" marR="15544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CA" sz="1100" b="0" i="0" u="none" strike="noStrike" dirty="0">
                        <a:solidFill>
                          <a:schemeClr val="tx1"/>
                        </a:solidFill>
                        <a:effectLst/>
                        <a:latin typeface="+mn-lt"/>
                      </a:endParaRPr>
                    </a:p>
                  </a:txBody>
                  <a:tcPr marL="27432" marR="109728" marT="27432" marB="27432" anchor="ctr">
                    <a:lnL w="12700" cap="flat" cmpd="sng" algn="ctr">
                      <a:no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41474">
                <a:tc>
                  <a:txBody>
                    <a:bodyPr/>
                    <a:lstStyle/>
                    <a:p>
                      <a:pPr algn="l" rtl="0" fontAlgn="b"/>
                      <a:r>
                        <a:rPr lang="en-CA" sz="1200" b="0" i="0" u="none" strike="noStrike" dirty="0" smtClean="0">
                          <a:solidFill>
                            <a:srgbClr val="365254"/>
                          </a:solidFill>
                          <a:effectLst/>
                          <a:latin typeface="+mn-lt"/>
                        </a:rPr>
                        <a:t>&lt;35</a:t>
                      </a:r>
                      <a:endParaRPr lang="en-CA" sz="1200" b="0" i="0" u="none" strike="noStrike" dirty="0">
                        <a:solidFill>
                          <a:srgbClr val="365254"/>
                        </a:solidFill>
                        <a:effectLst/>
                        <a:latin typeface="+mn-lt"/>
                      </a:endParaRPr>
                    </a:p>
                  </a:txBody>
                  <a:tcPr marL="137160" marR="27432" marT="27432" marB="27432">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9%</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11%</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7%</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19%</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16%</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13%</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10%</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20%</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10%</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18%</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16%</a:t>
                      </a:r>
                    </a:p>
                  </a:txBody>
                  <a:tcPr marL="27432" marR="109728" marT="27432" marB="27432"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99005">
                <a:tc>
                  <a:txBody>
                    <a:bodyPr/>
                    <a:lstStyle/>
                    <a:p>
                      <a:pPr algn="l" rtl="0" fontAlgn="b"/>
                      <a:r>
                        <a:rPr lang="en-CA" sz="1200" b="0" i="0" u="none" strike="noStrike" dirty="0" smtClean="0">
                          <a:solidFill>
                            <a:srgbClr val="365254"/>
                          </a:solidFill>
                          <a:effectLst/>
                          <a:latin typeface="+mn-lt"/>
                        </a:rPr>
                        <a:t>35–44</a:t>
                      </a:r>
                      <a:endParaRPr lang="en-CA" sz="1200" b="0" i="0" u="none" strike="noStrike" dirty="0">
                        <a:solidFill>
                          <a:srgbClr val="365254"/>
                        </a:solidFill>
                        <a:effectLst/>
                        <a:latin typeface="+mn-lt"/>
                      </a:endParaRPr>
                    </a:p>
                  </a:txBody>
                  <a:tcPr marL="137160" marR="27432" marT="27432" marB="27432">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33%</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20%</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20%</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17%</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21%</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27%</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32%</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33%</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27%</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33%</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24%</a:t>
                      </a:r>
                    </a:p>
                  </a:txBody>
                  <a:tcPr marL="27432" marR="109728" marT="27432" marB="27432"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42236">
                <a:tc>
                  <a:txBody>
                    <a:bodyPr/>
                    <a:lstStyle/>
                    <a:p>
                      <a:pPr algn="l" rtl="0" fontAlgn="b"/>
                      <a:r>
                        <a:rPr lang="en-CA" sz="1200" b="0" i="0" u="none" strike="noStrike" dirty="0" smtClean="0">
                          <a:solidFill>
                            <a:srgbClr val="365254"/>
                          </a:solidFill>
                          <a:effectLst/>
                          <a:latin typeface="+mn-lt"/>
                        </a:rPr>
                        <a:t>45–54</a:t>
                      </a:r>
                      <a:endParaRPr lang="en-CA" sz="1200" b="0" i="0" u="none" strike="noStrike" dirty="0">
                        <a:solidFill>
                          <a:srgbClr val="365254"/>
                        </a:solidFill>
                        <a:effectLst/>
                        <a:latin typeface="+mn-lt"/>
                      </a:endParaRPr>
                    </a:p>
                  </a:txBody>
                  <a:tcPr marL="137160" marR="27432" marT="27432" marB="27432">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27%</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17%</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14%</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18%</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27432" marR="109728" marT="27432" marB="27432"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0">
                <a:tc>
                  <a:txBody>
                    <a:bodyPr/>
                    <a:lstStyle/>
                    <a:p>
                      <a:pPr algn="l" rtl="0" fontAlgn="b"/>
                      <a:r>
                        <a:rPr lang="en-CA" sz="1200" b="0" i="0" u="none" strike="noStrike" dirty="0" smtClean="0">
                          <a:solidFill>
                            <a:srgbClr val="365254"/>
                          </a:solidFill>
                          <a:effectLst/>
                          <a:latin typeface="+mn-lt"/>
                        </a:rPr>
                        <a:t>55–64</a:t>
                      </a:r>
                      <a:endParaRPr lang="en-CA" sz="1200" b="0" i="0" u="none" strike="noStrike" dirty="0">
                        <a:solidFill>
                          <a:srgbClr val="365254"/>
                        </a:solidFill>
                        <a:effectLst/>
                        <a:latin typeface="+mn-lt"/>
                      </a:endParaRPr>
                    </a:p>
                  </a:txBody>
                  <a:tcPr marL="137160" marR="27432" marT="27432" marB="27432">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14%</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27%</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24%</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17%</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22%</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28%</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18%</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23%</a:t>
                      </a:r>
                    </a:p>
                  </a:txBody>
                  <a:tcPr marL="27432" marR="109728" marT="27432" marB="27432"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8566946"/>
                  </a:ext>
                </a:extLst>
              </a:tr>
              <a:tr h="85848">
                <a:tc>
                  <a:txBody>
                    <a:bodyPr/>
                    <a:lstStyle/>
                    <a:p>
                      <a:pPr algn="l" rtl="0" fontAlgn="b"/>
                      <a:r>
                        <a:rPr lang="en-CA" sz="1200" b="0" i="0" u="none" strike="noStrike" dirty="0" smtClean="0">
                          <a:solidFill>
                            <a:srgbClr val="365254"/>
                          </a:solidFill>
                          <a:effectLst/>
                          <a:latin typeface="+mn-lt"/>
                        </a:rPr>
                        <a:t>65+</a:t>
                      </a:r>
                      <a:endParaRPr lang="en-CA" sz="1200" b="0" i="0" u="none" strike="noStrike" dirty="0">
                        <a:solidFill>
                          <a:srgbClr val="365254"/>
                        </a:solidFill>
                        <a:effectLst/>
                        <a:latin typeface="+mn-lt"/>
                      </a:endParaRPr>
                    </a:p>
                  </a:txBody>
                  <a:tcPr marL="137160" marR="27432" marT="27432" marB="27432">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14%</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18%</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18%</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8%</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13%</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16%</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13%</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13%</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10%</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12%</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1219170" rtl="0" eaLnBrk="1" fontAlgn="b" latinLnBrk="0" hangingPunct="1"/>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14%</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13%</a:t>
                      </a:r>
                    </a:p>
                  </a:txBody>
                  <a:tcPr marL="27432" marR="109728" marT="27432" marB="27432"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2205582"/>
                  </a:ext>
                </a:extLst>
              </a:tr>
              <a:tr h="0">
                <a:tc gridSpan="3">
                  <a:txBody>
                    <a:bodyPr/>
                    <a:lstStyle/>
                    <a:p>
                      <a:pPr algn="l" rtl="0" fontAlgn="b"/>
                      <a:r>
                        <a:rPr lang="en-CA" sz="1200" b="1" i="0" u="none" strike="noStrike" dirty="0" smtClean="0">
                          <a:solidFill>
                            <a:srgbClr val="177784"/>
                          </a:solidFill>
                          <a:effectLst/>
                          <a:latin typeface="+mn-lt"/>
                        </a:rPr>
                        <a:t>Geographic</a:t>
                      </a:r>
                      <a:r>
                        <a:rPr lang="en-CA" sz="1200" b="1" i="0" u="none" strike="noStrike" baseline="0" dirty="0" smtClean="0">
                          <a:solidFill>
                            <a:srgbClr val="177784"/>
                          </a:solidFill>
                          <a:effectLst/>
                          <a:latin typeface="+mn-lt"/>
                        </a:rPr>
                        <a:t> location (self-identified)</a:t>
                      </a:r>
                      <a:endParaRPr lang="en-CA" sz="1200" b="1" i="0" u="none" strike="noStrike" dirty="0">
                        <a:solidFill>
                          <a:srgbClr val="177784"/>
                        </a:solidFill>
                        <a:effectLst/>
                        <a:latin typeface="+mn-lt"/>
                      </a:endParaRPr>
                    </a:p>
                  </a:txBody>
                  <a:tcPr marL="27432" marR="27432" marT="27432" marB="27432">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ctr" fontAlgn="t"/>
                      <a:endParaRPr lang="en-CA" sz="1100" b="0" i="0" u="none" strike="noStrike" dirty="0">
                        <a:solidFill>
                          <a:srgbClr val="000000"/>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fontAlgn="t"/>
                      <a:endParaRPr lang="en-CA" sz="1100" b="0" i="0" u="none" strike="noStrike" dirty="0">
                        <a:solidFill>
                          <a:srgbClr val="000000"/>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endParaRPr lang="en-CA" sz="1100" b="0" i="0" u="none" strike="noStrike" dirty="0">
                        <a:solidFill>
                          <a:srgbClr val="000000"/>
                        </a:solidFill>
                        <a:effectLst/>
                        <a:latin typeface="+mn-lt"/>
                      </a:endParaRPr>
                    </a:p>
                  </a:txBody>
                  <a:tcPr marL="27432" marR="27432"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CA" sz="1100" b="0" i="0" u="none" strike="noStrike" dirty="0">
                        <a:solidFill>
                          <a:srgbClr val="000000"/>
                        </a:solidFill>
                        <a:effectLst/>
                        <a:latin typeface="+mn-lt"/>
                      </a:endParaRPr>
                    </a:p>
                  </a:txBody>
                  <a:tcPr marL="27432" marR="27432"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CA" sz="1100" b="0" i="0" u="none" strike="noStrike" dirty="0">
                        <a:solidFill>
                          <a:srgbClr val="000000"/>
                        </a:solidFill>
                        <a:effectLst/>
                        <a:latin typeface="+mn-lt"/>
                      </a:endParaRPr>
                    </a:p>
                  </a:txBody>
                  <a:tcPr marL="27432" marR="27432"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CA" sz="1100" b="0" i="0" u="none" strike="noStrike" dirty="0">
                        <a:solidFill>
                          <a:srgbClr val="000000"/>
                        </a:solidFill>
                        <a:effectLst/>
                        <a:latin typeface="+mn-lt"/>
                      </a:endParaRPr>
                    </a:p>
                  </a:txBody>
                  <a:tcPr marL="27432" marR="27432"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CA" sz="1100" b="0" i="0" u="none" strike="noStrike" dirty="0">
                        <a:solidFill>
                          <a:srgbClr val="000000"/>
                        </a:solidFill>
                        <a:effectLst/>
                        <a:latin typeface="+mn-lt"/>
                      </a:endParaRPr>
                    </a:p>
                  </a:txBody>
                  <a:tcPr marL="27432" marR="27432"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CA" sz="1100" b="0" i="0" u="none" strike="noStrike" dirty="0">
                        <a:solidFill>
                          <a:srgbClr val="000000"/>
                        </a:solidFill>
                        <a:effectLst/>
                        <a:latin typeface="+mn-lt"/>
                      </a:endParaRPr>
                    </a:p>
                  </a:txBody>
                  <a:tcPr marL="27432" marR="27432"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CA" sz="1100" b="0" i="0" u="none" strike="noStrike" dirty="0">
                        <a:solidFill>
                          <a:srgbClr val="000000"/>
                        </a:solidFill>
                        <a:effectLst/>
                        <a:latin typeface="+mn-lt"/>
                      </a:endParaRPr>
                    </a:p>
                  </a:txBody>
                  <a:tcPr marL="27432" marR="27432"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CA" sz="1100" b="0" i="0" u="none" strike="noStrike" dirty="0">
                        <a:solidFill>
                          <a:srgbClr val="000000"/>
                        </a:solidFill>
                        <a:effectLst/>
                        <a:latin typeface="+mn-lt"/>
                      </a:endParaRPr>
                    </a:p>
                  </a:txBody>
                  <a:tcPr marL="27432" marR="27432"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1219170" rtl="0" eaLnBrk="1" fontAlgn="b" latinLnBrk="0" hangingPunct="1"/>
                      <a:endParaRPr lang="en-CA" sz="1100" b="0" i="0" u="none" strike="noStrike" kern="1200" dirty="0">
                        <a:solidFill>
                          <a:srgbClr val="000000"/>
                        </a:solidFill>
                        <a:effectLst/>
                        <a:latin typeface="+mn-lt"/>
                        <a:ea typeface="+mn-ea"/>
                        <a:cs typeface="+mn-cs"/>
                      </a:endParaRPr>
                    </a:p>
                  </a:txBody>
                  <a:tcPr marL="27432" marR="27432"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CA" sz="1100" b="0" i="0" u="none" strike="noStrike" dirty="0">
                        <a:solidFill>
                          <a:srgbClr val="000000"/>
                        </a:solidFill>
                        <a:effectLst/>
                        <a:latin typeface="+mn-lt"/>
                      </a:endParaRPr>
                    </a:p>
                  </a:txBody>
                  <a:tcPr marL="27432" marR="109728" marT="27432" marB="27432"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4121419"/>
                  </a:ext>
                </a:extLst>
              </a:tr>
              <a:tr h="0">
                <a:tc>
                  <a:txBody>
                    <a:bodyPr/>
                    <a:lstStyle/>
                    <a:p>
                      <a:pPr algn="l" rtl="0" fontAlgn="b"/>
                      <a:r>
                        <a:rPr lang="en-CA" sz="1200" b="0" i="0" u="none" strike="noStrike" dirty="0" smtClean="0">
                          <a:solidFill>
                            <a:srgbClr val="365254"/>
                          </a:solidFill>
                          <a:effectLst/>
                          <a:latin typeface="+mn-lt"/>
                        </a:rPr>
                        <a:t>City/suburb</a:t>
                      </a:r>
                      <a:endParaRPr lang="en-CA" sz="1200" b="0" i="0" u="none" strike="noStrike" dirty="0">
                        <a:solidFill>
                          <a:srgbClr val="365254"/>
                        </a:solidFill>
                        <a:effectLst/>
                        <a:latin typeface="+mn-lt"/>
                      </a:endParaRPr>
                    </a:p>
                  </a:txBody>
                  <a:tcPr marL="137160" marR="27432" marT="27432" marB="27432">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44%</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44%</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40%</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64%</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77%</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62%</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51%</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72%</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68%</a:t>
                      </a: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smtClean="0">
                          <a:solidFill>
                            <a:srgbClr val="000000"/>
                          </a:solidFill>
                          <a:effectLst/>
                          <a:latin typeface="Arial" panose="020B0604020202020204" pitchFamily="34" charset="0"/>
                          <a:cs typeface="Arial" panose="020B0604020202020204" pitchFamily="34" charset="0"/>
                        </a:rPr>
                        <a:t>10%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155448"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59%</a:t>
                      </a:r>
                    </a:p>
                  </a:txBody>
                  <a:tcPr marL="27432" marR="109728" marT="27432" marB="27432"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6182167"/>
                  </a:ext>
                </a:extLst>
              </a:tr>
              <a:tr h="267966">
                <a:tc>
                  <a:txBody>
                    <a:bodyPr/>
                    <a:lstStyle/>
                    <a:p>
                      <a:pPr algn="l" rtl="0" fontAlgn="b"/>
                      <a:r>
                        <a:rPr lang="en-CA" sz="1200" b="0" i="0" u="none" strike="noStrike" dirty="0" smtClean="0">
                          <a:solidFill>
                            <a:srgbClr val="365254"/>
                          </a:solidFill>
                          <a:effectLst/>
                          <a:latin typeface="+mn-lt"/>
                        </a:rPr>
                        <a:t>Small town/rural area/remote area</a:t>
                      </a:r>
                      <a:endParaRPr lang="en-CA" sz="1200" b="0" i="0" u="none" strike="noStrike" dirty="0">
                        <a:solidFill>
                          <a:srgbClr val="365254"/>
                        </a:solidFill>
                        <a:effectLst/>
                        <a:latin typeface="+mn-lt"/>
                      </a:endParaRPr>
                    </a:p>
                  </a:txBody>
                  <a:tcPr marL="137160" marR="27432" marT="27432" marB="27432">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54%</a:t>
                      </a:r>
                    </a:p>
                  </a:txBody>
                  <a:tcPr marL="27432" marR="155448"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66%</a:t>
                      </a:r>
                    </a:p>
                  </a:txBody>
                  <a:tcPr marL="27432" marR="155448"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54%</a:t>
                      </a:r>
                    </a:p>
                  </a:txBody>
                  <a:tcPr marL="27432" marR="155448"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59%</a:t>
                      </a:r>
                    </a:p>
                  </a:txBody>
                  <a:tcPr marL="27432" marR="155448"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34%</a:t>
                      </a:r>
                    </a:p>
                  </a:txBody>
                  <a:tcPr marL="27432" marR="155448"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21%</a:t>
                      </a:r>
                    </a:p>
                  </a:txBody>
                  <a:tcPr marL="27432" marR="155448"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36%</a:t>
                      </a:r>
                    </a:p>
                  </a:txBody>
                  <a:tcPr marL="27432" marR="155448"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48%</a:t>
                      </a:r>
                    </a:p>
                  </a:txBody>
                  <a:tcPr marL="27432" marR="155448"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25%</a:t>
                      </a:r>
                    </a:p>
                  </a:txBody>
                  <a:tcPr marL="27432" marR="155448"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31%</a:t>
                      </a:r>
                    </a:p>
                  </a:txBody>
                  <a:tcPr marL="27432" marR="155448"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smtClean="0">
                          <a:solidFill>
                            <a:srgbClr val="000000"/>
                          </a:solidFill>
                          <a:effectLst/>
                          <a:latin typeface="Arial" panose="020B0604020202020204" pitchFamily="34" charset="0"/>
                          <a:cs typeface="Arial" panose="020B0604020202020204" pitchFamily="34" charset="0"/>
                        </a:rPr>
                        <a:t>80%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27432" marR="155448"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cs typeface="Arial" panose="020B0604020202020204" pitchFamily="34" charset="0"/>
                        </a:rPr>
                        <a:t>39%</a:t>
                      </a:r>
                    </a:p>
                  </a:txBody>
                  <a:tcPr marL="27432" marR="109728" marT="27432" marB="27432">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0751995"/>
                  </a:ext>
                </a:extLst>
              </a:tr>
            </a:tbl>
          </a:graphicData>
        </a:graphic>
      </p:graphicFrame>
      <p:sp>
        <p:nvSpPr>
          <p:cNvPr id="5" name="Rectangle 4"/>
          <p:cNvSpPr/>
          <p:nvPr/>
        </p:nvSpPr>
        <p:spPr>
          <a:xfrm>
            <a:off x="374904" y="4819650"/>
            <a:ext cx="8338785" cy="461665"/>
          </a:xfrm>
          <a:prstGeom prst="rect">
            <a:avLst/>
          </a:prstGeom>
        </p:spPr>
        <p:txBody>
          <a:bodyPr wrap="square" lIns="0" tIns="91440" bIns="0">
            <a:spAutoFit/>
          </a:bodyPr>
          <a:lstStyle/>
          <a:p>
            <a:r>
              <a:rPr lang="en-US" sz="800" b="1" dirty="0" smtClean="0">
                <a:latin typeface="Arial" panose="020B0604020202020204" pitchFamily="34" charset="0"/>
              </a:rPr>
              <a:t>Note</a:t>
            </a:r>
          </a:p>
          <a:p>
            <a:r>
              <a:rPr lang="en-US" sz="800" dirty="0" smtClean="0">
                <a:latin typeface="Arial" panose="020B0604020202020204" pitchFamily="34" charset="0"/>
                <a:cs typeface="Arial" panose="020B0604020202020204" pitchFamily="34" charset="0"/>
              </a:rPr>
              <a:t>† Both local and locum physicians were surveyed in the territories. Only local physicians were included in the “total territories” analyses, whereas both local and locum physicians were included in the Canada-level analyses. As a result, the sum of the number of physicians by jurisdiction does not equal the Canada total.</a:t>
            </a:r>
            <a:endParaRPr lang="en-US" sz="800" dirty="0" smtClean="0">
              <a:latin typeface="Arial" panose="020B0604020202020204" pitchFamily="34" charset="0"/>
            </a:endParaRPr>
          </a:p>
        </p:txBody>
      </p:sp>
      <p:sp>
        <p:nvSpPr>
          <p:cNvPr id="6" name="Rectangle 5"/>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061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74904" y="1271016"/>
            <a:ext cx="8105775" cy="4525963"/>
          </a:xfrm>
        </p:spPr>
        <p:txBody>
          <a:bodyPr>
            <a:noAutofit/>
          </a:bodyPr>
          <a:lstStyle/>
          <a:p>
            <a:pPr marL="0" indent="0">
              <a:lnSpc>
                <a:spcPts val="1600"/>
              </a:lnSpc>
              <a:buNone/>
            </a:pPr>
            <a:r>
              <a:rPr lang="en-US" sz="1100" b="0" dirty="0" smtClean="0">
                <a:solidFill>
                  <a:schemeClr val="tx1"/>
                </a:solidFill>
                <a:latin typeface="Arial" panose="020B0604020202020204" pitchFamily="34" charset="0"/>
                <a:cs typeface="Arial" panose="020B0604020202020204" pitchFamily="34" charset="0"/>
              </a:rPr>
              <a:t>Canadian Institute for Health Information</a:t>
            </a:r>
            <a:r>
              <a:rPr lang="en-US" sz="1100" b="0" i="1" dirty="0" smtClean="0">
                <a:solidFill>
                  <a:schemeClr val="tx1"/>
                </a:solidFill>
                <a:latin typeface="Arial" panose="020B0604020202020204" pitchFamily="34" charset="0"/>
                <a:cs typeface="Arial" panose="020B0604020202020204" pitchFamily="34" charset="0"/>
              </a:rPr>
              <a:t>. How Canada Compares: Results From The Commonwealth Fund 2015 International Health Policy Survey of Primary Care Physicians</a:t>
            </a:r>
            <a:r>
              <a:rPr lang="en-US" sz="1100" b="0" dirty="0" smtClean="0">
                <a:solidFill>
                  <a:schemeClr val="tx1"/>
                </a:solidFill>
                <a:latin typeface="Arial" panose="020B0604020202020204" pitchFamily="34" charset="0"/>
                <a:cs typeface="Arial" panose="020B0604020202020204" pitchFamily="34" charset="0"/>
              </a:rPr>
              <a:t>. 2016. </a:t>
            </a:r>
            <a:r>
              <a:rPr lang="en-US" sz="1100" b="0" dirty="0" smtClean="0">
                <a:solidFill>
                  <a:schemeClr val="tx1"/>
                </a:solidFill>
                <a:latin typeface="Arial" panose="020B0604020202020204" pitchFamily="34" charset="0"/>
                <a:cs typeface="Arial" panose="020B0604020202020204" pitchFamily="34" charset="0"/>
                <a:hlinkClick r:id="rId3"/>
              </a:rPr>
              <a:t>https://www.cihi.ca/en/commonwealth-fund-survey-2015</a:t>
            </a:r>
            <a:r>
              <a:rPr lang="en-US" sz="1100" b="0" dirty="0" smtClean="0">
                <a:solidFill>
                  <a:schemeClr val="tx1"/>
                </a:solidFill>
                <a:latin typeface="Arial" panose="020B0604020202020204" pitchFamily="34" charset="0"/>
                <a:cs typeface="Arial" panose="020B0604020202020204" pitchFamily="34" charset="0"/>
              </a:rPr>
              <a:t>.</a:t>
            </a:r>
          </a:p>
          <a:p>
            <a:pPr marL="0" indent="0">
              <a:lnSpc>
                <a:spcPts val="1600"/>
              </a:lnSpc>
              <a:buNone/>
            </a:pPr>
            <a:r>
              <a:rPr lang="en-US" sz="1100" b="0" dirty="0" smtClean="0">
                <a:solidFill>
                  <a:schemeClr val="tx1"/>
                </a:solidFill>
                <a:latin typeface="Arial" panose="020B0604020202020204" pitchFamily="34" charset="0"/>
                <a:cs typeface="Arial" panose="020B0604020202020204" pitchFamily="34" charset="0"/>
              </a:rPr>
              <a:t>Canadian Institute for Health Information. </a:t>
            </a:r>
            <a:r>
              <a:rPr lang="en-US" sz="1100" b="0" i="1" dirty="0" smtClean="0">
                <a:solidFill>
                  <a:schemeClr val="tx1"/>
                </a:solidFill>
                <a:latin typeface="Arial" panose="020B0604020202020204" pitchFamily="34" charset="0"/>
                <a:cs typeface="Arial" panose="020B0604020202020204" pitchFamily="34" charset="0"/>
              </a:rPr>
              <a:t>How Canada Compares: Results From The Commonwealth Fund’s 2016 International </a:t>
            </a:r>
            <a:br>
              <a:rPr lang="en-US" sz="1100" b="0" i="1" dirty="0" smtClean="0">
                <a:solidFill>
                  <a:schemeClr val="tx1"/>
                </a:solidFill>
                <a:latin typeface="Arial" panose="020B0604020202020204" pitchFamily="34" charset="0"/>
                <a:cs typeface="Arial" panose="020B0604020202020204" pitchFamily="34" charset="0"/>
              </a:rPr>
            </a:br>
            <a:r>
              <a:rPr lang="en-US" sz="1100" b="0" i="1" dirty="0" smtClean="0">
                <a:solidFill>
                  <a:schemeClr val="tx1"/>
                </a:solidFill>
                <a:latin typeface="Arial" panose="020B0604020202020204" pitchFamily="34" charset="0"/>
                <a:cs typeface="Arial" panose="020B0604020202020204" pitchFamily="34" charset="0"/>
              </a:rPr>
              <a:t>Health Policy Survey of Adults in 11 Countries</a:t>
            </a:r>
            <a:r>
              <a:rPr lang="en-US" sz="1100" b="0" dirty="0" smtClean="0">
                <a:solidFill>
                  <a:schemeClr val="tx1"/>
                </a:solidFill>
                <a:latin typeface="Arial" panose="020B0604020202020204" pitchFamily="34" charset="0"/>
                <a:cs typeface="Arial" panose="020B0604020202020204" pitchFamily="34" charset="0"/>
              </a:rPr>
              <a:t>. 2017. </a:t>
            </a:r>
            <a:r>
              <a:rPr lang="en-US" sz="1100" b="0" dirty="0" smtClean="0">
                <a:solidFill>
                  <a:schemeClr val="tx1"/>
                </a:solidFill>
                <a:latin typeface="Arial" panose="020B0604020202020204" pitchFamily="34" charset="0"/>
                <a:cs typeface="Arial" panose="020B0604020202020204" pitchFamily="34" charset="0"/>
                <a:hlinkClick r:id="rId4"/>
              </a:rPr>
              <a:t>https://www.cihi.ca/en/commonwealth-fund-survey-2016</a:t>
            </a:r>
            <a:r>
              <a:rPr lang="en-US" sz="1100" b="0" dirty="0" smtClean="0">
                <a:solidFill>
                  <a:schemeClr val="tx1"/>
                </a:solidFill>
                <a:latin typeface="Arial" panose="020B0604020202020204" pitchFamily="34" charset="0"/>
                <a:cs typeface="Arial" panose="020B0604020202020204" pitchFamily="34" charset="0"/>
              </a:rPr>
              <a:t>.</a:t>
            </a:r>
          </a:p>
          <a:p>
            <a:pPr marL="0" indent="0">
              <a:lnSpc>
                <a:spcPts val="1600"/>
              </a:lnSpc>
              <a:buNone/>
            </a:pPr>
            <a:r>
              <a:rPr lang="en-US" sz="1100" b="0" dirty="0" smtClean="0">
                <a:solidFill>
                  <a:schemeClr val="tx1"/>
                </a:solidFill>
                <a:latin typeface="Arial" panose="020B0604020202020204" pitchFamily="34" charset="0"/>
                <a:cs typeface="Arial" panose="020B0604020202020204" pitchFamily="34" charset="0"/>
              </a:rPr>
              <a:t>Canadian Institute for Health Information</a:t>
            </a:r>
            <a:r>
              <a:rPr lang="en-US" sz="1100" b="0" i="1" dirty="0" smtClean="0">
                <a:solidFill>
                  <a:schemeClr val="tx1"/>
                </a:solidFill>
                <a:latin typeface="Arial" panose="020B0604020202020204" pitchFamily="34" charset="0"/>
                <a:cs typeface="Arial" panose="020B0604020202020204" pitchFamily="34" charset="0"/>
              </a:rPr>
              <a:t>. How Canada Compares: Results From The Commonwealth Fund’s 2017 International Health Policy Survey of Seniors</a:t>
            </a:r>
            <a:r>
              <a:rPr lang="en-US" sz="1100" b="0" dirty="0" smtClean="0">
                <a:solidFill>
                  <a:schemeClr val="tx1"/>
                </a:solidFill>
                <a:latin typeface="Arial" panose="020B0604020202020204" pitchFamily="34" charset="0"/>
                <a:cs typeface="Arial" panose="020B0604020202020204" pitchFamily="34" charset="0"/>
              </a:rPr>
              <a:t>. 2018. </a:t>
            </a:r>
            <a:r>
              <a:rPr lang="en-US" sz="1100" b="0" dirty="0" smtClean="0">
                <a:solidFill>
                  <a:schemeClr val="tx1"/>
                </a:solidFill>
                <a:latin typeface="Arial" panose="020B0604020202020204" pitchFamily="34" charset="0"/>
                <a:cs typeface="Arial" panose="020B0604020202020204" pitchFamily="34" charset="0"/>
                <a:hlinkClick r:id="rId5"/>
              </a:rPr>
              <a:t>https://www.cihi.ca/sites/default/files/document/commonwealth-survey-2017-</a:t>
            </a:r>
            <a:br>
              <a:rPr lang="en-US" sz="1100" b="0" dirty="0" smtClean="0">
                <a:solidFill>
                  <a:schemeClr val="tx1"/>
                </a:solidFill>
                <a:latin typeface="Arial" panose="020B0604020202020204" pitchFamily="34" charset="0"/>
                <a:cs typeface="Arial" panose="020B0604020202020204" pitchFamily="34" charset="0"/>
                <a:hlinkClick r:id="rId5"/>
              </a:rPr>
            </a:br>
            <a:r>
              <a:rPr lang="en-US" sz="1100" b="0" dirty="0" smtClean="0">
                <a:solidFill>
                  <a:schemeClr val="tx1"/>
                </a:solidFill>
                <a:latin typeface="Arial" panose="020B0604020202020204" pitchFamily="34" charset="0"/>
                <a:cs typeface="Arial" panose="020B0604020202020204" pitchFamily="34" charset="0"/>
                <a:hlinkClick r:id="rId5"/>
              </a:rPr>
              <a:t>chartbook-en-rev2-web.pptx</a:t>
            </a:r>
            <a:r>
              <a:rPr lang="en-US" sz="1100" b="0" dirty="0" smtClean="0">
                <a:solidFill>
                  <a:schemeClr val="tx1"/>
                </a:solidFill>
                <a:latin typeface="Arial" panose="020B0604020202020204" pitchFamily="34" charset="0"/>
                <a:cs typeface="Arial" panose="020B0604020202020204" pitchFamily="34" charset="0"/>
              </a:rPr>
              <a:t>.</a:t>
            </a:r>
          </a:p>
          <a:p>
            <a:pPr marL="0" indent="0">
              <a:lnSpc>
                <a:spcPts val="1600"/>
              </a:lnSpc>
              <a:buNone/>
            </a:pPr>
            <a:r>
              <a:rPr lang="en-US" sz="1100" b="0" dirty="0" smtClean="0">
                <a:solidFill>
                  <a:schemeClr val="tx1"/>
                </a:solidFill>
                <a:latin typeface="Arial" panose="020B0604020202020204" pitchFamily="34" charset="0"/>
                <a:cs typeface="Arial" panose="020B0604020202020204" pitchFamily="34" charset="0"/>
              </a:rPr>
              <a:t>Canadian Institute for Health Information. </a:t>
            </a:r>
            <a:r>
              <a:rPr lang="en-US" sz="1100" b="0" i="1" dirty="0" smtClean="0">
                <a:solidFill>
                  <a:schemeClr val="tx1"/>
                </a:solidFill>
                <a:latin typeface="Arial" panose="020B0604020202020204" pitchFamily="34" charset="0"/>
                <a:cs typeface="Arial" panose="020B0604020202020204" pitchFamily="34" charset="0"/>
              </a:rPr>
              <a:t>Unnecessary Care in Canada</a:t>
            </a:r>
            <a:r>
              <a:rPr lang="en-US" sz="1100" b="0" dirty="0" smtClean="0">
                <a:solidFill>
                  <a:schemeClr val="tx1"/>
                </a:solidFill>
                <a:latin typeface="Arial" panose="020B0604020202020204" pitchFamily="34" charset="0"/>
                <a:cs typeface="Arial" panose="020B0604020202020204" pitchFamily="34" charset="0"/>
              </a:rPr>
              <a:t>. 2017. </a:t>
            </a:r>
            <a:r>
              <a:rPr lang="en-US" sz="1100" b="0" dirty="0" smtClean="0">
                <a:solidFill>
                  <a:schemeClr val="tx1"/>
                </a:solidFill>
                <a:latin typeface="Arial" panose="020B0604020202020204" pitchFamily="34" charset="0"/>
                <a:cs typeface="Arial" panose="020B0604020202020204" pitchFamily="34" charset="0"/>
                <a:hlinkClick r:id="rId6"/>
              </a:rPr>
              <a:t>https://www.cihi.ca/sites/default/files/document/choosing-wisely-baseline-report-en-web.pdf</a:t>
            </a:r>
            <a:r>
              <a:rPr lang="en-US" sz="1100" b="0" dirty="0" smtClean="0">
                <a:solidFill>
                  <a:schemeClr val="tx1"/>
                </a:solidFill>
                <a:latin typeface="Arial" panose="020B0604020202020204" pitchFamily="34" charset="0"/>
                <a:cs typeface="Arial" panose="020B0604020202020204" pitchFamily="34" charset="0"/>
              </a:rPr>
              <a:t>.</a:t>
            </a:r>
          </a:p>
          <a:p>
            <a:pPr marL="0" indent="0">
              <a:lnSpc>
                <a:spcPts val="1600"/>
              </a:lnSpc>
              <a:buNone/>
            </a:pPr>
            <a:r>
              <a:rPr lang="en-CA" sz="1100" b="0" dirty="0" smtClean="0">
                <a:solidFill>
                  <a:schemeClr val="tx1"/>
                </a:solidFill>
                <a:latin typeface="Arial" panose="020B0604020202020204" pitchFamily="34" charset="0"/>
                <a:cs typeface="Arial" panose="020B0604020202020204" pitchFamily="34" charset="0"/>
              </a:rPr>
              <a:t>Canadian Medical Association. </a:t>
            </a:r>
            <a:r>
              <a:rPr lang="en-CA" sz="1100" b="0" i="1" dirty="0" smtClean="0">
                <a:solidFill>
                  <a:schemeClr val="tx1"/>
                </a:solidFill>
                <a:latin typeface="Arial" panose="020B0604020202020204" pitchFamily="34" charset="0"/>
                <a:cs typeface="Arial" panose="020B0604020202020204" pitchFamily="34" charset="0"/>
              </a:rPr>
              <a:t>CMA Physician Workforce Survey, 2017</a:t>
            </a:r>
            <a:r>
              <a:rPr lang="en-CA" sz="1100" b="0" dirty="0" smtClean="0">
                <a:solidFill>
                  <a:schemeClr val="tx1"/>
                </a:solidFill>
                <a:latin typeface="Arial" panose="020B0604020202020204" pitchFamily="34" charset="0"/>
                <a:cs typeface="Arial" panose="020B0604020202020204" pitchFamily="34" charset="0"/>
              </a:rPr>
              <a:t>. 2017. </a:t>
            </a:r>
            <a:r>
              <a:rPr lang="en-US" sz="1100" b="0" dirty="0" smtClean="0">
                <a:solidFill>
                  <a:schemeClr val="tx1"/>
                </a:solidFill>
                <a:latin typeface="Arial" panose="020B0604020202020204" pitchFamily="34" charset="0"/>
                <a:cs typeface="Arial" panose="020B0604020202020204" pitchFamily="34" charset="0"/>
                <a:hlinkClick r:id="rId7"/>
              </a:rPr>
              <a:t>https://surveys.cma.ca/</a:t>
            </a:r>
            <a:r>
              <a:rPr lang="en-US" sz="1100" b="0" dirty="0" smtClean="0">
                <a:solidFill>
                  <a:schemeClr val="tx1"/>
                </a:solidFill>
                <a:latin typeface="Arial" panose="020B0604020202020204" pitchFamily="34" charset="0"/>
                <a:cs typeface="Arial" panose="020B0604020202020204" pitchFamily="34" charset="0"/>
              </a:rPr>
              <a:t>.</a:t>
            </a:r>
          </a:p>
          <a:p>
            <a:pPr marL="0" indent="0">
              <a:lnSpc>
                <a:spcPts val="1600"/>
              </a:lnSpc>
              <a:buNone/>
            </a:pPr>
            <a:r>
              <a:rPr lang="en-US" sz="1100" b="0" dirty="0" smtClean="0">
                <a:solidFill>
                  <a:schemeClr val="tx1"/>
                </a:solidFill>
                <a:latin typeface="Arial" panose="020B0604020202020204" pitchFamily="34" charset="0"/>
                <a:cs typeface="Arial" panose="020B0604020202020204" pitchFamily="34" charset="0"/>
              </a:rPr>
              <a:t>Canadian Medical Association. </a:t>
            </a:r>
            <a:r>
              <a:rPr lang="en-US" sz="1100" b="0" i="1" dirty="0" smtClean="0">
                <a:solidFill>
                  <a:schemeClr val="tx1"/>
                </a:solidFill>
                <a:latin typeface="Arial" panose="020B0604020202020204" pitchFamily="34" charset="0"/>
                <a:cs typeface="Arial" panose="020B0604020202020204" pitchFamily="34" charset="0"/>
              </a:rPr>
              <a:t>Family Medicine Profile</a:t>
            </a:r>
            <a:r>
              <a:rPr lang="en-US" sz="1100" b="0" dirty="0" smtClean="0">
                <a:solidFill>
                  <a:schemeClr val="tx1"/>
                </a:solidFill>
                <a:latin typeface="Arial" panose="020B0604020202020204" pitchFamily="34" charset="0"/>
                <a:cs typeface="Arial" panose="020B0604020202020204" pitchFamily="34" charset="0"/>
              </a:rPr>
              <a:t>. 2018. </a:t>
            </a:r>
            <a:r>
              <a:rPr lang="en-US" sz="1100" b="0" dirty="0" smtClean="0">
                <a:solidFill>
                  <a:schemeClr val="tx1"/>
                </a:solidFill>
                <a:latin typeface="Arial" panose="020B0604020202020204" pitchFamily="34" charset="0"/>
                <a:cs typeface="Arial" panose="020B0604020202020204" pitchFamily="34" charset="0"/>
                <a:hlinkClick r:id="rId8"/>
              </a:rPr>
              <a:t>https://www.cma.ca/sites/default/files/2019-01/family-e.pdf</a:t>
            </a:r>
            <a:r>
              <a:rPr lang="en-US" sz="1100" b="0" dirty="0" smtClean="0">
                <a:solidFill>
                  <a:schemeClr val="tx1"/>
                </a:solidFill>
                <a:latin typeface="Arial" panose="020B0604020202020204" pitchFamily="34" charset="0"/>
                <a:cs typeface="Arial" panose="020B0604020202020204" pitchFamily="34" charset="0"/>
              </a:rPr>
              <a:t>.</a:t>
            </a:r>
          </a:p>
          <a:p>
            <a:pPr marL="0" indent="0">
              <a:lnSpc>
                <a:spcPts val="1600"/>
              </a:lnSpc>
              <a:buNone/>
            </a:pPr>
            <a:r>
              <a:rPr lang="en-US" sz="1100" b="0" dirty="0" smtClean="0">
                <a:solidFill>
                  <a:schemeClr val="tx1"/>
                </a:solidFill>
                <a:latin typeface="Arial" panose="020B0604020202020204" pitchFamily="34" charset="0"/>
                <a:cs typeface="Arial" panose="020B0604020202020204" pitchFamily="34" charset="0"/>
              </a:rPr>
              <a:t>Downar J. Resources for educating, training, and mentoring all physicians providing palliative care. </a:t>
            </a:r>
            <a:r>
              <a:rPr lang="en-US" sz="1100" b="0" i="1" dirty="0" smtClean="0">
                <a:solidFill>
                  <a:schemeClr val="tx1"/>
                </a:solidFill>
                <a:latin typeface="Arial" panose="020B0604020202020204" pitchFamily="34" charset="0"/>
                <a:cs typeface="Arial" panose="020B0604020202020204" pitchFamily="34" charset="0"/>
              </a:rPr>
              <a:t>Journal of Palliative Medicine</a:t>
            </a:r>
            <a:r>
              <a:rPr lang="en-US" sz="1100" b="0" dirty="0" smtClean="0">
                <a:solidFill>
                  <a:schemeClr val="tx1"/>
                </a:solidFill>
                <a:latin typeface="Arial" panose="020B0604020202020204" pitchFamily="34" charset="0"/>
                <a:cs typeface="Arial" panose="020B0604020202020204" pitchFamily="34" charset="0"/>
              </a:rPr>
              <a:t>. 2018. </a:t>
            </a:r>
            <a:r>
              <a:rPr lang="en-US" sz="1100" b="0" dirty="0" smtClean="0">
                <a:solidFill>
                  <a:schemeClr val="tx1"/>
                </a:solidFill>
                <a:latin typeface="Arial" panose="020B0604020202020204" pitchFamily="34" charset="0"/>
                <a:cs typeface="Arial" panose="020B0604020202020204" pitchFamily="34" charset="0"/>
                <a:hlinkClick r:id="rId9"/>
              </a:rPr>
              <a:t>https://doi.org/10.1089/jpm.2017.0396</a:t>
            </a:r>
            <a:r>
              <a:rPr lang="en-US" sz="1100" b="0" dirty="0" smtClean="0">
                <a:solidFill>
                  <a:schemeClr val="tx1"/>
                </a:solidFill>
                <a:latin typeface="Arial" panose="020B0604020202020204" pitchFamily="34" charset="0"/>
                <a:cs typeface="Arial" panose="020B0604020202020204" pitchFamily="34" charset="0"/>
              </a:rPr>
              <a:t>.</a:t>
            </a:r>
          </a:p>
          <a:p>
            <a:pPr marL="0" indent="0">
              <a:lnSpc>
                <a:spcPts val="1600"/>
              </a:lnSpc>
              <a:buNone/>
            </a:pPr>
            <a:r>
              <a:rPr lang="en-US" sz="1100" b="0" dirty="0" smtClean="0">
                <a:solidFill>
                  <a:schemeClr val="tx1"/>
                </a:solidFill>
                <a:latin typeface="Arial" panose="020B0604020202020204" pitchFamily="34" charset="0"/>
                <a:cs typeface="Arial" panose="020B0604020202020204" pitchFamily="34" charset="0"/>
              </a:rPr>
              <a:t>Health Canada. </a:t>
            </a:r>
            <a:r>
              <a:rPr lang="en-US" sz="1100" b="0" i="1" dirty="0" smtClean="0">
                <a:solidFill>
                  <a:schemeClr val="tx1"/>
                </a:solidFill>
                <a:latin typeface="Arial" panose="020B0604020202020204" pitchFamily="34" charset="0"/>
                <a:cs typeface="Arial" panose="020B0604020202020204" pitchFamily="34" charset="0"/>
              </a:rPr>
              <a:t>Fourth Interim Report on Medical Assistance in Dying in Canada</a:t>
            </a:r>
            <a:r>
              <a:rPr lang="en-US" sz="1100" b="0" dirty="0" smtClean="0">
                <a:solidFill>
                  <a:schemeClr val="tx1"/>
                </a:solidFill>
                <a:latin typeface="Arial" panose="020B0604020202020204" pitchFamily="34" charset="0"/>
                <a:cs typeface="Arial" panose="020B0604020202020204" pitchFamily="34" charset="0"/>
              </a:rPr>
              <a:t>. 2019. </a:t>
            </a:r>
            <a:r>
              <a:rPr lang="en-US" sz="1100" b="0" dirty="0" smtClean="0">
                <a:solidFill>
                  <a:schemeClr val="tx1"/>
                </a:solidFill>
                <a:latin typeface="Arial" panose="020B0604020202020204" pitchFamily="34" charset="0"/>
                <a:cs typeface="Arial" panose="020B0604020202020204" pitchFamily="34" charset="0"/>
                <a:hlinkClick r:id="rId10"/>
              </a:rPr>
              <a:t>https://www.canada.ca/en/</a:t>
            </a:r>
            <a:br>
              <a:rPr lang="en-US" sz="1100" b="0" dirty="0" smtClean="0">
                <a:solidFill>
                  <a:schemeClr val="tx1"/>
                </a:solidFill>
                <a:latin typeface="Arial" panose="020B0604020202020204" pitchFamily="34" charset="0"/>
                <a:cs typeface="Arial" panose="020B0604020202020204" pitchFamily="34" charset="0"/>
                <a:hlinkClick r:id="rId10"/>
              </a:rPr>
            </a:br>
            <a:r>
              <a:rPr lang="en-US" sz="1100" b="0" dirty="0" smtClean="0">
                <a:solidFill>
                  <a:schemeClr val="tx1"/>
                </a:solidFill>
                <a:latin typeface="Arial" panose="020B0604020202020204" pitchFamily="34" charset="0"/>
                <a:cs typeface="Arial" panose="020B0604020202020204" pitchFamily="34" charset="0"/>
                <a:hlinkClick r:id="rId10"/>
              </a:rPr>
              <a:t>health-canada/services/publications/health-system-services/medical-assistance-dying-interim-report-april-2019.html</a:t>
            </a:r>
            <a:r>
              <a:rPr lang="en-US" sz="1100" b="0" dirty="0" smtClean="0">
                <a:solidFill>
                  <a:schemeClr val="tx1"/>
                </a:solidFill>
                <a:latin typeface="Arial" panose="020B0604020202020204" pitchFamily="34" charset="0"/>
                <a:cs typeface="Arial" panose="020B0604020202020204" pitchFamily="34" charset="0"/>
              </a:rPr>
              <a:t>.</a:t>
            </a:r>
          </a:p>
        </p:txBody>
      </p:sp>
      <p:sp>
        <p:nvSpPr>
          <p:cNvPr id="2" name="Title 1"/>
          <p:cNvSpPr>
            <a:spLocks noGrp="1"/>
          </p:cNvSpPr>
          <p:nvPr>
            <p:ph type="title"/>
          </p:nvPr>
        </p:nvSpPr>
        <p:spPr/>
        <p:txBody>
          <a:bodyPr/>
          <a:lstStyle/>
          <a:p>
            <a:r>
              <a:rPr lang="en-CA" dirty="0" smtClean="0"/>
              <a:t>Bibliography</a:t>
            </a:r>
            <a:endParaRPr lang="en-CA" dirty="0"/>
          </a:p>
        </p:txBody>
      </p:sp>
      <p:sp>
        <p:nvSpPr>
          <p:cNvPr id="5" name="Rectangle 4"/>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4508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74904" y="1271016"/>
            <a:ext cx="8105775" cy="4525963"/>
          </a:xfrm>
        </p:spPr>
        <p:txBody>
          <a:bodyPr>
            <a:noAutofit/>
          </a:bodyPr>
          <a:lstStyle/>
          <a:p>
            <a:pPr marL="0" indent="0">
              <a:lnSpc>
                <a:spcPts val="1600"/>
              </a:lnSpc>
              <a:buNone/>
            </a:pPr>
            <a:r>
              <a:rPr lang="en-US" sz="1100" b="0" dirty="0" smtClean="0">
                <a:solidFill>
                  <a:schemeClr val="tx1"/>
                </a:solidFill>
                <a:latin typeface="Arial" panose="020B0604020202020204" pitchFamily="34" charset="0"/>
                <a:cs typeface="Arial" panose="020B0604020202020204" pitchFamily="34" charset="0"/>
              </a:rPr>
              <a:t>Osborn R, Moulds D, Squires M, Doty M, Anderson C. International survey of older adults finds shortcomings in access, coordination, and patient-centered care. </a:t>
            </a:r>
            <a:r>
              <a:rPr lang="en-US" sz="1100" b="0" i="1" dirty="0" smtClean="0">
                <a:solidFill>
                  <a:schemeClr val="tx1"/>
                </a:solidFill>
                <a:latin typeface="Arial" panose="020B0604020202020204" pitchFamily="34" charset="0"/>
                <a:cs typeface="Arial" panose="020B0604020202020204" pitchFamily="34" charset="0"/>
              </a:rPr>
              <a:t>Health Affairs</a:t>
            </a:r>
            <a:r>
              <a:rPr lang="en-US" sz="1100" b="0" dirty="0" smtClean="0">
                <a:solidFill>
                  <a:schemeClr val="tx1"/>
                </a:solidFill>
                <a:latin typeface="Arial" panose="020B0604020202020204" pitchFamily="34" charset="0"/>
                <a:cs typeface="Arial" panose="020B0604020202020204" pitchFamily="34" charset="0"/>
              </a:rPr>
              <a:t>. 2014. </a:t>
            </a:r>
            <a:r>
              <a:rPr lang="en-US" sz="1100" b="0" dirty="0" smtClean="0">
                <a:solidFill>
                  <a:schemeClr val="tx1"/>
                </a:solidFill>
                <a:latin typeface="Arial" panose="020B0604020202020204" pitchFamily="34" charset="0"/>
                <a:cs typeface="Arial" panose="020B0604020202020204" pitchFamily="34" charset="0"/>
                <a:hlinkClick r:id="rId3"/>
              </a:rPr>
              <a:t>https://www.ncbi.nlm.nih.gov/pubmed/25410260</a:t>
            </a:r>
            <a:r>
              <a:rPr lang="en-US" sz="1100" b="0" dirty="0" smtClean="0">
                <a:solidFill>
                  <a:schemeClr val="tx1"/>
                </a:solidFill>
                <a:latin typeface="Arial" panose="020B0604020202020204" pitchFamily="34" charset="0"/>
                <a:cs typeface="Arial" panose="020B0604020202020204" pitchFamily="34" charset="0"/>
              </a:rPr>
              <a:t>. </a:t>
            </a:r>
          </a:p>
          <a:p>
            <a:pPr marL="0" indent="0">
              <a:lnSpc>
                <a:spcPts val="1600"/>
              </a:lnSpc>
              <a:buNone/>
            </a:pPr>
            <a:r>
              <a:rPr lang="en-CA" sz="1100" b="0" dirty="0" smtClean="0">
                <a:solidFill>
                  <a:schemeClr val="tx1"/>
                </a:solidFill>
                <a:latin typeface="Arial" panose="020B0604020202020204" pitchFamily="34" charset="0"/>
                <a:cs typeface="Arial" panose="020B0604020202020204" pitchFamily="34" charset="0"/>
              </a:rPr>
              <a:t>Statistics Canada. Section 7: Data quality. Accessed October 21, 2019. </a:t>
            </a:r>
            <a:r>
              <a:rPr lang="en-CA" sz="1100" b="0" dirty="0" smtClean="0">
                <a:solidFill>
                  <a:schemeClr val="tx1"/>
                </a:solidFill>
                <a:latin typeface="Arial" panose="020B0604020202020204" pitchFamily="34" charset="0"/>
                <a:cs typeface="Arial" panose="020B0604020202020204" pitchFamily="34" charset="0"/>
                <a:hlinkClick r:id="rId4"/>
              </a:rPr>
              <a:t>https://www150.statcan.gc.ca/n1/pub/71-543-g/ 2016001/part-partie7-eng.htm</a:t>
            </a:r>
            <a:r>
              <a:rPr lang="en-CA" sz="1100" b="0" dirty="0" smtClean="0">
                <a:solidFill>
                  <a:schemeClr val="tx1"/>
                </a:solidFill>
                <a:latin typeface="Arial" panose="020B0604020202020204" pitchFamily="34" charset="0"/>
                <a:cs typeface="Arial" panose="020B0604020202020204" pitchFamily="34" charset="0"/>
              </a:rPr>
              <a:t>.</a:t>
            </a:r>
            <a:endParaRPr lang="en-US" sz="1100" b="0" dirty="0" smtClean="0">
              <a:solidFill>
                <a:schemeClr val="tx1"/>
              </a:solidFill>
              <a:latin typeface="Arial" panose="020B0604020202020204" pitchFamily="34" charset="0"/>
              <a:cs typeface="Arial" panose="020B0604020202020204" pitchFamily="34" charset="0"/>
            </a:endParaRPr>
          </a:p>
          <a:p>
            <a:pPr marL="0" indent="0">
              <a:lnSpc>
                <a:spcPts val="1600"/>
              </a:lnSpc>
              <a:buNone/>
            </a:pPr>
            <a:r>
              <a:rPr lang="en-US" sz="1100" b="0" dirty="0" smtClean="0">
                <a:solidFill>
                  <a:schemeClr val="tx1"/>
                </a:solidFill>
                <a:latin typeface="Arial" panose="020B0604020202020204" pitchFamily="34" charset="0"/>
                <a:cs typeface="Arial" panose="020B0604020202020204" pitchFamily="34" charset="0"/>
              </a:rPr>
              <a:t>The College of Family Physicians of Canada. </a:t>
            </a:r>
            <a:r>
              <a:rPr lang="en-US" sz="1100" b="0" i="1" dirty="0" smtClean="0">
                <a:solidFill>
                  <a:schemeClr val="tx1"/>
                </a:solidFill>
                <a:latin typeface="Arial" panose="020B0604020202020204" pitchFamily="34" charset="0"/>
                <a:cs typeface="Arial" panose="020B0604020202020204" pitchFamily="34" charset="0"/>
              </a:rPr>
              <a:t>Standards of Accreditation for Residency Programs in Family Medicine</a:t>
            </a:r>
            <a:r>
              <a:rPr lang="en-US" sz="1100" b="0" dirty="0" smtClean="0">
                <a:solidFill>
                  <a:schemeClr val="tx1"/>
                </a:solidFill>
                <a:latin typeface="Arial" panose="020B0604020202020204" pitchFamily="34" charset="0"/>
                <a:cs typeface="Arial" panose="020B0604020202020204" pitchFamily="34" charset="0"/>
              </a:rPr>
              <a:t>. 2018. </a:t>
            </a:r>
            <a:r>
              <a:rPr lang="en-US" sz="1100" b="0" dirty="0" smtClean="0">
                <a:solidFill>
                  <a:schemeClr val="tx1"/>
                </a:solidFill>
                <a:latin typeface="Arial" panose="020B0604020202020204" pitchFamily="34" charset="0"/>
                <a:cs typeface="Arial" panose="020B0604020202020204" pitchFamily="34" charset="0"/>
                <a:hlinkClick r:id="rId5"/>
              </a:rPr>
              <a:t>https://www.cfpc.ca/uploadedFiles/_Shared_Elements/Documents/20180701_RB_V1.2_ENG.pdf</a:t>
            </a:r>
            <a:r>
              <a:rPr lang="en-US" sz="1100" b="0" dirty="0" smtClean="0">
                <a:solidFill>
                  <a:schemeClr val="tx1"/>
                </a:solidFill>
                <a:latin typeface="Arial" panose="020B0604020202020204" pitchFamily="34" charset="0"/>
                <a:cs typeface="Arial" panose="020B0604020202020204" pitchFamily="34" charset="0"/>
              </a:rPr>
              <a:t>.</a:t>
            </a:r>
            <a:endParaRPr lang="en-US" sz="1100" b="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CA" dirty="0" smtClean="0"/>
              <a:t>Bibliography (continued)</a:t>
            </a:r>
            <a:endParaRPr lang="en-CA" dirty="0"/>
          </a:p>
        </p:txBody>
      </p:sp>
      <p:sp>
        <p:nvSpPr>
          <p:cNvPr id="5" name="Rectangle 4"/>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8773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74904" y="1271016"/>
            <a:ext cx="8225636" cy="4525963"/>
          </a:xfrm>
        </p:spPr>
        <p:txBody>
          <a:bodyPr>
            <a:noAutofit/>
          </a:bodyPr>
          <a:lstStyle/>
          <a:p>
            <a:pPr marL="0" indent="0">
              <a:lnSpc>
                <a:spcPts val="1600"/>
              </a:lnSpc>
              <a:spcBef>
                <a:spcPts val="0"/>
              </a:spcBef>
              <a:buNone/>
            </a:pPr>
            <a:r>
              <a:rPr lang="en-US" sz="1100" b="0" dirty="0" smtClean="0">
                <a:solidFill>
                  <a:schemeClr val="tx1"/>
                </a:solidFill>
                <a:latin typeface="Arial" panose="020B0604020202020204" pitchFamily="34" charset="0"/>
              </a:rPr>
              <a:t>CIHI would like to acknowledge and thank the many individuals who assisted with the development of this chartbook,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including our Expert Advisory Group:</a:t>
            </a:r>
          </a:p>
          <a:p>
            <a:pPr marL="171450" indent="-171450">
              <a:lnSpc>
                <a:spcPts val="1600"/>
              </a:lnSpc>
              <a:spcBef>
                <a:spcPts val="0"/>
              </a:spcBef>
              <a:buFont typeface="Arial" panose="020B0604020202020204" pitchFamily="34" charset="0"/>
              <a:buChar char="•"/>
            </a:pPr>
            <a:r>
              <a:rPr lang="en-US" sz="1100" b="1" dirty="0" smtClean="0">
                <a:solidFill>
                  <a:schemeClr val="tx1"/>
                </a:solidFill>
                <a:latin typeface="Arial" panose="020B0604020202020204" pitchFamily="34" charset="0"/>
              </a:rPr>
              <a:t>Dr. Mike Benigeri</a:t>
            </a:r>
            <a:r>
              <a:rPr lang="en-US" sz="1100" b="0" dirty="0" smtClean="0">
                <a:solidFill>
                  <a:schemeClr val="tx1"/>
                </a:solidFill>
                <a:latin typeface="Arial" panose="020B0604020202020204" pitchFamily="34" charset="0"/>
              </a:rPr>
              <a:t>,</a:t>
            </a:r>
            <a:r>
              <a:rPr lang="en-US" sz="1100" b="1" dirty="0" smtClean="0">
                <a:solidFill>
                  <a:schemeClr val="tx1"/>
                </a:solidFill>
                <a:latin typeface="Arial" panose="020B0604020202020204" pitchFamily="34" charset="0"/>
              </a:rPr>
              <a:t> </a:t>
            </a:r>
            <a:r>
              <a:rPr lang="en-US" sz="1100" b="0" dirty="0" smtClean="0">
                <a:solidFill>
                  <a:schemeClr val="tx1"/>
                </a:solidFill>
                <a:latin typeface="Arial" panose="020B0604020202020204" pitchFamily="34" charset="0"/>
              </a:rPr>
              <a:t>Consultant</a:t>
            </a:r>
          </a:p>
          <a:p>
            <a:pPr marL="171450" indent="-171450">
              <a:lnSpc>
                <a:spcPts val="1600"/>
              </a:lnSpc>
              <a:spcBef>
                <a:spcPts val="0"/>
              </a:spcBef>
              <a:buFont typeface="Arial" panose="020B0604020202020204" pitchFamily="34" charset="0"/>
              <a:buChar char="•"/>
            </a:pPr>
            <a:r>
              <a:rPr lang="en-US" sz="1100" b="1" dirty="0" smtClean="0">
                <a:solidFill>
                  <a:schemeClr val="tx1"/>
                </a:solidFill>
                <a:latin typeface="Arial" panose="020B0604020202020204" pitchFamily="34" charset="0"/>
              </a:rPr>
              <a:t>Caroline Boucher</a:t>
            </a:r>
            <a:r>
              <a:rPr lang="en-US" sz="1100" b="0" dirty="0" smtClean="0">
                <a:solidFill>
                  <a:schemeClr val="tx1"/>
                </a:solidFill>
                <a:latin typeface="Arial" panose="020B0604020202020204" pitchFamily="34" charset="0"/>
              </a:rPr>
              <a:t>,</a:t>
            </a:r>
            <a:r>
              <a:rPr lang="en-US" sz="1100" b="1" dirty="0" smtClean="0">
                <a:solidFill>
                  <a:schemeClr val="tx1"/>
                </a:solidFill>
                <a:latin typeface="Arial" panose="020B0604020202020204" pitchFamily="34" charset="0"/>
              </a:rPr>
              <a:t> </a:t>
            </a:r>
            <a:r>
              <a:rPr lang="en-US" sz="1100" b="0" dirty="0" smtClean="0">
                <a:solidFill>
                  <a:schemeClr val="tx1"/>
                </a:solidFill>
                <a:latin typeface="Arial" panose="020B0604020202020204" pitchFamily="34" charset="0"/>
              </a:rPr>
              <a:t>Strategic Planning Advisor, </a:t>
            </a:r>
            <a:r>
              <a:rPr lang="fr-FR" sz="1100" b="0" dirty="0">
                <a:solidFill>
                  <a:schemeClr val="tx1"/>
                </a:solidFill>
                <a:latin typeface="Arial" panose="020B0604020202020204" pitchFamily="34" charset="0"/>
              </a:rPr>
              <a:t>m</a:t>
            </a:r>
            <a:r>
              <a:rPr lang="fr-FR" sz="1100" b="0" dirty="0" smtClean="0">
                <a:solidFill>
                  <a:schemeClr val="tx1"/>
                </a:solidFill>
                <a:latin typeface="Arial" panose="020B0604020202020204" pitchFamily="34" charset="0"/>
              </a:rPr>
              <a:t>inistère de la Santé et des Services sociaux du Québec</a:t>
            </a:r>
          </a:p>
          <a:p>
            <a:pPr marL="171450" indent="-171450">
              <a:lnSpc>
                <a:spcPts val="1600"/>
              </a:lnSpc>
              <a:spcBef>
                <a:spcPts val="0"/>
              </a:spcBef>
            </a:pPr>
            <a:r>
              <a:rPr lang="en-US" sz="1100" b="1" dirty="0" smtClean="0">
                <a:solidFill>
                  <a:schemeClr val="tx1"/>
                </a:solidFill>
                <a:latin typeface="Arial" panose="020B0604020202020204" pitchFamily="34" charset="0"/>
              </a:rPr>
              <a:t>Dr. Bidénam Kambia-Chopin</a:t>
            </a:r>
            <a:r>
              <a:rPr lang="en-US" sz="1100" b="0" dirty="0" smtClean="0">
                <a:solidFill>
                  <a:schemeClr val="tx1"/>
                </a:solidFill>
                <a:latin typeface="Arial" panose="020B0604020202020204" pitchFamily="34" charset="0"/>
              </a:rPr>
              <a:t>,</a:t>
            </a:r>
            <a:r>
              <a:rPr lang="en-US" sz="1100" b="1" dirty="0" smtClean="0">
                <a:solidFill>
                  <a:schemeClr val="tx1"/>
                </a:solidFill>
                <a:latin typeface="Arial" panose="020B0604020202020204" pitchFamily="34" charset="0"/>
              </a:rPr>
              <a:t> </a:t>
            </a:r>
            <a:r>
              <a:rPr lang="en-US" sz="1100" b="0" dirty="0" smtClean="0">
                <a:solidFill>
                  <a:schemeClr val="tx1"/>
                </a:solidFill>
                <a:latin typeface="Arial" panose="020B0604020202020204" pitchFamily="34" charset="0"/>
              </a:rPr>
              <a:t>Performance Appraisal Resource Officer, </a:t>
            </a:r>
            <a:r>
              <a:rPr lang="fr-FR" sz="1100" b="0" dirty="0" smtClean="0">
                <a:solidFill>
                  <a:schemeClr val="tx1"/>
                </a:solidFill>
                <a:latin typeface="Arial" panose="020B0604020202020204" pitchFamily="34" charset="0"/>
              </a:rPr>
              <a:t>Commissaire </a:t>
            </a:r>
            <a:r>
              <a:rPr lang="fr-FR" sz="1100" b="0" dirty="0">
                <a:solidFill>
                  <a:schemeClr val="tx1"/>
                </a:solidFill>
                <a:latin typeface="Arial" panose="020B0604020202020204" pitchFamily="34" charset="0"/>
              </a:rPr>
              <a:t>à la santé et au bien-être du </a:t>
            </a:r>
            <a:r>
              <a:rPr lang="fr-FR" sz="1100" b="0" dirty="0" smtClean="0">
                <a:solidFill>
                  <a:schemeClr val="tx1"/>
                </a:solidFill>
                <a:latin typeface="Arial" panose="020B0604020202020204" pitchFamily="34" charset="0"/>
              </a:rPr>
              <a:t>Québec</a:t>
            </a:r>
          </a:p>
          <a:p>
            <a:pPr marL="171450" indent="-171450">
              <a:lnSpc>
                <a:spcPts val="1600"/>
              </a:lnSpc>
              <a:spcBef>
                <a:spcPts val="0"/>
              </a:spcBef>
            </a:pPr>
            <a:r>
              <a:rPr lang="en-US" sz="1100" b="1" dirty="0" smtClean="0">
                <a:solidFill>
                  <a:schemeClr val="tx1"/>
                </a:solidFill>
                <a:latin typeface="Arial" panose="020B0604020202020204" pitchFamily="34" charset="0"/>
              </a:rPr>
              <a:t>Dr. Susan Chatwood</a:t>
            </a:r>
            <a:r>
              <a:rPr lang="en-US" sz="1100" b="0" dirty="0" smtClean="0">
                <a:solidFill>
                  <a:schemeClr val="tx1"/>
                </a:solidFill>
                <a:latin typeface="Arial" panose="020B0604020202020204" pitchFamily="34" charset="0"/>
              </a:rPr>
              <a:t>,</a:t>
            </a:r>
            <a:r>
              <a:rPr lang="en-US" sz="1100" b="1" dirty="0" smtClean="0">
                <a:solidFill>
                  <a:schemeClr val="tx1"/>
                </a:solidFill>
                <a:latin typeface="Arial" panose="020B0604020202020204" pitchFamily="34" charset="0"/>
              </a:rPr>
              <a:t> </a:t>
            </a:r>
            <a:r>
              <a:rPr lang="en-US" sz="1100" b="0" dirty="0" smtClean="0">
                <a:solidFill>
                  <a:schemeClr val="tx1"/>
                </a:solidFill>
                <a:latin typeface="Arial" panose="020B0604020202020204" pitchFamily="34" charset="0"/>
              </a:rPr>
              <a:t>Scientific Director, Institute for Circumpolar Health Research</a:t>
            </a:r>
          </a:p>
          <a:p>
            <a:pPr marL="171450" indent="-171450">
              <a:lnSpc>
                <a:spcPts val="1600"/>
              </a:lnSpc>
              <a:spcBef>
                <a:spcPts val="0"/>
              </a:spcBef>
              <a:buFont typeface="Arial" panose="020B0604020202020204" pitchFamily="34" charset="0"/>
              <a:buChar char="•"/>
            </a:pPr>
            <a:r>
              <a:rPr lang="en-US" sz="1100" b="1" dirty="0" smtClean="0">
                <a:solidFill>
                  <a:schemeClr val="tx1"/>
                </a:solidFill>
                <a:latin typeface="Arial" panose="020B0604020202020204" pitchFamily="34" charset="0"/>
              </a:rPr>
              <a:t>Tara S. Chauhan, </a:t>
            </a:r>
            <a:r>
              <a:rPr lang="en-US" sz="1100" b="0" dirty="0" smtClean="0">
                <a:solidFill>
                  <a:schemeClr val="tx1"/>
                </a:solidFill>
                <a:latin typeface="Arial" panose="020B0604020202020204" pitchFamily="34" charset="0"/>
              </a:rPr>
              <a:t>Senior Advisor, Canadian Medical Association</a:t>
            </a:r>
            <a:endParaRPr lang="en-US" sz="1100" dirty="0" smtClean="0">
              <a:solidFill>
                <a:schemeClr val="tx1"/>
              </a:solidFill>
              <a:latin typeface="Arial" panose="020B0604020202020204" pitchFamily="34" charset="0"/>
            </a:endParaRPr>
          </a:p>
          <a:p>
            <a:pPr marL="171450" indent="-171450">
              <a:lnSpc>
                <a:spcPts val="1600"/>
              </a:lnSpc>
              <a:spcBef>
                <a:spcPts val="0"/>
              </a:spcBef>
              <a:buFont typeface="Arial" panose="020B0604020202020204" pitchFamily="34" charset="0"/>
              <a:buChar char="•"/>
            </a:pPr>
            <a:r>
              <a:rPr lang="en-US" sz="1100" b="1" dirty="0" smtClean="0">
                <a:solidFill>
                  <a:schemeClr val="tx1"/>
                </a:solidFill>
                <a:latin typeface="Arial" panose="020B0604020202020204" pitchFamily="34" charset="0"/>
              </a:rPr>
              <a:t>Dr. Gail Dobell</a:t>
            </a:r>
            <a:r>
              <a:rPr lang="en-US" sz="1100" b="0" dirty="0" smtClean="0">
                <a:solidFill>
                  <a:schemeClr val="tx1"/>
                </a:solidFill>
                <a:latin typeface="Arial" panose="020B0604020202020204" pitchFamily="34" charset="0"/>
              </a:rPr>
              <a:t>,</a:t>
            </a:r>
            <a:r>
              <a:rPr lang="en-US" sz="1100" b="1" dirty="0" smtClean="0">
                <a:solidFill>
                  <a:schemeClr val="tx1"/>
                </a:solidFill>
                <a:latin typeface="Arial" panose="020B0604020202020204" pitchFamily="34" charset="0"/>
              </a:rPr>
              <a:t> </a:t>
            </a:r>
            <a:r>
              <a:rPr lang="en-US" sz="1100" b="0" dirty="0" smtClean="0">
                <a:solidFill>
                  <a:schemeClr val="tx1"/>
                </a:solidFill>
                <a:latin typeface="Arial" panose="020B0604020202020204" pitchFamily="34" charset="0"/>
              </a:rPr>
              <a:t>Interim Vice President, Health System Performance, Health Quality Ontario</a:t>
            </a:r>
          </a:p>
          <a:p>
            <a:pPr marL="171450" indent="-171450">
              <a:lnSpc>
                <a:spcPts val="1600"/>
              </a:lnSpc>
              <a:spcBef>
                <a:spcPts val="0"/>
              </a:spcBef>
              <a:buFont typeface="Arial" panose="020B0604020202020204" pitchFamily="34" charset="0"/>
              <a:buChar char="•"/>
            </a:pPr>
            <a:r>
              <a:rPr lang="en-US" sz="1100" b="1" dirty="0" smtClean="0">
                <a:solidFill>
                  <a:schemeClr val="tx1"/>
                </a:solidFill>
                <a:latin typeface="Arial" panose="020B0604020202020204" pitchFamily="34" charset="0"/>
              </a:rPr>
              <a:t>Annette McKinnon, </a:t>
            </a:r>
            <a:r>
              <a:rPr lang="en-US" sz="1100" b="0" dirty="0" smtClean="0">
                <a:solidFill>
                  <a:schemeClr val="tx1"/>
                </a:solidFill>
                <a:latin typeface="Arial" panose="020B0604020202020204" pitchFamily="34" charset="0"/>
              </a:rPr>
              <a:t>patient representative</a:t>
            </a:r>
          </a:p>
          <a:p>
            <a:pPr marL="171450" indent="-171450">
              <a:lnSpc>
                <a:spcPts val="1600"/>
              </a:lnSpc>
              <a:spcBef>
                <a:spcPts val="0"/>
              </a:spcBef>
              <a:buFont typeface="Arial" panose="020B0604020202020204" pitchFamily="34" charset="0"/>
              <a:buChar char="•"/>
            </a:pPr>
            <a:r>
              <a:rPr lang="en-US" sz="1100" b="1" dirty="0" smtClean="0">
                <a:solidFill>
                  <a:schemeClr val="tx1"/>
                </a:solidFill>
                <a:latin typeface="Arial" panose="020B0604020202020204" pitchFamily="34" charset="0"/>
              </a:rPr>
              <a:t>Michelina Mancuso</a:t>
            </a:r>
            <a:r>
              <a:rPr lang="en-US" sz="1100" b="0" dirty="0" smtClean="0">
                <a:solidFill>
                  <a:schemeClr val="tx1"/>
                </a:solidFill>
                <a:latin typeface="Arial" panose="020B0604020202020204" pitchFamily="34" charset="0"/>
              </a:rPr>
              <a:t>,</a:t>
            </a:r>
            <a:r>
              <a:rPr lang="en-US" sz="1100" b="1" dirty="0" smtClean="0">
                <a:solidFill>
                  <a:schemeClr val="tx1"/>
                </a:solidFill>
                <a:latin typeface="Arial" panose="020B0604020202020204" pitchFamily="34" charset="0"/>
              </a:rPr>
              <a:t> </a:t>
            </a:r>
            <a:r>
              <a:rPr lang="en-US" sz="1100" b="0" dirty="0" smtClean="0">
                <a:solidFill>
                  <a:schemeClr val="tx1"/>
                </a:solidFill>
                <a:latin typeface="Arial" panose="020B0604020202020204" pitchFamily="34" charset="0"/>
              </a:rPr>
              <a:t>Executive Director, Performance Measurement, New Brunswick Health Council</a:t>
            </a:r>
          </a:p>
          <a:p>
            <a:pPr marL="171450" indent="-171450">
              <a:lnSpc>
                <a:spcPts val="1600"/>
              </a:lnSpc>
              <a:spcBef>
                <a:spcPts val="0"/>
              </a:spcBef>
              <a:buFont typeface="Arial" panose="020B0604020202020204" pitchFamily="34" charset="0"/>
              <a:buChar char="•"/>
            </a:pPr>
            <a:r>
              <a:rPr lang="en-US" sz="1100" b="1" dirty="0" smtClean="0">
                <a:solidFill>
                  <a:schemeClr val="tx1"/>
                </a:solidFill>
                <a:latin typeface="Arial" panose="020B0604020202020204" pitchFamily="34" charset="0"/>
              </a:rPr>
              <a:t>Dr. Alex Singer</a:t>
            </a:r>
            <a:r>
              <a:rPr lang="en-US" sz="1100" b="0" dirty="0" smtClean="0">
                <a:solidFill>
                  <a:schemeClr val="tx1"/>
                </a:solidFill>
                <a:latin typeface="Arial" panose="020B0604020202020204" pitchFamily="34" charset="0"/>
              </a:rPr>
              <a:t>,</a:t>
            </a:r>
            <a:r>
              <a:rPr lang="en-US" sz="1100" b="1" dirty="0" smtClean="0">
                <a:solidFill>
                  <a:schemeClr val="tx1"/>
                </a:solidFill>
                <a:latin typeface="Arial" panose="020B0604020202020204" pitchFamily="34" charset="0"/>
              </a:rPr>
              <a:t> </a:t>
            </a:r>
            <a:r>
              <a:rPr lang="en-US" sz="1100" b="0" dirty="0" smtClean="0">
                <a:solidFill>
                  <a:schemeClr val="tx1"/>
                </a:solidFill>
                <a:latin typeface="Arial" panose="020B0604020202020204" pitchFamily="34" charset="0"/>
              </a:rPr>
              <a:t>Director, Manitoba Primary Care Research Network</a:t>
            </a:r>
          </a:p>
          <a:p>
            <a:pPr marL="171450" indent="-171450">
              <a:lnSpc>
                <a:spcPts val="1600"/>
              </a:lnSpc>
              <a:spcBef>
                <a:spcPts val="0"/>
              </a:spcBef>
              <a:spcAft>
                <a:spcPts val="1200"/>
              </a:spcAft>
              <a:buFont typeface="Arial" panose="020B0604020202020204" pitchFamily="34" charset="0"/>
              <a:buChar char="•"/>
            </a:pPr>
            <a:r>
              <a:rPr lang="en-US" sz="1100" b="1" dirty="0" smtClean="0">
                <a:solidFill>
                  <a:schemeClr val="tx1"/>
                </a:solidFill>
                <a:latin typeface="Arial" panose="020B0604020202020204" pitchFamily="34" charset="0"/>
              </a:rPr>
              <a:t>Sukirtha Tharmalingam</a:t>
            </a:r>
            <a:r>
              <a:rPr lang="en-US" sz="1100" b="0" dirty="0" smtClean="0">
                <a:solidFill>
                  <a:schemeClr val="tx1"/>
                </a:solidFill>
                <a:latin typeface="Arial" panose="020B0604020202020204" pitchFamily="34" charset="0"/>
              </a:rPr>
              <a:t>,</a:t>
            </a:r>
            <a:r>
              <a:rPr lang="en-US" sz="1100" b="1" dirty="0" smtClean="0">
                <a:solidFill>
                  <a:schemeClr val="tx1"/>
                </a:solidFill>
                <a:latin typeface="Arial" panose="020B0604020202020204" pitchFamily="34" charset="0"/>
              </a:rPr>
              <a:t> </a:t>
            </a:r>
            <a:r>
              <a:rPr lang="en-US" sz="1100" b="0" dirty="0" smtClean="0">
                <a:solidFill>
                  <a:schemeClr val="tx1"/>
                </a:solidFill>
                <a:latin typeface="Arial" panose="020B0604020202020204" pitchFamily="34" charset="0"/>
              </a:rPr>
              <a:t>Manager, Evaluation Methods, Canada Health Infoway</a:t>
            </a:r>
          </a:p>
          <a:p>
            <a:pPr marL="0" indent="0">
              <a:lnSpc>
                <a:spcPts val="1600"/>
              </a:lnSpc>
              <a:spcBef>
                <a:spcPts val="0"/>
              </a:spcBef>
              <a:spcAft>
                <a:spcPts val="1200"/>
              </a:spcAft>
              <a:buNone/>
            </a:pPr>
            <a:r>
              <a:rPr lang="en-US" sz="1100" b="0" dirty="0" smtClean="0">
                <a:solidFill>
                  <a:schemeClr val="tx1"/>
                </a:solidFill>
                <a:latin typeface="Arial" panose="020B0604020202020204" pitchFamily="34" charset="0"/>
              </a:rPr>
              <a:t>Please note that the analyses and conclusions in the present document do not necessarily reflect those of the individuals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or organizations mentioned above.</a:t>
            </a:r>
          </a:p>
          <a:p>
            <a:pPr marL="0" indent="0">
              <a:lnSpc>
                <a:spcPts val="1600"/>
              </a:lnSpc>
              <a:spcBef>
                <a:spcPts val="0"/>
              </a:spcBef>
              <a:buNone/>
            </a:pPr>
            <a:r>
              <a:rPr lang="en-US" sz="1100" b="0" dirty="0" smtClean="0">
                <a:solidFill>
                  <a:schemeClr val="tx1"/>
                </a:solidFill>
                <a:latin typeface="Arial" panose="020B0604020202020204" pitchFamily="34" charset="0"/>
              </a:rPr>
              <a:t>Appreciation goes to the CIHI staff on the core team as well as in the supporting program areas who contributed to the development of this project. </a:t>
            </a:r>
            <a:endParaRPr lang="en-US" sz="1100" b="0" dirty="0">
              <a:solidFill>
                <a:schemeClr val="tx1"/>
              </a:solidFill>
              <a:latin typeface="Arial" panose="020B0604020202020204" pitchFamily="34" charset="0"/>
            </a:endParaRPr>
          </a:p>
        </p:txBody>
      </p:sp>
      <p:sp>
        <p:nvSpPr>
          <p:cNvPr id="3" name="Title 2"/>
          <p:cNvSpPr>
            <a:spLocks noGrp="1"/>
          </p:cNvSpPr>
          <p:nvPr>
            <p:ph type="title"/>
          </p:nvPr>
        </p:nvSpPr>
        <p:spPr>
          <a:xfrm>
            <a:off x="370940" y="274320"/>
            <a:ext cx="8229600" cy="553998"/>
          </a:xfrm>
        </p:spPr>
        <p:txBody>
          <a:bodyPr>
            <a:noAutofit/>
          </a:bodyPr>
          <a:lstStyle/>
          <a:p>
            <a:r>
              <a:rPr lang="en-CA" dirty="0" smtClean="0"/>
              <a:t>Acknowledgements (continued)</a:t>
            </a:r>
            <a:endParaRPr lang="en-CA" dirty="0"/>
          </a:p>
        </p:txBody>
      </p:sp>
      <p:sp>
        <p:nvSpPr>
          <p:cNvPr id="6" name="Rectangle 5"/>
          <p:cNvSpPr/>
          <p:nvPr/>
        </p:nvSpPr>
        <p:spPr>
          <a:xfrm>
            <a:off x="6445190" y="6489765"/>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2020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648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95028590-9177-4646-93BE-E5BA22D251A7}" vid="{17C4B423-804B-494E-B8B4-8245B5904F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Commonwealth-Survey-2017-Chartbook-en-rev2-web</Template>
  <TotalTime>1</TotalTime>
  <Words>13998</Words>
  <Application>Microsoft Office PowerPoint</Application>
  <PresentationFormat>On-screen Show (4:3)</PresentationFormat>
  <Paragraphs>2679</Paragraphs>
  <Slides>82</Slides>
  <Notes>81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82</vt:i4>
      </vt:variant>
    </vt:vector>
  </HeadingPairs>
  <TitlesOfParts>
    <vt:vector size="88" baseType="lpstr">
      <vt:lpstr>Arial</vt:lpstr>
      <vt:lpstr>Arial Narrow</vt:lpstr>
      <vt:lpstr>Calibri</vt:lpstr>
      <vt:lpstr>Calibri Light</vt:lpstr>
      <vt:lpstr>Courier New</vt:lpstr>
      <vt:lpstr>Office Theme</vt:lpstr>
      <vt:lpstr>PowerPoint Presentation</vt:lpstr>
      <vt:lpstr>PowerPoint Presentation</vt:lpstr>
      <vt:lpstr>Table of contents</vt:lpstr>
      <vt:lpstr>Executive summary</vt:lpstr>
      <vt:lpstr>Executive summary (continued)</vt:lpstr>
      <vt:lpstr>Executive summary (continued)</vt:lpstr>
      <vt:lpstr>Executive summary (continued)</vt:lpstr>
      <vt:lpstr>Acknowledgements</vt:lpstr>
      <vt:lpstr>Acknowledgements (continued)</vt:lpstr>
      <vt:lpstr>About this chartbook</vt:lpstr>
      <vt:lpstr>About this chartbook (continued)</vt:lpstr>
      <vt:lpstr>About this chartbook (continued)</vt:lpstr>
      <vt:lpstr>Reporting framework</vt:lpstr>
      <vt:lpstr>Profile of primary care physicians  and their practices</vt:lpstr>
      <vt:lpstr>More Canadian primary care physicians worked  in physician group practices in 2019 than in 2015</vt:lpstr>
      <vt:lpstr>Variation across jurisdictions in primary care  practice organization</vt:lpstr>
      <vt:lpstr>Differences between solo and group physician practices</vt:lpstr>
      <vt:lpstr>Canadian primary care physicians see 100 patients  a week, with variability across jurisdictions</vt:lpstr>
      <vt:lpstr>Canadian physicians work similar hours as  CMWF average</vt:lpstr>
      <vt:lpstr>Canadian primary care physicians spend similar amount of time with patients as CMWF average</vt:lpstr>
      <vt:lpstr>Physician satisfaction by time spent with patients</vt:lpstr>
      <vt:lpstr>Provincial and territorial snapshot: Time</vt:lpstr>
      <vt:lpstr>About two-thirds of Canadian primary care  practices not accepting new patients</vt:lpstr>
      <vt:lpstr>Fewer Canadian primary care physicians satisfied with practising medicine and with their income compared with CMWF average</vt:lpstr>
      <vt:lpstr>Increasing proportion of Canadian primary care physicians find their jobs extremely or very stressful</vt:lpstr>
      <vt:lpstr>Provincial and territorial snapshot:  Satisfaction and stress</vt:lpstr>
      <vt:lpstr>Access to care</vt:lpstr>
      <vt:lpstr>More Canadian primary care physicians offer weeknight and weekend appointments than CMWF average</vt:lpstr>
      <vt:lpstr>Provincial and territorial snapshot: Access outside  of regular hours</vt:lpstr>
      <vt:lpstr>Fewer Canadian primary care physicians have  after-hours arrangements than CMWF average</vt:lpstr>
      <vt:lpstr>Provincial and territorial snapshot:  After-hours arrangements</vt:lpstr>
      <vt:lpstr>Fewer Canadian primary care physicians offer access  to patients electronically compared with CMWF average</vt:lpstr>
      <vt:lpstr>Provincial and territorial snapshot: Electronic access</vt:lpstr>
      <vt:lpstr>Fewer Canadian primary care physicians frequently make home visits compared with CMWF average</vt:lpstr>
      <vt:lpstr>Patient-centred care</vt:lpstr>
      <vt:lpstr>Few primary care physicians in Canada and internationally well prepared to care for patients  with substance-use conditions</vt:lpstr>
      <vt:lpstr>Provincial and territorial snapshot: Specialized needs</vt:lpstr>
      <vt:lpstr>Fewer Canadian primary care physicians use personnel to care for patients with chronic conditions compared with CMWF average</vt:lpstr>
      <vt:lpstr>Management of chronic conditions</vt:lpstr>
      <vt:lpstr>Provincial and territorial snapshot: Management of chronic conditions</vt:lpstr>
      <vt:lpstr>Most Canadian primary care physicians have end-of-life conversations with patients</vt:lpstr>
      <vt:lpstr>Fewer Canadian primary care physicians well prepared  to manage patients with palliative needs compared  with CMWF average</vt:lpstr>
      <vt:lpstr>Provincial and territorial snapshot: Palliative and end-of-life care</vt:lpstr>
      <vt:lpstr>Few Canadian primary care physicians well prepared to manage patients requesting medical assistance in dying</vt:lpstr>
      <vt:lpstr>Coordination within the health system</vt:lpstr>
      <vt:lpstr>Two-way communication between primary care physicians and specialists</vt:lpstr>
      <vt:lpstr>Provincial and territorial snapshot: Communication  with specialists</vt:lpstr>
      <vt:lpstr>Half of Canadian primary care physicians usually receive notifications of patients’ emergency department visits</vt:lpstr>
      <vt:lpstr>Many Canadian primary care physicians receive notifications of patients’ hospital stays within 2 weeks</vt:lpstr>
      <vt:lpstr>Provincial and territorial snapshot: Communication  with hospitals</vt:lpstr>
      <vt:lpstr>A quarter of Canadian primary care physicians communicate with home-based nursing care about their patients’ needs</vt:lpstr>
      <vt:lpstr>Provincial and territorial snapshot: Communication  with home-based nursing care</vt:lpstr>
      <vt:lpstr>Coordination with social services</vt:lpstr>
      <vt:lpstr>Fewer Canadian primary care physicians frequently coordinate care with social services compared with CMWF average</vt:lpstr>
      <vt:lpstr>Provincial and territorial snapshot: Assessing social needs and coordinating social services</vt:lpstr>
      <vt:lpstr>Many Canadian primary care physicians experience challenges when coordinating with social services</vt:lpstr>
      <vt:lpstr>Provincial and territorial snapshot: Coordination challenges with social services</vt:lpstr>
      <vt:lpstr>Coordination using  information technologies</vt:lpstr>
      <vt:lpstr>Canadian primary care physicians catching  up in use of EMRs</vt:lpstr>
      <vt:lpstr>Provincial and territorial snapshot: EMR use</vt:lpstr>
      <vt:lpstr>Electronic access to regional, provincial or territorial information systems</vt:lpstr>
      <vt:lpstr>Less than half of Canadian primary care physicians routinely use EMRs to support quality-of-care decisions</vt:lpstr>
      <vt:lpstr>Provincial and territorial snapshot:  Quality-of-care functionalities</vt:lpstr>
      <vt:lpstr>Fewer Canadian primary care practices can communicate electronically with patients compared with CMWF average</vt:lpstr>
      <vt:lpstr>Provincial and territorial snapshot:  Electronic communication options for patients</vt:lpstr>
      <vt:lpstr>Fewer Canadian primary care practices can  communicate electronically with other practices compared with CMWF average</vt:lpstr>
      <vt:lpstr>Provincial and territorial snapshot: Electronic communication with other practices</vt:lpstr>
      <vt:lpstr>Fewer Canadian primary care physicians review their performance in patient care at least annually compared with CMWF average</vt:lpstr>
      <vt:lpstr>Provincial and territorial snapshot: Performance review</vt:lpstr>
      <vt:lpstr>Perception of health  system performance</vt:lpstr>
      <vt:lpstr>More Canadian primary care physicians think quality improved, fewer rate overall performance favourably compared with CMWF average</vt:lpstr>
      <vt:lpstr>Provincial and territorial snapshot: Overall perceptions</vt:lpstr>
      <vt:lpstr>Better integration of care across health and social systems identified as top priority</vt:lpstr>
      <vt:lpstr>Provincial and territorial snapshot: Improvement strategies</vt:lpstr>
      <vt:lpstr>Physicians identified patient requests as biggest barrier to reducing low-value or potentially wasteful care in Canada</vt:lpstr>
      <vt:lpstr>Provincial and territorial snapshot: Barriers to reducing low-value care</vt:lpstr>
      <vt:lpstr>Methodology notes</vt:lpstr>
      <vt:lpstr>Methodology notes (continued)</vt:lpstr>
      <vt:lpstr>Methodology notes (continued)</vt:lpstr>
      <vt:lpstr>Demographics of survey respondents (unweighted)</vt:lpstr>
      <vt:lpstr>Bibliography</vt:lpstr>
      <vt:lpstr>Bibliography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Canada Compares: Results From the Commonwealth Fund’s 2019 International Health Policy Survey of Primary Care Physicians</dc:title>
  <dc:creator/>
  <cp:lastModifiedBy>Kerry Holm</cp:lastModifiedBy>
  <cp:revision>2</cp:revision>
  <dcterms:created xsi:type="dcterms:W3CDTF">2019-12-20T18:42:00Z</dcterms:created>
  <dcterms:modified xsi:type="dcterms:W3CDTF">2019-12-20T18:43:44Z</dcterms:modified>
</cp:coreProperties>
</file>